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7" r:id="rId1"/>
  </p:sldMasterIdLst>
  <p:notesMasterIdLst>
    <p:notesMasterId r:id="rId32"/>
  </p:notesMasterIdLst>
  <p:sldIdLst>
    <p:sldId id="256"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Lst>
  <p:sldSz cx="9144000" cy="5143500" type="screen16x9"/>
  <p:notesSz cx="6858000" cy="9144000"/>
  <p:embeddedFontLst>
    <p:embeddedFont>
      <p:font typeface="Caveat" panose="020B0604020202020204" charset="0"/>
      <p:regular r:id="rId33"/>
      <p:bold r:id="rId34"/>
    </p:embeddedFont>
    <p:embeddedFont>
      <p:font typeface="Roboto" panose="02000000000000000000" pitchFamily="2"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88257" autoAdjust="0"/>
  </p:normalViewPr>
  <p:slideViewPr>
    <p:cSldViewPr snapToGrid="0">
      <p:cViewPr varScale="1">
        <p:scale>
          <a:sx n="129" d="100"/>
          <a:sy n="129" d="100"/>
        </p:scale>
        <p:origin x="1104" y="264"/>
      </p:cViewPr>
      <p:guideLst>
        <p:guide orient="horz" pos="1620"/>
        <p:guide pos="2880"/>
      </p:guideLst>
    </p:cSldViewPr>
  </p:slideViewPr>
  <p:outlineViewPr>
    <p:cViewPr>
      <p:scale>
        <a:sx n="33" d="100"/>
        <a:sy n="33" d="100"/>
      </p:scale>
      <p:origin x="0" y="-1193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docs.google.com/document/d/1Ae9djsIgNcN-jCPK7GcaiSsibN-dDgZuUxkcFiCJBtk/edit?usp=sharing" TargetMode="External"/><Relationship Id="rId2" Type="http://schemas.openxmlformats.org/officeDocument/2006/relationships/slide" Target="../slides/slide2.xml"/><Relationship Id="rId1" Type="http://schemas.openxmlformats.org/officeDocument/2006/relationships/notesMaster" Target="../notesMasters/notesMaster1.xml"/><Relationship Id="rId5" Type="http://schemas.openxmlformats.org/officeDocument/2006/relationships/hyperlink" Target="https://drive.google.com/file/d/1w9lfIwsM-2ua9ZTTFjBFe4KO1p58cO5J/view?usp=sharing" TargetMode="External"/><Relationship Id="rId4" Type="http://schemas.openxmlformats.org/officeDocument/2006/relationships/hyperlink" Target="https://drive.google.com/file/d/1-KM4GMkfzh_5QS1-q6KsxNhXpVxUwNJO/view?usp=sharing"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cdlib.org/west/about-west/west-pilots-and-projects/west-consulting-services-pilot/"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25aed42f0cb_0_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25aed42f0cb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dirty="0">
                <a:latin typeface="Twentieth Century"/>
                <a:ea typeface="Twentieth Century"/>
                <a:cs typeface="Twentieth Century"/>
                <a:sym typeface="Twentieth Century"/>
              </a:rPr>
              <a:t>Good morning and afternoon, everyone - thank you so much for joining us today. My name is Alison Wohlers, and I am the WEST Program Manager. </a:t>
            </a:r>
            <a:endParaRPr sz="1200" dirty="0">
              <a:latin typeface="Twentieth Century"/>
              <a:ea typeface="Twentieth Century"/>
              <a:cs typeface="Twentieth Century"/>
              <a:sym typeface="Twentieth Century"/>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3e755309e15_0_2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3e755309e15_0_2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latin typeface="Twentieth Century"/>
                <a:ea typeface="Twentieth Century"/>
                <a:cs typeface="Twentieth Century"/>
                <a:sym typeface="Twentieth Century"/>
              </a:rPr>
              <a:t>Alison</a:t>
            </a:r>
            <a:endParaRPr sz="1200">
              <a:latin typeface="Twentieth Century"/>
              <a:ea typeface="Twentieth Century"/>
              <a:cs typeface="Twentieth Century"/>
              <a:sym typeface="Twentieth Century"/>
            </a:endParaRPr>
          </a:p>
          <a:p>
            <a:pPr marL="0" lvl="0" indent="0" algn="l" rtl="0">
              <a:spcBef>
                <a:spcPts val="0"/>
              </a:spcBef>
              <a:spcAft>
                <a:spcPts val="0"/>
              </a:spcAft>
              <a:buNone/>
            </a:pPr>
            <a:endParaRPr sz="1200">
              <a:latin typeface="Twentieth Century"/>
              <a:ea typeface="Twentieth Century"/>
              <a:cs typeface="Twentieth Century"/>
              <a:sym typeface="Twentieth Century"/>
            </a:endParaRPr>
          </a:p>
          <a:p>
            <a:pPr marL="0" lvl="0" indent="0" algn="l" rtl="0">
              <a:spcBef>
                <a:spcPts val="0"/>
              </a:spcBef>
              <a:spcAft>
                <a:spcPts val="0"/>
              </a:spcAft>
              <a:buNone/>
            </a:pPr>
            <a:r>
              <a:rPr lang="en" sz="1200">
                <a:latin typeface="Twentieth Century"/>
                <a:ea typeface="Twentieth Century"/>
                <a:cs typeface="Twentieth Century"/>
                <a:sym typeface="Twentieth Century"/>
              </a:rPr>
              <a:t>The community investment that is desired by (and feasible for) members evolves alongside the value proposition. So as the value proposition evolves we have to continue to consider and assess what community investment indicates a healthy level of engagement in WEST. </a:t>
            </a:r>
            <a:endParaRPr sz="1200">
              <a:latin typeface="Twentieth Century"/>
              <a:ea typeface="Twentieth Century"/>
              <a:cs typeface="Twentieth Century"/>
              <a:sym typeface="Twentieth Century"/>
            </a:endParaRPr>
          </a:p>
          <a:p>
            <a:pPr marL="0" lvl="0" indent="0" algn="l" rtl="0">
              <a:spcBef>
                <a:spcPts val="0"/>
              </a:spcBef>
              <a:spcAft>
                <a:spcPts val="0"/>
              </a:spcAft>
              <a:buNone/>
            </a:pPr>
            <a:endParaRPr sz="1200">
              <a:latin typeface="Twentieth Century"/>
              <a:ea typeface="Twentieth Century"/>
              <a:cs typeface="Twentieth Century"/>
              <a:sym typeface="Twentieth Century"/>
            </a:endParaRPr>
          </a:p>
          <a:p>
            <a:pPr marL="0" lvl="0" indent="0" algn="l" rtl="0">
              <a:spcBef>
                <a:spcPts val="0"/>
              </a:spcBef>
              <a:spcAft>
                <a:spcPts val="0"/>
              </a:spcAft>
              <a:buNone/>
            </a:pPr>
            <a:r>
              <a:rPr lang="en" sz="1200">
                <a:latin typeface="Twentieth Century"/>
                <a:ea typeface="Twentieth Century"/>
                <a:cs typeface="Twentieth Century"/>
                <a:sym typeface="Twentieth Century"/>
              </a:rPr>
              <a:t>This visual summarizes what our current state looks like - over ¾ of member libraries submitted bib and holdings data for group analysis and comparison during the last submission period. Curated data and the ability to engage with it is a critical foundation for facilitating collection decision-making by us as a collaboration and by individual libraries who seek to benefit from the collaboration. Further over 50% of WEST members retain and provide access to titles as part of the trust network. This is especially impressive because our collaboration does not require libraries to commit to retain any titles - we leverage the intersection of our group priorities with the capacity and priorities of individual libraries. These two foundational areas of community investment are demonstrating very healthy levels of engagement. That said we recognize that there are challenges within these areas of investment that we are engaging with through sustainability planning - for example sustainability of the frequency of submitting data - we need to find a new balance of maintaining a really good data set with managing workload that it takes to do that. We also will be engaging in assessment of the retentions, planning for the renewal of commitments at the point of the retention expiration date (which is still about 9 and a ½ years out still, but we want to start those conversations early), and understand the trajectory of what we have left to do in our region to secure the print serial and journal corpus, how that relates to our partner programs and the binational effort amongst U.S. and Canada. </a:t>
            </a:r>
            <a:endParaRPr sz="1200">
              <a:latin typeface="Twentieth Century"/>
              <a:ea typeface="Twentieth Century"/>
              <a:cs typeface="Twentieth Century"/>
              <a:sym typeface="Twentieth Century"/>
            </a:endParaRPr>
          </a:p>
          <a:p>
            <a:pPr marL="0" lvl="0" indent="0" algn="l" rtl="0">
              <a:spcBef>
                <a:spcPts val="0"/>
              </a:spcBef>
              <a:spcAft>
                <a:spcPts val="0"/>
              </a:spcAft>
              <a:buNone/>
            </a:pPr>
            <a:endParaRPr sz="1200">
              <a:latin typeface="Twentieth Century"/>
              <a:ea typeface="Twentieth Century"/>
              <a:cs typeface="Twentieth Century"/>
              <a:sym typeface="Twentieth Century"/>
            </a:endParaRPr>
          </a:p>
          <a:p>
            <a:pPr marL="0" lvl="0" indent="0" algn="l" rtl="0">
              <a:spcBef>
                <a:spcPts val="0"/>
              </a:spcBef>
              <a:spcAft>
                <a:spcPts val="0"/>
              </a:spcAft>
              <a:buNone/>
            </a:pPr>
            <a:r>
              <a:rPr lang="en" sz="1200">
                <a:latin typeface="Twentieth Century"/>
                <a:ea typeface="Twentieth Century"/>
                <a:cs typeface="Twentieth Century"/>
                <a:sym typeface="Twentieth Century"/>
              </a:rPr>
              <a:t>Finally, a small, but might portion of our membership participates in any given time in the governance and smaller pilot projects. Right now there are several WEST members who are serving as early adopters in submitting HathiTrust monographs data to AGUA, now the Shared Print Decision Suite, and the community we have together also creates opportunities for cross-institutional problem solving and that in recent years has really manifested in troubleshooting certain ILS issues in getting data out so we can aggregate it, but also in sharing information about how to leverage the WEST collection and other shared collections in maximizing local collection management - how to talk to different stakeholders about shared collections and how they support strategic withdrawal decisions. We have so many generous colleagues across this membership who are willing to share their expertise and even create resources to share across WEST and beyond. </a:t>
            </a:r>
            <a:endParaRPr sz="1200">
              <a:latin typeface="Twentieth Century"/>
              <a:ea typeface="Twentieth Century"/>
              <a:cs typeface="Twentieth Century"/>
              <a:sym typeface="Twentieth Century"/>
            </a:endParaRPr>
          </a:p>
          <a:p>
            <a:pPr marL="0" lvl="0" indent="0" algn="l" rtl="0">
              <a:spcBef>
                <a:spcPts val="0"/>
              </a:spcBef>
              <a:spcAft>
                <a:spcPts val="0"/>
              </a:spcAft>
              <a:buNone/>
            </a:pPr>
            <a:endParaRPr sz="1200">
              <a:latin typeface="Twentieth Century"/>
              <a:ea typeface="Twentieth Century"/>
              <a:cs typeface="Twentieth Century"/>
              <a:sym typeface="Twentieth Century"/>
            </a:endParaRPr>
          </a:p>
          <a:p>
            <a:pPr marL="0" lvl="0" indent="0" algn="l" rtl="0">
              <a:spcBef>
                <a:spcPts val="0"/>
              </a:spcBef>
              <a:spcAft>
                <a:spcPts val="0"/>
              </a:spcAft>
              <a:buNone/>
            </a:pPr>
            <a:r>
              <a:rPr lang="en" sz="1200">
                <a:latin typeface="Twentieth Century"/>
                <a:ea typeface="Twentieth Century"/>
                <a:cs typeface="Twentieth Century"/>
                <a:sym typeface="Twentieth Century"/>
              </a:rPr>
              <a:t>So we assess community investment in terms of participating in key areas of the program to be very good, however with opportunities for increasing the sustainability of that participation, so we can maintain it over time.</a:t>
            </a:r>
            <a:endParaRPr sz="1200">
              <a:latin typeface="Twentieth Century"/>
              <a:ea typeface="Twentieth Century"/>
              <a:cs typeface="Twentieth Century"/>
              <a:sym typeface="Twentieth Century"/>
            </a:endParaRPr>
          </a:p>
          <a:p>
            <a:pPr marL="0" lvl="0" indent="0" algn="l" rtl="0">
              <a:spcBef>
                <a:spcPts val="0"/>
              </a:spcBef>
              <a:spcAft>
                <a:spcPts val="0"/>
              </a:spcAft>
              <a:buNone/>
            </a:pPr>
            <a:endParaRPr sz="1200">
              <a:latin typeface="Twentieth Century"/>
              <a:ea typeface="Twentieth Century"/>
              <a:cs typeface="Twentieth Century"/>
              <a:sym typeface="Twentieth Century"/>
            </a:endParaRPr>
          </a:p>
          <a:p>
            <a:pPr marL="0" lvl="0" indent="0" algn="l" rtl="0">
              <a:spcBef>
                <a:spcPts val="0"/>
              </a:spcBef>
              <a:spcAft>
                <a:spcPts val="0"/>
              </a:spcAft>
              <a:buNone/>
            </a:pPr>
            <a:r>
              <a:rPr lang="en" sz="1200">
                <a:latin typeface="Twentieth Century"/>
                <a:ea typeface="Twentieth Century"/>
                <a:cs typeface="Twentieth Century"/>
                <a:sym typeface="Twentieth Century"/>
              </a:rPr>
              <a:t>Submitted bib and holdings data - 77% (47 institutions submitted data for collections analysis / 61 current members // for cycles 16 &amp; 17)</a:t>
            </a:r>
            <a:endParaRPr sz="1200">
              <a:latin typeface="Twentieth Century"/>
              <a:ea typeface="Twentieth Century"/>
              <a:cs typeface="Twentieth Century"/>
              <a:sym typeface="Twentieth Century"/>
            </a:endParaRPr>
          </a:p>
          <a:p>
            <a:pPr marL="0" lvl="0" indent="0" algn="l" rtl="0">
              <a:spcBef>
                <a:spcPts val="0"/>
              </a:spcBef>
              <a:spcAft>
                <a:spcPts val="0"/>
              </a:spcAft>
              <a:buNone/>
            </a:pPr>
            <a:r>
              <a:rPr lang="en" sz="1200">
                <a:latin typeface="Twentieth Century"/>
                <a:ea typeface="Twentieth Century"/>
                <a:cs typeface="Twentieth Century"/>
                <a:sym typeface="Twentieth Century"/>
              </a:rPr>
              <a:t>Serve as archive holders - 64% (39 institutions are holders or builders / 61 current members)</a:t>
            </a:r>
            <a:endParaRPr sz="1200">
              <a:latin typeface="Twentieth Century"/>
              <a:ea typeface="Twentieth Century"/>
              <a:cs typeface="Twentieth Century"/>
              <a:sym typeface="Twentieth Century"/>
            </a:endParaRPr>
          </a:p>
          <a:p>
            <a:pPr marL="0" lvl="0" indent="0" algn="l" rtl="0">
              <a:spcBef>
                <a:spcPts val="0"/>
              </a:spcBef>
              <a:spcAft>
                <a:spcPts val="0"/>
              </a:spcAft>
              <a:buNone/>
            </a:pPr>
            <a:endParaRPr sz="1200">
              <a:latin typeface="Twentieth Century"/>
              <a:ea typeface="Twentieth Century"/>
              <a:cs typeface="Twentieth Century"/>
              <a:sym typeface="Twentieth Century"/>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3f25abf43c7_0_5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g3f25abf43c7_0_5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latin typeface="Twentieth Century"/>
                <a:ea typeface="Twentieth Century"/>
                <a:cs typeface="Twentieth Century"/>
                <a:sym typeface="Twentieth Century"/>
              </a:rPr>
              <a:t>Alison</a:t>
            </a:r>
            <a:endParaRPr sz="1200">
              <a:latin typeface="Twentieth Century"/>
              <a:ea typeface="Twentieth Century"/>
              <a:cs typeface="Twentieth Century"/>
              <a:sym typeface="Twentieth Century"/>
            </a:endParaRPr>
          </a:p>
          <a:p>
            <a:pPr marL="0" lvl="0" indent="0" algn="l" rtl="0">
              <a:spcBef>
                <a:spcPts val="0"/>
              </a:spcBef>
              <a:spcAft>
                <a:spcPts val="0"/>
              </a:spcAft>
              <a:buNone/>
            </a:pPr>
            <a:endParaRPr sz="1200">
              <a:latin typeface="Twentieth Century"/>
              <a:ea typeface="Twentieth Century"/>
              <a:cs typeface="Twentieth Century"/>
              <a:sym typeface="Twentieth Century"/>
            </a:endParaRPr>
          </a:p>
          <a:p>
            <a:pPr marL="0" lvl="0" indent="0" algn="l" rtl="0">
              <a:spcBef>
                <a:spcPts val="0"/>
              </a:spcBef>
              <a:spcAft>
                <a:spcPts val="0"/>
              </a:spcAft>
              <a:buNone/>
            </a:pPr>
            <a:r>
              <a:rPr lang="en" sz="1200">
                <a:solidFill>
                  <a:schemeClr val="dk1"/>
                </a:solidFill>
                <a:latin typeface="Twentieth Century"/>
                <a:ea typeface="Twentieth Century"/>
                <a:cs typeface="Twentieth Century"/>
                <a:sym typeface="Twentieth Century"/>
              </a:rPr>
              <a:t>Community investment is also demonstrated through WEST’s membership trends. WEST continues to have a strong core of long-time members - the majority of our membership has been building and sustaining WEST since its first official membership year (2011). </a:t>
            </a:r>
            <a:endParaRPr sz="1200">
              <a:solidFill>
                <a:schemeClr val="dk1"/>
              </a:solidFill>
              <a:latin typeface="Twentieth Century"/>
              <a:ea typeface="Twentieth Century"/>
              <a:cs typeface="Twentieth Century"/>
              <a:sym typeface="Twentieth Century"/>
            </a:endParaRPr>
          </a:p>
          <a:p>
            <a:pPr marL="0" lvl="0" indent="0" algn="l" rtl="0">
              <a:spcBef>
                <a:spcPts val="0"/>
              </a:spcBef>
              <a:spcAft>
                <a:spcPts val="0"/>
              </a:spcAft>
              <a:buNone/>
            </a:pPr>
            <a:endParaRPr sz="1200">
              <a:solidFill>
                <a:schemeClr val="dk1"/>
              </a:solidFill>
              <a:latin typeface="Twentieth Century"/>
              <a:ea typeface="Twentieth Century"/>
              <a:cs typeface="Twentieth Century"/>
              <a:sym typeface="Twentieth Century"/>
            </a:endParaRPr>
          </a:p>
          <a:p>
            <a:pPr marL="0" lvl="0" indent="0" algn="l" rtl="0">
              <a:spcBef>
                <a:spcPts val="0"/>
              </a:spcBef>
              <a:spcAft>
                <a:spcPts val="0"/>
              </a:spcAft>
              <a:buClr>
                <a:schemeClr val="dk1"/>
              </a:buClr>
              <a:buSzPts val="1100"/>
              <a:buFont typeface="Arial"/>
              <a:buNone/>
            </a:pPr>
            <a:r>
              <a:rPr lang="en" sz="1200">
                <a:solidFill>
                  <a:schemeClr val="dk1"/>
                </a:solidFill>
                <a:latin typeface="Twentieth Century"/>
                <a:ea typeface="Twentieth Century"/>
                <a:cs typeface="Twentieth Century"/>
                <a:sym typeface="Twentieth Century"/>
              </a:rPr>
              <a:t>And while we do not consider membership growth as an innate marker of success, we are viewing the recent downward trend in membership as a signal to consider in overall assessment of sustainability and whether there are paths we can take as a program that would sustainably expand who is able to participate.</a:t>
            </a:r>
            <a:endParaRPr sz="1200">
              <a:solidFill>
                <a:schemeClr val="dk1"/>
              </a:solidFill>
              <a:latin typeface="Twentieth Century"/>
              <a:ea typeface="Twentieth Century"/>
              <a:cs typeface="Twentieth Century"/>
              <a:sym typeface="Twentieth Century"/>
            </a:endParaRPr>
          </a:p>
          <a:p>
            <a:pPr marL="0" lvl="0" indent="0" algn="l" rtl="0">
              <a:spcBef>
                <a:spcPts val="0"/>
              </a:spcBef>
              <a:spcAft>
                <a:spcPts val="0"/>
              </a:spcAft>
              <a:buNone/>
            </a:pPr>
            <a:endParaRPr>
              <a:latin typeface="Twentieth Century"/>
              <a:ea typeface="Twentieth Century"/>
              <a:cs typeface="Twentieth Century"/>
              <a:sym typeface="Twentieth Century"/>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3efbf15937c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8" name="Google Shape;248;g3efbf15937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latin typeface="Twentieth Century"/>
                <a:ea typeface="Twentieth Century"/>
                <a:cs typeface="Twentieth Century"/>
                <a:sym typeface="Twentieth Century"/>
              </a:rPr>
              <a:t>Alison </a:t>
            </a:r>
            <a:endParaRPr>
              <a:latin typeface="Twentieth Century"/>
              <a:ea typeface="Twentieth Century"/>
              <a:cs typeface="Twentieth Century"/>
              <a:sym typeface="Twentieth Century"/>
            </a:endParaRPr>
          </a:p>
          <a:p>
            <a:pPr marL="0" lvl="0" indent="0" algn="l" rtl="0">
              <a:spcBef>
                <a:spcPts val="0"/>
              </a:spcBef>
              <a:spcAft>
                <a:spcPts val="0"/>
              </a:spcAft>
              <a:buNone/>
            </a:pPr>
            <a:endParaRPr>
              <a:latin typeface="Twentieth Century"/>
              <a:ea typeface="Twentieth Century"/>
              <a:cs typeface="Twentieth Century"/>
              <a:sym typeface="Twentieth Century"/>
            </a:endParaRPr>
          </a:p>
          <a:p>
            <a:pPr marL="0" lvl="0" indent="0" algn="l" rtl="0">
              <a:spcBef>
                <a:spcPts val="0"/>
              </a:spcBef>
              <a:spcAft>
                <a:spcPts val="0"/>
              </a:spcAft>
              <a:buNone/>
            </a:pPr>
            <a:r>
              <a:rPr lang="en">
                <a:latin typeface="Twentieth Century"/>
                <a:ea typeface="Twentieth Century"/>
                <a:cs typeface="Twentieth Century"/>
                <a:sym typeface="Twentieth Century"/>
              </a:rPr>
              <a:t>Finally I want to report on the state of WEST from the perspective of resources. </a:t>
            </a:r>
            <a:endParaRPr>
              <a:latin typeface="Twentieth Century"/>
              <a:ea typeface="Twentieth Century"/>
              <a:cs typeface="Twentieth Century"/>
              <a:sym typeface="Twentieth Century"/>
            </a:endParaRPr>
          </a:p>
          <a:p>
            <a:pPr marL="0" lvl="0" indent="0" algn="l" rtl="0">
              <a:spcBef>
                <a:spcPts val="0"/>
              </a:spcBef>
              <a:spcAft>
                <a:spcPts val="0"/>
              </a:spcAft>
              <a:buNone/>
            </a:pPr>
            <a:endParaRPr>
              <a:latin typeface="Twentieth Century"/>
              <a:ea typeface="Twentieth Century"/>
              <a:cs typeface="Twentieth Century"/>
              <a:sym typeface="Twentieth Century"/>
            </a:endParaRPr>
          </a:p>
          <a:p>
            <a:pPr marL="0" lvl="0" indent="0" algn="l" rtl="0">
              <a:spcBef>
                <a:spcPts val="0"/>
              </a:spcBef>
              <a:spcAft>
                <a:spcPts val="0"/>
              </a:spcAft>
              <a:buNone/>
            </a:pPr>
            <a:r>
              <a:rPr lang="en">
                <a:latin typeface="Twentieth Century"/>
                <a:ea typeface="Twentieth Century"/>
                <a:cs typeface="Twentieth Century"/>
                <a:sym typeface="Twentieth Century"/>
              </a:rPr>
              <a:t>WEST’s resources are supporting the desired function of the program. The bulk of WEST’s budget reflects an investment in data, analysis, and project management, which aligns with WEST’s evolving value proposition.  </a:t>
            </a:r>
            <a:endParaRPr>
              <a:latin typeface="Twentieth Century"/>
              <a:ea typeface="Twentieth Century"/>
              <a:cs typeface="Twentieth Century"/>
              <a:sym typeface="Twentieth Century"/>
            </a:endParaRPr>
          </a:p>
          <a:p>
            <a:pPr marL="0" lvl="0" indent="0" algn="l" rtl="0">
              <a:spcBef>
                <a:spcPts val="0"/>
              </a:spcBef>
              <a:spcAft>
                <a:spcPts val="0"/>
              </a:spcAft>
              <a:buNone/>
            </a:pPr>
            <a:endParaRPr>
              <a:latin typeface="Twentieth Century"/>
              <a:ea typeface="Twentieth Century"/>
              <a:cs typeface="Twentieth Century"/>
              <a:sym typeface="Twentieth Century"/>
            </a:endParaRPr>
          </a:p>
          <a:p>
            <a:pPr marL="0" lvl="0" indent="0" algn="l" rtl="0">
              <a:spcBef>
                <a:spcPts val="0"/>
              </a:spcBef>
              <a:spcAft>
                <a:spcPts val="0"/>
              </a:spcAft>
              <a:buNone/>
            </a:pPr>
            <a:r>
              <a:rPr lang="en">
                <a:latin typeface="Twentieth Century"/>
                <a:ea typeface="Twentieth Century"/>
                <a:cs typeface="Twentieth Century"/>
                <a:sym typeface="Twentieth Century"/>
              </a:rPr>
              <a:t>However, you may notice that national co-investment is a tiny portion of our budget and yet an increasingly important part of the vision for the future. </a:t>
            </a:r>
            <a:endParaRPr>
              <a:latin typeface="Twentieth Century"/>
              <a:ea typeface="Twentieth Century"/>
              <a:cs typeface="Twentieth Century"/>
              <a:sym typeface="Twentieth Century"/>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3f25abf43c7_0_11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3f25abf43c7_0_11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latin typeface="Twentieth Century"/>
                <a:ea typeface="Twentieth Century"/>
                <a:cs typeface="Twentieth Century"/>
                <a:sym typeface="Twentieth Century"/>
              </a:rPr>
              <a:t>WEST’s resources have allowed for flexibility over time to address revenue changes without significant negative impact to continuing members.</a:t>
            </a:r>
            <a:endParaRPr>
              <a:latin typeface="Twentieth Century"/>
              <a:ea typeface="Twentieth Century"/>
              <a:cs typeface="Twentieth Century"/>
              <a:sym typeface="Twentieth Century"/>
            </a:endParaRPr>
          </a:p>
          <a:p>
            <a:pPr marL="0" lvl="0" indent="0" algn="l" rtl="0">
              <a:spcBef>
                <a:spcPts val="0"/>
              </a:spcBef>
              <a:spcAft>
                <a:spcPts val="0"/>
              </a:spcAft>
              <a:buNone/>
            </a:pPr>
            <a:endParaRPr>
              <a:latin typeface="Twentieth Century"/>
              <a:ea typeface="Twentieth Century"/>
              <a:cs typeface="Twentieth Century"/>
              <a:sym typeface="Twentieth Century"/>
            </a:endParaRPr>
          </a:p>
          <a:p>
            <a:pPr marL="0" lvl="0" indent="0" algn="l" rtl="0">
              <a:spcBef>
                <a:spcPts val="0"/>
              </a:spcBef>
              <a:spcAft>
                <a:spcPts val="0"/>
              </a:spcAft>
              <a:buNone/>
            </a:pPr>
            <a:r>
              <a:rPr lang="en">
                <a:latin typeface="Twentieth Century"/>
                <a:ea typeface="Twentieth Century"/>
                <a:cs typeface="Twentieth Century"/>
                <a:sym typeface="Twentieth Century"/>
              </a:rPr>
              <a:t>We experienced pronounced membership attrition around COVID which resulted in an operational deficit. We used newly formalized program reserves to offset that deficit in the short-term while we moved through an intentional assessment and strategic planning process to rebalance services and costs - that was the Future of WEST work. </a:t>
            </a:r>
            <a:endParaRPr>
              <a:latin typeface="Twentieth Century"/>
              <a:ea typeface="Twentieth Century"/>
              <a:cs typeface="Twentieth Century"/>
              <a:sym typeface="Twentieth Century"/>
            </a:endParaRPr>
          </a:p>
          <a:p>
            <a:pPr marL="0" lvl="0" indent="0" algn="l" rtl="0">
              <a:spcBef>
                <a:spcPts val="0"/>
              </a:spcBef>
              <a:spcAft>
                <a:spcPts val="0"/>
              </a:spcAft>
              <a:buNone/>
            </a:pPr>
            <a:endParaRPr>
              <a:latin typeface="Twentieth Century"/>
              <a:ea typeface="Twentieth Century"/>
              <a:cs typeface="Twentieth Century"/>
              <a:sym typeface="Twentieth Century"/>
            </a:endParaRPr>
          </a:p>
          <a:p>
            <a:pPr marL="0" lvl="0" indent="0" algn="l" rtl="0">
              <a:spcBef>
                <a:spcPts val="0"/>
              </a:spcBef>
              <a:spcAft>
                <a:spcPts val="0"/>
              </a:spcAft>
              <a:buNone/>
            </a:pPr>
            <a:r>
              <a:rPr lang="en">
                <a:latin typeface="Twentieth Century"/>
                <a:ea typeface="Twentieth Century"/>
                <a:cs typeface="Twentieth Century"/>
                <a:sym typeface="Twentieth Century"/>
              </a:rPr>
              <a:t>At this stage the budget is balanced and we are projecting it to continue to be so with a small buffer to grow the program reserves. </a:t>
            </a:r>
            <a:endParaRPr>
              <a:latin typeface="Twentieth Century"/>
              <a:ea typeface="Twentieth Century"/>
              <a:cs typeface="Twentieth Century"/>
              <a:sym typeface="Twentieth Century"/>
            </a:endParaRPr>
          </a:p>
          <a:p>
            <a:pPr marL="0" lvl="0" indent="0" algn="l" rtl="0">
              <a:spcBef>
                <a:spcPts val="0"/>
              </a:spcBef>
              <a:spcAft>
                <a:spcPts val="0"/>
              </a:spcAft>
              <a:buNone/>
            </a:pPr>
            <a:endParaRPr>
              <a:latin typeface="Twentieth Century"/>
              <a:ea typeface="Twentieth Century"/>
              <a:cs typeface="Twentieth Century"/>
              <a:sym typeface="Twentieth Century"/>
            </a:endParaRPr>
          </a:p>
          <a:p>
            <a:pPr marL="0" lvl="0" indent="0" algn="l" rtl="0">
              <a:spcBef>
                <a:spcPts val="0"/>
              </a:spcBef>
              <a:spcAft>
                <a:spcPts val="0"/>
              </a:spcAft>
              <a:buClr>
                <a:schemeClr val="dk1"/>
              </a:buClr>
              <a:buSzPts val="1100"/>
              <a:buFont typeface="Arial"/>
              <a:buNone/>
            </a:pPr>
            <a:r>
              <a:rPr lang="en">
                <a:solidFill>
                  <a:schemeClr val="dk1"/>
                </a:solidFill>
                <a:latin typeface="Twentieth Century"/>
                <a:ea typeface="Twentieth Century"/>
                <a:cs typeface="Twentieth Century"/>
                <a:sym typeface="Twentieth Century"/>
              </a:rPr>
              <a:t>In assessing the sustainability and resilience of WEST’s resources, the Executive also surfaced questions to consider further about the equity and proportionality of the fee model. The structure of WEST’s fee model reflects a priority to maintain stability and predictability for its members, but in that it can lack flexibility.</a:t>
            </a:r>
            <a:endParaRPr>
              <a:latin typeface="Twentieth Century"/>
              <a:ea typeface="Twentieth Century"/>
              <a:cs typeface="Twentieth Century"/>
              <a:sym typeface="Twentieth Century"/>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3e755309e15_0_2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 name="Google Shape;295;g3e755309e15_0_2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3f25abf43c7_0_1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 name="Google Shape;305;g3f25abf43c7_0_1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3e755309e15_0_26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 name="Google Shape;313;g3e755309e15_0_2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a:solidFill>
                  <a:schemeClr val="dk1"/>
                </a:solidFill>
                <a:latin typeface="Twentieth Century"/>
                <a:ea typeface="Twentieth Century"/>
                <a:cs typeface="Twentieth Century"/>
                <a:sym typeface="Twentieth Century"/>
              </a:rPr>
              <a:t>We want to acknowledge and thank Educopia who toward the end of last year when the Executive Committee began its sustainability thinking, offered free consultation sessions, extensives resources, and a workshop - all on organizational transitions. We’ve leveraged their resources a great deal and have found them very useful. </a:t>
            </a:r>
            <a:endParaRPr sz="1200">
              <a:solidFill>
                <a:schemeClr val="dk1"/>
              </a:solidFill>
              <a:latin typeface="Twentieth Century"/>
              <a:ea typeface="Twentieth Century"/>
              <a:cs typeface="Twentieth Century"/>
              <a:sym typeface="Twentieth Century"/>
            </a:endParaRPr>
          </a:p>
          <a:p>
            <a:pPr marL="0" lvl="0" indent="0" algn="l" rtl="0">
              <a:lnSpc>
                <a:spcPct val="115000"/>
              </a:lnSpc>
              <a:spcBef>
                <a:spcPts val="1000"/>
              </a:spcBef>
              <a:spcAft>
                <a:spcPts val="1000"/>
              </a:spcAft>
              <a:buNone/>
            </a:pPr>
            <a:endParaRPr sz="1200">
              <a:solidFill>
                <a:schemeClr val="dk1"/>
              </a:solidFill>
              <a:latin typeface="Twentieth Century"/>
              <a:ea typeface="Twentieth Century"/>
              <a:cs typeface="Twentieth Century"/>
              <a:sym typeface="Twentieth Century"/>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g3f25abf43c7_0_115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9" name="Google Shape;319;g3f25abf43c7_0_11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36ae9824817_0_4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5" name="Google Shape;325;g36ae9824817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3f25abf43c7_0_11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1" name="Google Shape;331;g3f25abf43c7_0_11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current pilot with CDL and HathiTrust is a first step in exploring this pathway.</a:t>
            </a:r>
            <a:endParaRPr/>
          </a:p>
          <a:p>
            <a:pPr marL="0" lvl="0" indent="0" algn="l" rtl="0">
              <a:spcBef>
                <a:spcPts val="0"/>
              </a:spcBef>
              <a:spcAft>
                <a:spcPts val="0"/>
              </a:spcAft>
              <a:buNone/>
            </a:pPr>
            <a:r>
              <a:rPr lang="en"/>
              <a:t>Our conversations thus far with potential partners have indicated a keen appetite for new deeply collaborative solutions around infrastructure - not just technology, but also collective action, and possibly revenue generation through cooperating on grants</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24c1202dbd2_0_1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24c1202dbd2_0_1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a:solidFill>
                  <a:schemeClr val="dk1"/>
                </a:solidFill>
                <a:latin typeface="Twentieth Century"/>
                <a:ea typeface="Twentieth Century"/>
                <a:cs typeface="Twentieth Century"/>
                <a:sym typeface="Twentieth Century"/>
              </a:rPr>
              <a:t>Alison Wohlers</a:t>
            </a:r>
            <a:endParaRPr sz="1200">
              <a:solidFill>
                <a:schemeClr val="dk1"/>
              </a:solidFill>
              <a:latin typeface="Twentieth Century"/>
              <a:ea typeface="Twentieth Century"/>
              <a:cs typeface="Twentieth Century"/>
              <a:sym typeface="Twentieth Century"/>
            </a:endParaRPr>
          </a:p>
          <a:p>
            <a:pPr marL="0" lvl="0" indent="0" algn="l" rtl="0">
              <a:spcBef>
                <a:spcPts val="0"/>
              </a:spcBef>
              <a:spcAft>
                <a:spcPts val="0"/>
              </a:spcAft>
              <a:buClr>
                <a:schemeClr val="dk1"/>
              </a:buClr>
              <a:buSzPts val="1100"/>
              <a:buFont typeface="Arial"/>
              <a:buNone/>
            </a:pPr>
            <a:endParaRPr sz="1200">
              <a:solidFill>
                <a:schemeClr val="dk1"/>
              </a:solidFill>
              <a:latin typeface="Twentieth Century"/>
              <a:ea typeface="Twentieth Century"/>
              <a:cs typeface="Twentieth Century"/>
              <a:sym typeface="Twentieth Century"/>
            </a:endParaRPr>
          </a:p>
          <a:p>
            <a:pPr marL="0" lvl="0" indent="0" algn="l" rtl="0">
              <a:spcBef>
                <a:spcPts val="0"/>
              </a:spcBef>
              <a:spcAft>
                <a:spcPts val="0"/>
              </a:spcAft>
              <a:buClr>
                <a:schemeClr val="dk1"/>
              </a:buClr>
              <a:buSzPts val="1100"/>
              <a:buFont typeface="Arial"/>
              <a:buNone/>
            </a:pPr>
            <a:r>
              <a:rPr lang="en" sz="1200">
                <a:solidFill>
                  <a:schemeClr val="dk1"/>
                </a:solidFill>
                <a:latin typeface="Twentieth Century"/>
                <a:ea typeface="Twentieth Century"/>
                <a:cs typeface="Twentieth Century"/>
                <a:sym typeface="Twentieth Century"/>
              </a:rPr>
              <a:t>This is our roadmap for today. After our welcome, we’ll set the stage for sustainability planning by looking holistically at the state of WEST. Much of what I’ll be sharing was in fact part of a series of discussions and exercises the Executive Committee engaged in as part of the sustainability planning. With that foundation our Executive Chair will go over the exploratory pathways that emerged out of initial planning, what our status is in exploring those pathways, and what the next steps are. </a:t>
            </a:r>
            <a:endParaRPr sz="1200">
              <a:solidFill>
                <a:schemeClr val="dk1"/>
              </a:solidFill>
              <a:latin typeface="Twentieth Century"/>
              <a:ea typeface="Twentieth Century"/>
              <a:cs typeface="Twentieth Century"/>
              <a:sym typeface="Twentieth Century"/>
            </a:endParaRPr>
          </a:p>
          <a:p>
            <a:pPr marL="0" lvl="0" indent="0" algn="l" rtl="0">
              <a:spcBef>
                <a:spcPts val="0"/>
              </a:spcBef>
              <a:spcAft>
                <a:spcPts val="0"/>
              </a:spcAft>
              <a:buClr>
                <a:schemeClr val="dk1"/>
              </a:buClr>
              <a:buSzPts val="1100"/>
              <a:buFont typeface="Arial"/>
              <a:buNone/>
            </a:pPr>
            <a:endParaRPr sz="1200">
              <a:solidFill>
                <a:schemeClr val="dk1"/>
              </a:solidFill>
              <a:latin typeface="Twentieth Century"/>
              <a:ea typeface="Twentieth Century"/>
              <a:cs typeface="Twentieth Century"/>
              <a:sym typeface="Twentieth Century"/>
            </a:endParaRPr>
          </a:p>
          <a:p>
            <a:pPr marL="0" lvl="0" indent="0" algn="l" rtl="0">
              <a:spcBef>
                <a:spcPts val="0"/>
              </a:spcBef>
              <a:spcAft>
                <a:spcPts val="0"/>
              </a:spcAft>
              <a:buClr>
                <a:schemeClr val="dk1"/>
              </a:buClr>
              <a:buSzPts val="1100"/>
              <a:buFont typeface="Arial"/>
              <a:buNone/>
            </a:pPr>
            <a:r>
              <a:rPr lang="en" sz="1200">
                <a:solidFill>
                  <a:schemeClr val="dk1"/>
                </a:solidFill>
                <a:latin typeface="Twentieth Century"/>
                <a:ea typeface="Twentieth Century"/>
                <a:cs typeface="Twentieth Century"/>
                <a:sym typeface="Twentieth Century"/>
              </a:rPr>
              <a:t>Throughout today’s meeting we invite your questions and comments and there are number of ways to engage during the meeting </a:t>
            </a:r>
            <a:endParaRPr sz="1200">
              <a:solidFill>
                <a:schemeClr val="dk1"/>
              </a:solidFill>
              <a:latin typeface="Twentieth Century"/>
              <a:ea typeface="Twentieth Century"/>
              <a:cs typeface="Twentieth Century"/>
              <a:sym typeface="Twentieth Century"/>
            </a:endParaRPr>
          </a:p>
          <a:p>
            <a:pPr marL="457200" lvl="0" indent="-304800" algn="l" rtl="0">
              <a:spcBef>
                <a:spcPts val="0"/>
              </a:spcBef>
              <a:spcAft>
                <a:spcPts val="0"/>
              </a:spcAft>
              <a:buClr>
                <a:schemeClr val="dk1"/>
              </a:buClr>
              <a:buSzPts val="1200"/>
              <a:buFont typeface="Twentieth Century"/>
              <a:buChar char="●"/>
            </a:pPr>
            <a:r>
              <a:rPr lang="en" sz="1200">
                <a:solidFill>
                  <a:schemeClr val="dk1"/>
                </a:solidFill>
                <a:latin typeface="Twentieth Century"/>
                <a:ea typeface="Twentieth Century"/>
                <a:cs typeface="Twentieth Century"/>
                <a:sym typeface="Twentieth Century"/>
              </a:rPr>
              <a:t>Chat</a:t>
            </a:r>
            <a:endParaRPr sz="1200">
              <a:solidFill>
                <a:schemeClr val="dk1"/>
              </a:solidFill>
              <a:latin typeface="Twentieth Century"/>
              <a:ea typeface="Twentieth Century"/>
              <a:cs typeface="Twentieth Century"/>
              <a:sym typeface="Twentieth Century"/>
            </a:endParaRPr>
          </a:p>
          <a:p>
            <a:pPr marL="457200" lvl="0" indent="-304800" algn="l" rtl="0">
              <a:spcBef>
                <a:spcPts val="0"/>
              </a:spcBef>
              <a:spcAft>
                <a:spcPts val="0"/>
              </a:spcAft>
              <a:buClr>
                <a:schemeClr val="dk1"/>
              </a:buClr>
              <a:buSzPts val="1200"/>
              <a:buFont typeface="Twentieth Century"/>
              <a:buChar char="●"/>
            </a:pPr>
            <a:r>
              <a:rPr lang="en" sz="1200">
                <a:solidFill>
                  <a:schemeClr val="dk1"/>
                </a:solidFill>
                <a:latin typeface="Twentieth Century"/>
                <a:ea typeface="Twentieth Century"/>
                <a:cs typeface="Twentieth Century"/>
                <a:sym typeface="Twentieth Century"/>
              </a:rPr>
              <a:t>Google doc for questions and feedback: </a:t>
            </a:r>
            <a:r>
              <a:rPr lang="en" sz="1200" u="sng">
                <a:solidFill>
                  <a:schemeClr val="hlink"/>
                </a:solidFill>
                <a:latin typeface="Twentieth Century"/>
                <a:ea typeface="Twentieth Century"/>
                <a:cs typeface="Twentieth Century"/>
                <a:sym typeface="Twentieth Century"/>
                <a:hlinkClick r:id="rId3"/>
              </a:rPr>
              <a:t>https://docs.google.com/document/d/1Ae9djsIgNcN-jCPK7GcaiSsibN-dDgZuUxkcFiCJBtk/edit?usp=sharing</a:t>
            </a:r>
            <a:r>
              <a:rPr lang="en" sz="1200">
                <a:solidFill>
                  <a:schemeClr val="dk1"/>
                </a:solidFill>
                <a:latin typeface="Twentieth Century"/>
                <a:ea typeface="Twentieth Century"/>
                <a:cs typeface="Twentieth Century"/>
                <a:sym typeface="Twentieth Century"/>
              </a:rPr>
              <a:t> </a:t>
            </a:r>
            <a:endParaRPr sz="1200">
              <a:solidFill>
                <a:schemeClr val="dk1"/>
              </a:solidFill>
              <a:latin typeface="Twentieth Century"/>
              <a:ea typeface="Twentieth Century"/>
              <a:cs typeface="Twentieth Century"/>
              <a:sym typeface="Twentieth Century"/>
            </a:endParaRPr>
          </a:p>
          <a:p>
            <a:pPr marL="457200" lvl="0" indent="-304800" algn="l" rtl="0">
              <a:spcBef>
                <a:spcPts val="0"/>
              </a:spcBef>
              <a:spcAft>
                <a:spcPts val="0"/>
              </a:spcAft>
              <a:buClr>
                <a:schemeClr val="dk1"/>
              </a:buClr>
              <a:buSzPts val="1200"/>
              <a:buFont typeface="Twentieth Century"/>
              <a:buChar char="●"/>
            </a:pPr>
            <a:r>
              <a:rPr lang="en" sz="1200">
                <a:solidFill>
                  <a:schemeClr val="dk1"/>
                </a:solidFill>
                <a:latin typeface="Twentieth Century"/>
                <a:ea typeface="Twentieth Century"/>
                <a:cs typeface="Twentieth Century"/>
                <a:sym typeface="Twentieth Century"/>
              </a:rPr>
              <a:t>Raise your hand and share verbally</a:t>
            </a:r>
            <a:endParaRPr sz="1200">
              <a:solidFill>
                <a:schemeClr val="dk1"/>
              </a:solidFill>
              <a:latin typeface="Twentieth Century"/>
              <a:ea typeface="Twentieth Century"/>
              <a:cs typeface="Twentieth Century"/>
              <a:sym typeface="Twentieth Century"/>
            </a:endParaRPr>
          </a:p>
          <a:p>
            <a:pPr marL="0" lvl="0" indent="0" algn="l" rtl="0">
              <a:spcBef>
                <a:spcPts val="0"/>
              </a:spcBef>
              <a:spcAft>
                <a:spcPts val="0"/>
              </a:spcAft>
              <a:buNone/>
            </a:pPr>
            <a:endParaRPr sz="1200">
              <a:solidFill>
                <a:schemeClr val="dk1"/>
              </a:solidFill>
              <a:latin typeface="Twentieth Century"/>
              <a:ea typeface="Twentieth Century"/>
              <a:cs typeface="Twentieth Century"/>
              <a:sym typeface="Twentieth Century"/>
            </a:endParaRPr>
          </a:p>
          <a:p>
            <a:pPr marL="0" lvl="0" indent="0" algn="l" rtl="0">
              <a:spcBef>
                <a:spcPts val="0"/>
              </a:spcBef>
              <a:spcAft>
                <a:spcPts val="0"/>
              </a:spcAft>
              <a:buNone/>
            </a:pPr>
            <a:r>
              <a:rPr lang="en" sz="1200">
                <a:solidFill>
                  <a:schemeClr val="dk1"/>
                </a:solidFill>
                <a:latin typeface="Twentieth Century"/>
                <a:ea typeface="Twentieth Century"/>
                <a:cs typeface="Twentieth Century"/>
                <a:sym typeface="Twentieth Century"/>
              </a:rPr>
              <a:t>Finally, I want to point everyone to the Agenda: </a:t>
            </a:r>
            <a:r>
              <a:rPr lang="en" sz="1200" u="sng">
                <a:solidFill>
                  <a:schemeClr val="hlink"/>
                </a:solidFill>
                <a:latin typeface="Twentieth Century"/>
                <a:ea typeface="Twentieth Century"/>
                <a:cs typeface="Twentieth Century"/>
                <a:sym typeface="Twentieth Century"/>
                <a:hlinkClick r:id="rId4"/>
              </a:rPr>
              <a:t>https://drive.google.com/file/d/1-KM4GMkfzh_5QS1-q6KsxNhXpVxUwNJO/view?usp=sharing</a:t>
            </a:r>
            <a:r>
              <a:rPr lang="en" sz="1200">
                <a:solidFill>
                  <a:schemeClr val="dk1"/>
                </a:solidFill>
                <a:latin typeface="Twentieth Century"/>
                <a:ea typeface="Twentieth Century"/>
                <a:cs typeface="Twentieth Century"/>
                <a:sym typeface="Twentieth Century"/>
              </a:rPr>
              <a:t> </a:t>
            </a:r>
            <a:endParaRPr sz="1200">
              <a:solidFill>
                <a:schemeClr val="dk1"/>
              </a:solidFill>
              <a:latin typeface="Twentieth Century"/>
              <a:ea typeface="Twentieth Century"/>
              <a:cs typeface="Twentieth Century"/>
              <a:sym typeface="Twentieth Century"/>
            </a:endParaRPr>
          </a:p>
          <a:p>
            <a:pPr marL="0" lvl="0" indent="0" algn="l" rtl="0">
              <a:spcBef>
                <a:spcPts val="0"/>
              </a:spcBef>
              <a:spcAft>
                <a:spcPts val="0"/>
              </a:spcAft>
              <a:buNone/>
            </a:pPr>
            <a:r>
              <a:rPr lang="en" sz="1200">
                <a:solidFill>
                  <a:schemeClr val="dk1"/>
                </a:solidFill>
                <a:latin typeface="Twentieth Century"/>
                <a:ea typeface="Twentieth Century"/>
                <a:cs typeface="Twentieth Century"/>
                <a:sym typeface="Twentieth Century"/>
              </a:rPr>
              <a:t>And the Background document: </a:t>
            </a:r>
            <a:r>
              <a:rPr lang="en" sz="1200" u="sng">
                <a:solidFill>
                  <a:schemeClr val="hlink"/>
                </a:solidFill>
                <a:latin typeface="Twentieth Century"/>
                <a:ea typeface="Twentieth Century"/>
                <a:cs typeface="Twentieth Century"/>
                <a:sym typeface="Twentieth Century"/>
                <a:hlinkClick r:id="rId5"/>
              </a:rPr>
              <a:t>https://drive.google.com/file/d/1w9lfIwsM-2ua9ZTTFjBFe4KO1p58cO5J/view?usp=sharing</a:t>
            </a:r>
            <a:r>
              <a:rPr lang="en" sz="1200">
                <a:solidFill>
                  <a:schemeClr val="dk1"/>
                </a:solidFill>
                <a:latin typeface="Twentieth Century"/>
                <a:ea typeface="Twentieth Century"/>
                <a:cs typeface="Twentieth Century"/>
                <a:sym typeface="Twentieth Century"/>
              </a:rPr>
              <a:t> </a:t>
            </a:r>
            <a:endParaRPr sz="1200">
              <a:solidFill>
                <a:schemeClr val="dk1"/>
              </a:solidFill>
              <a:latin typeface="Twentieth Century"/>
              <a:ea typeface="Twentieth Century"/>
              <a:cs typeface="Twentieth Century"/>
              <a:sym typeface="Twentieth Century"/>
            </a:endParaRPr>
          </a:p>
          <a:p>
            <a:pPr marL="0" lvl="0" indent="0" algn="l" rtl="0">
              <a:spcBef>
                <a:spcPts val="0"/>
              </a:spcBef>
              <a:spcAft>
                <a:spcPts val="0"/>
              </a:spcAft>
              <a:buNone/>
            </a:pPr>
            <a:endParaRPr sz="1200">
              <a:solidFill>
                <a:schemeClr val="dk1"/>
              </a:solidFill>
              <a:latin typeface="Twentieth Century"/>
              <a:ea typeface="Twentieth Century"/>
              <a:cs typeface="Twentieth Century"/>
              <a:sym typeface="Twentieth Century"/>
            </a:endParaRPr>
          </a:p>
          <a:p>
            <a:pPr marL="0" lvl="0" indent="0" algn="l" rtl="0">
              <a:spcBef>
                <a:spcPts val="0"/>
              </a:spcBef>
              <a:spcAft>
                <a:spcPts val="0"/>
              </a:spcAft>
              <a:buNone/>
            </a:pPr>
            <a:r>
              <a:rPr lang="en" sz="1200">
                <a:solidFill>
                  <a:schemeClr val="dk1"/>
                </a:solidFill>
                <a:latin typeface="Twentieth Century"/>
                <a:ea typeface="Twentieth Century"/>
                <a:cs typeface="Twentieth Century"/>
                <a:sym typeface="Twentieth Century"/>
              </a:rPr>
              <a:t>And with that I will hand things over to Shari Laster, our WEST Executive Committee chair in 2026 and Director of the Systemwide Library Facilities for the University of California Libraries.</a:t>
            </a:r>
            <a:endParaRPr sz="1200">
              <a:solidFill>
                <a:schemeClr val="dk1"/>
              </a:solidFill>
              <a:latin typeface="Twentieth Century"/>
              <a:ea typeface="Twentieth Century"/>
              <a:cs typeface="Twentieth Century"/>
              <a:sym typeface="Twentieth Century"/>
            </a:endParaRPr>
          </a:p>
          <a:p>
            <a:pPr marL="0" lvl="0" indent="0" algn="l" rtl="0">
              <a:spcBef>
                <a:spcPts val="0"/>
              </a:spcBef>
              <a:spcAft>
                <a:spcPts val="0"/>
              </a:spcAft>
              <a:buNone/>
            </a:pPr>
            <a:endParaRPr sz="1200">
              <a:latin typeface="Twentieth Century"/>
              <a:ea typeface="Twentieth Century"/>
              <a:cs typeface="Twentieth Century"/>
              <a:sym typeface="Twentieth Century"/>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3f25abf43c7_0_114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3f25abf43c7_0_1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3f25abf43c7_0_115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6" name="Google Shape;346;g3f25abf43c7_0_11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3f25abf43c7_0_116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2" name="Google Shape;352;g3f25abf43c7_0_11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g3f25abf43c7_0_15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1" name="Google Shape;361;g3f25abf43c7_0_15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g3f25abf43c7_0_116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7" name="Google Shape;367;g3f25abf43c7_0_11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3f25abf43c7_0_117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3f25abf43c7_0_11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g25b93e19c0f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2" name="Google Shape;382;g25b93e19c0f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highlight>
                  <a:srgbClr val="FFFF00"/>
                </a:highlight>
                <a:latin typeface="Twentieth Century"/>
                <a:ea typeface="Twentieth Century"/>
                <a:cs typeface="Twentieth Century"/>
                <a:sym typeface="Twentieth Century"/>
              </a:rPr>
              <a:t>Shari hands it back to Alison to moderate the discussion </a:t>
            </a:r>
            <a:endParaRPr>
              <a:highlight>
                <a:srgbClr val="FFFF00"/>
              </a:highlight>
              <a:latin typeface="Twentieth Century"/>
              <a:ea typeface="Twentieth Century"/>
              <a:cs typeface="Twentieth Century"/>
              <a:sym typeface="Twentieth Century"/>
            </a:endParaRPr>
          </a:p>
          <a:p>
            <a:pPr marL="0" lvl="0" indent="0" algn="l" rtl="0">
              <a:spcBef>
                <a:spcPts val="0"/>
              </a:spcBef>
              <a:spcAft>
                <a:spcPts val="0"/>
              </a:spcAft>
              <a:buNone/>
            </a:pPr>
            <a:r>
              <a:rPr lang="en">
                <a:highlight>
                  <a:srgbClr val="FFFF00"/>
                </a:highlight>
                <a:latin typeface="Twentieth Century"/>
                <a:ea typeface="Twentieth Century"/>
                <a:cs typeface="Twentieth Century"/>
                <a:sym typeface="Twentieth Century"/>
              </a:rPr>
              <a:t>Alison will monitor the chat and Nika will monitor the google Doc</a:t>
            </a:r>
            <a:endParaRPr>
              <a:highlight>
                <a:srgbClr val="FFFF00"/>
              </a:highlight>
              <a:latin typeface="Twentieth Century"/>
              <a:ea typeface="Twentieth Century"/>
              <a:cs typeface="Twentieth Century"/>
              <a:sym typeface="Twentieth Century"/>
            </a:endParaRPr>
          </a:p>
          <a:p>
            <a:pPr marL="0" lvl="0" indent="0" algn="l" rtl="0">
              <a:spcBef>
                <a:spcPts val="0"/>
              </a:spcBef>
              <a:spcAft>
                <a:spcPts val="0"/>
              </a:spcAft>
              <a:buNone/>
            </a:pPr>
            <a:endParaRPr>
              <a:latin typeface="Twentieth Century"/>
              <a:ea typeface="Twentieth Century"/>
              <a:cs typeface="Twentieth Century"/>
              <a:sym typeface="Twentieth Century"/>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g3f25abf43c7_0_119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7" name="Google Shape;387;g3f25abf43c7_0_11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3f25abf43c7_0_158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3" name="Google Shape;393;g3f25abf43c7_0_15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g3f25abf43c7_0_118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9" name="Google Shape;399;g3f25abf43c7_0_11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latin typeface="Twentieth Century"/>
                <a:ea typeface="Twentieth Century"/>
                <a:cs typeface="Twentieth Century"/>
                <a:sym typeface="Twentieth Century"/>
              </a:rPr>
              <a:t>Alison </a:t>
            </a:r>
            <a:endParaRPr>
              <a:latin typeface="Twentieth Century"/>
              <a:ea typeface="Twentieth Century"/>
              <a:cs typeface="Twentieth Century"/>
              <a:sym typeface="Twentieth Century"/>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24c1202dbd2_0_1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24c1202dbd2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a:solidFill>
                  <a:schemeClr val="dk1"/>
                </a:solidFill>
                <a:latin typeface="Twentieth Century"/>
                <a:ea typeface="Twentieth Century"/>
                <a:cs typeface="Twentieth Century"/>
                <a:sym typeface="Twentieth Century"/>
              </a:rPr>
              <a:t>Shari Laster - Welcome</a:t>
            </a:r>
            <a:endParaRPr sz="1200" i="1">
              <a:solidFill>
                <a:schemeClr val="dk1"/>
              </a:solidFill>
              <a:latin typeface="Twentieth Century"/>
              <a:ea typeface="Twentieth Century"/>
              <a:cs typeface="Twentieth Century"/>
              <a:sym typeface="Twentieth Century"/>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g237d72d8aee_3_3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5" name="Google Shape;405;g237d72d8aee_3_3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Shari</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237d72d8aee_3_7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237d72d8aee_3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a:solidFill>
                  <a:schemeClr val="dk1"/>
                </a:solidFill>
                <a:latin typeface="Twentieth Century"/>
                <a:ea typeface="Twentieth Century"/>
                <a:cs typeface="Twentieth Century"/>
                <a:sym typeface="Twentieth Century"/>
              </a:rPr>
              <a:t>Shari Laster</a:t>
            </a:r>
            <a:endParaRPr>
              <a:latin typeface="Twentieth Century"/>
              <a:ea typeface="Twentieth Century"/>
              <a:cs typeface="Twentieth Century"/>
              <a:sym typeface="Twentieth Century"/>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3f040374a9b_5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3f040374a9b_5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a:solidFill>
                  <a:schemeClr val="dk1"/>
                </a:solidFill>
                <a:latin typeface="Twentieth Century"/>
                <a:ea typeface="Twentieth Century"/>
                <a:cs typeface="Twentieth Century"/>
                <a:sym typeface="Twentieth Century"/>
              </a:rPr>
              <a:t>Shari Laster</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25b7466e37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 name="Google Shape;177;g25b7466e37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a:solidFill>
                  <a:schemeClr val="dk1"/>
                </a:solidFill>
                <a:latin typeface="Twentieth Century"/>
                <a:ea typeface="Twentieth Century"/>
                <a:cs typeface="Twentieth Century"/>
                <a:sym typeface="Twentieth Century"/>
              </a:rPr>
              <a:t>Shari Laster</a:t>
            </a:r>
            <a:endParaRPr sz="1200">
              <a:solidFill>
                <a:schemeClr val="dk1"/>
              </a:solidFill>
              <a:latin typeface="Twentieth Century"/>
              <a:ea typeface="Twentieth Century"/>
              <a:cs typeface="Twentieth Century"/>
              <a:sym typeface="Twentieth Century"/>
            </a:endParaRPr>
          </a:p>
          <a:p>
            <a:pPr marL="0" lvl="0" indent="0" algn="l" rtl="0">
              <a:spcBef>
                <a:spcPts val="0"/>
              </a:spcBef>
              <a:spcAft>
                <a:spcPts val="0"/>
              </a:spcAft>
              <a:buClr>
                <a:schemeClr val="dk1"/>
              </a:buClr>
              <a:buSzPts val="1100"/>
              <a:buFont typeface="Arial"/>
              <a:buNone/>
            </a:pPr>
            <a:endParaRPr sz="1200">
              <a:solidFill>
                <a:schemeClr val="dk1"/>
              </a:solidFill>
              <a:latin typeface="Twentieth Century"/>
              <a:ea typeface="Twentieth Century"/>
              <a:cs typeface="Twentieth Century"/>
              <a:sym typeface="Twentieth Century"/>
            </a:endParaRPr>
          </a:p>
          <a:p>
            <a:pPr marL="0" lvl="0" indent="0" algn="l" rtl="0">
              <a:spcBef>
                <a:spcPts val="0"/>
              </a:spcBef>
              <a:spcAft>
                <a:spcPts val="0"/>
              </a:spcAft>
              <a:buClr>
                <a:schemeClr val="dk1"/>
              </a:buClr>
              <a:buSzPts val="1100"/>
              <a:buFont typeface="Arial"/>
              <a:buNone/>
            </a:pPr>
            <a:r>
              <a:rPr lang="en" sz="1200" u="sng">
                <a:solidFill>
                  <a:schemeClr val="hlink"/>
                </a:solidFill>
                <a:latin typeface="Twentieth Century"/>
                <a:ea typeface="Twentieth Century"/>
                <a:cs typeface="Twentieth Century"/>
                <a:sym typeface="Twentieth Century"/>
                <a:hlinkClick r:id="rId3"/>
              </a:rPr>
              <a:t>https://cdlib.org/west/about-west/west-pilots-and-projects/west-consulting-services-pilot/</a:t>
            </a:r>
            <a:r>
              <a:rPr lang="en" sz="1200">
                <a:solidFill>
                  <a:schemeClr val="dk1"/>
                </a:solidFill>
                <a:latin typeface="Twentieth Century"/>
                <a:ea typeface="Twentieth Century"/>
                <a:cs typeface="Twentieth Century"/>
                <a:sym typeface="Twentieth Century"/>
              </a:rPr>
              <a:t> </a:t>
            </a:r>
            <a:endParaRPr sz="1200">
              <a:solidFill>
                <a:schemeClr val="dk1"/>
              </a:solidFill>
              <a:latin typeface="Twentieth Century"/>
              <a:ea typeface="Twentieth Century"/>
              <a:cs typeface="Twentieth Century"/>
              <a:sym typeface="Twentieth Century"/>
            </a:endParaRPr>
          </a:p>
          <a:p>
            <a:pPr marL="0" lvl="0" indent="0" algn="l" rtl="0">
              <a:lnSpc>
                <a:spcPct val="115000"/>
              </a:lnSpc>
              <a:spcBef>
                <a:spcPts val="0"/>
              </a:spcBef>
              <a:spcAft>
                <a:spcPts val="1000"/>
              </a:spcAft>
              <a:buNone/>
            </a:pPr>
            <a:endParaRPr sz="1200">
              <a:solidFill>
                <a:schemeClr val="dk1"/>
              </a:solidFill>
              <a:latin typeface="Twentieth Century"/>
              <a:ea typeface="Twentieth Century"/>
              <a:cs typeface="Twentieth Century"/>
              <a:sym typeface="Twentieth Century"/>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3f25abf43c7_0_118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3f25abf43c7_0_11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latin typeface="Twentieth Century"/>
                <a:ea typeface="Twentieth Century"/>
                <a:cs typeface="Twentieth Century"/>
                <a:sym typeface="Twentieth Century"/>
              </a:rPr>
              <a:t>Shari Laster</a:t>
            </a:r>
            <a:endParaRPr sz="1200">
              <a:solidFill>
                <a:schemeClr val="dk1"/>
              </a:solidFill>
              <a:latin typeface="Twentieth Century"/>
              <a:ea typeface="Twentieth Century"/>
              <a:cs typeface="Twentieth Century"/>
              <a:sym typeface="Twentieth Century"/>
            </a:endParaRPr>
          </a:p>
          <a:p>
            <a:pPr marL="0" lvl="0" indent="0" algn="l" rtl="0">
              <a:spcBef>
                <a:spcPts val="0"/>
              </a:spcBef>
              <a:spcAft>
                <a:spcPts val="0"/>
              </a:spcAft>
              <a:buNone/>
            </a:pPr>
            <a:endParaRPr sz="1200">
              <a:solidFill>
                <a:schemeClr val="dk1"/>
              </a:solidFill>
              <a:latin typeface="Twentieth Century"/>
              <a:ea typeface="Twentieth Century"/>
              <a:cs typeface="Twentieth Century"/>
              <a:sym typeface="Twentieth Century"/>
            </a:endParaRPr>
          </a:p>
          <a:p>
            <a:pPr marL="0" lvl="0" indent="0" algn="l" rtl="0">
              <a:spcBef>
                <a:spcPts val="0"/>
              </a:spcBef>
              <a:spcAft>
                <a:spcPts val="0"/>
              </a:spcAft>
              <a:buClr>
                <a:schemeClr val="dk1"/>
              </a:buClr>
              <a:buSzPts val="1100"/>
              <a:buFont typeface="Arial"/>
              <a:buNone/>
            </a:pPr>
            <a:r>
              <a:rPr lang="en" sz="1200">
                <a:solidFill>
                  <a:schemeClr val="dk1"/>
                </a:solidFill>
                <a:latin typeface="Twentieth Century"/>
                <a:ea typeface="Twentieth Century"/>
                <a:cs typeface="Twentieth Century"/>
                <a:sym typeface="Twentieth Century"/>
              </a:rPr>
              <a:t>Nika will deploy the poll and share the results</a:t>
            </a:r>
            <a:endParaRPr sz="1200">
              <a:solidFill>
                <a:schemeClr val="dk1"/>
              </a:solidFill>
              <a:latin typeface="Twentieth Century"/>
              <a:ea typeface="Twentieth Century"/>
              <a:cs typeface="Twentieth Century"/>
              <a:sym typeface="Twentieth Century"/>
            </a:endParaRPr>
          </a:p>
          <a:p>
            <a:pPr marL="0" lvl="0" indent="0" algn="l" rtl="0">
              <a:spcBef>
                <a:spcPts val="0"/>
              </a:spcBef>
              <a:spcAft>
                <a:spcPts val="0"/>
              </a:spcAft>
              <a:buClr>
                <a:schemeClr val="dk1"/>
              </a:buClr>
              <a:buSzPts val="1100"/>
              <a:buFont typeface="Arial"/>
              <a:buNone/>
            </a:pPr>
            <a:endParaRPr sz="1200">
              <a:solidFill>
                <a:schemeClr val="dk1"/>
              </a:solidFill>
              <a:latin typeface="Twentieth Century"/>
              <a:ea typeface="Twentieth Century"/>
              <a:cs typeface="Twentieth Century"/>
              <a:sym typeface="Twentieth Century"/>
            </a:endParaRPr>
          </a:p>
          <a:p>
            <a:pPr marL="0" lvl="0" indent="0" algn="l" rtl="0">
              <a:spcBef>
                <a:spcPts val="0"/>
              </a:spcBef>
              <a:spcAft>
                <a:spcPts val="0"/>
              </a:spcAft>
              <a:buClr>
                <a:schemeClr val="dk1"/>
              </a:buClr>
              <a:buSzPts val="1100"/>
              <a:buFont typeface="Arial"/>
              <a:buNone/>
            </a:pPr>
            <a:r>
              <a:rPr lang="en" sz="1200">
                <a:solidFill>
                  <a:schemeClr val="dk1"/>
                </a:solidFill>
                <a:latin typeface="Twentieth Century"/>
                <a:ea typeface="Twentieth Century"/>
                <a:cs typeface="Twentieth Century"/>
                <a:sym typeface="Twentieth Century"/>
              </a:rPr>
              <a:t>Alison will time it to a minute and give a 15 second warning</a:t>
            </a:r>
            <a:endParaRPr sz="1200">
              <a:solidFill>
                <a:schemeClr val="dk1"/>
              </a:solidFill>
              <a:latin typeface="Twentieth Century"/>
              <a:ea typeface="Twentieth Century"/>
              <a:cs typeface="Twentieth Century"/>
              <a:sym typeface="Twentieth Century"/>
            </a:endParaRPr>
          </a:p>
          <a:p>
            <a:pPr marL="0" lvl="0" indent="0" algn="l" rtl="0">
              <a:spcBef>
                <a:spcPts val="0"/>
              </a:spcBef>
              <a:spcAft>
                <a:spcPts val="0"/>
              </a:spcAft>
              <a:buClr>
                <a:schemeClr val="dk1"/>
              </a:buClr>
              <a:buSzPts val="1100"/>
              <a:buFont typeface="Arial"/>
              <a:buNone/>
            </a:pPr>
            <a:endParaRPr sz="1200">
              <a:solidFill>
                <a:schemeClr val="dk1"/>
              </a:solidFill>
              <a:latin typeface="Twentieth Century"/>
              <a:ea typeface="Twentieth Century"/>
              <a:cs typeface="Twentieth Century"/>
              <a:sym typeface="Twentieth Century"/>
            </a:endParaRPr>
          </a:p>
          <a:p>
            <a:pPr marL="0" lvl="0" indent="0" algn="l" rtl="0">
              <a:spcBef>
                <a:spcPts val="0"/>
              </a:spcBef>
              <a:spcAft>
                <a:spcPts val="0"/>
              </a:spcAft>
              <a:buClr>
                <a:schemeClr val="dk1"/>
              </a:buClr>
              <a:buSzPts val="1100"/>
              <a:buFont typeface="Arial"/>
              <a:buNone/>
            </a:pPr>
            <a:r>
              <a:rPr lang="en" sz="1200">
                <a:solidFill>
                  <a:schemeClr val="dk1"/>
                </a:solidFill>
                <a:latin typeface="Twentieth Century"/>
                <a:ea typeface="Twentieth Century"/>
                <a:cs typeface="Twentieth Century"/>
                <a:sym typeface="Twentieth Century"/>
              </a:rPr>
              <a:t>Survey options</a:t>
            </a:r>
            <a:endParaRPr sz="1200">
              <a:solidFill>
                <a:schemeClr val="dk1"/>
              </a:solidFill>
              <a:latin typeface="Twentieth Century"/>
              <a:ea typeface="Twentieth Century"/>
              <a:cs typeface="Twentieth Century"/>
              <a:sym typeface="Twentieth Century"/>
            </a:endParaRPr>
          </a:p>
          <a:p>
            <a:pPr marL="0" lvl="0" indent="0" algn="l" rtl="0">
              <a:spcBef>
                <a:spcPts val="0"/>
              </a:spcBef>
              <a:spcAft>
                <a:spcPts val="0"/>
              </a:spcAft>
              <a:buClr>
                <a:schemeClr val="dk1"/>
              </a:buClr>
              <a:buSzPts val="1100"/>
              <a:buFont typeface="Arial"/>
              <a:buNone/>
            </a:pPr>
            <a:r>
              <a:rPr lang="en" sz="1200">
                <a:solidFill>
                  <a:schemeClr val="dk1"/>
                </a:solidFill>
                <a:latin typeface="Twentieth Century"/>
                <a:ea typeface="Twentieth Century"/>
                <a:cs typeface="Twentieth Century"/>
                <a:sym typeface="Twentieth Century"/>
              </a:rPr>
              <a:t>Institutional responsibility to contribute to the preservation of the print corpus</a:t>
            </a:r>
            <a:endParaRPr sz="1200">
              <a:solidFill>
                <a:schemeClr val="dk1"/>
              </a:solidFill>
              <a:latin typeface="Twentieth Century"/>
              <a:ea typeface="Twentieth Century"/>
              <a:cs typeface="Twentieth Century"/>
              <a:sym typeface="Twentieth Century"/>
            </a:endParaRPr>
          </a:p>
          <a:p>
            <a:pPr marL="0" lvl="0" indent="0" algn="l" rtl="0">
              <a:spcBef>
                <a:spcPts val="0"/>
              </a:spcBef>
              <a:spcAft>
                <a:spcPts val="0"/>
              </a:spcAft>
              <a:buClr>
                <a:schemeClr val="dk1"/>
              </a:buClr>
              <a:buSzPts val="1100"/>
              <a:buFont typeface="Arial"/>
              <a:buNone/>
            </a:pPr>
            <a:r>
              <a:rPr lang="en" sz="1200">
                <a:solidFill>
                  <a:schemeClr val="dk1"/>
                </a:solidFill>
                <a:latin typeface="Twentieth Century"/>
                <a:ea typeface="Twentieth Century"/>
                <a:cs typeface="Twentieth Century"/>
                <a:sym typeface="Twentieth Century"/>
              </a:rPr>
              <a:t>Expand access for my institution's users</a:t>
            </a:r>
            <a:endParaRPr sz="1200">
              <a:solidFill>
                <a:schemeClr val="dk1"/>
              </a:solidFill>
              <a:latin typeface="Twentieth Century"/>
              <a:ea typeface="Twentieth Century"/>
              <a:cs typeface="Twentieth Century"/>
              <a:sym typeface="Twentieth Century"/>
            </a:endParaRPr>
          </a:p>
          <a:p>
            <a:pPr marL="0" lvl="0" indent="0" algn="l" rtl="0">
              <a:spcBef>
                <a:spcPts val="0"/>
              </a:spcBef>
              <a:spcAft>
                <a:spcPts val="0"/>
              </a:spcAft>
              <a:buClr>
                <a:schemeClr val="dk1"/>
              </a:buClr>
              <a:buSzPts val="1100"/>
              <a:buFont typeface="Arial"/>
              <a:buNone/>
            </a:pPr>
            <a:r>
              <a:rPr lang="en" sz="1200">
                <a:solidFill>
                  <a:schemeClr val="dk1"/>
                </a:solidFill>
                <a:latin typeface="Twentieth Century"/>
                <a:ea typeface="Twentieth Century"/>
                <a:cs typeface="Twentieth Century"/>
                <a:sym typeface="Twentieth Century"/>
              </a:rPr>
              <a:t>Reclaim or repurpose stacks space by integrating shared print into my local print collection strategy</a:t>
            </a:r>
            <a:endParaRPr sz="1200">
              <a:solidFill>
                <a:schemeClr val="dk1"/>
              </a:solidFill>
              <a:latin typeface="Twentieth Century"/>
              <a:ea typeface="Twentieth Century"/>
              <a:cs typeface="Twentieth Century"/>
              <a:sym typeface="Twentieth Century"/>
            </a:endParaRPr>
          </a:p>
          <a:p>
            <a:pPr marL="0" lvl="0" indent="0" algn="l" rtl="0">
              <a:spcBef>
                <a:spcPts val="0"/>
              </a:spcBef>
              <a:spcAft>
                <a:spcPts val="0"/>
              </a:spcAft>
              <a:buClr>
                <a:schemeClr val="dk1"/>
              </a:buClr>
              <a:buSzPts val="1100"/>
              <a:buFont typeface="Arial"/>
              <a:buNone/>
            </a:pPr>
            <a:r>
              <a:rPr lang="en" sz="1200">
                <a:solidFill>
                  <a:schemeClr val="dk1"/>
                </a:solidFill>
                <a:latin typeface="Twentieth Century"/>
                <a:ea typeface="Twentieth Century"/>
                <a:cs typeface="Twentieth Century"/>
                <a:sym typeface="Twentieth Century"/>
              </a:rPr>
              <a:t>Desire to make content in my institution's collection more visible and available</a:t>
            </a:r>
            <a:endParaRPr sz="1200">
              <a:solidFill>
                <a:schemeClr val="dk1"/>
              </a:solidFill>
              <a:latin typeface="Twentieth Century"/>
              <a:ea typeface="Twentieth Century"/>
              <a:cs typeface="Twentieth Century"/>
              <a:sym typeface="Twentieth Century"/>
            </a:endParaRPr>
          </a:p>
          <a:p>
            <a:pPr marL="0" lvl="0" indent="0" algn="l" rtl="0">
              <a:spcBef>
                <a:spcPts val="0"/>
              </a:spcBef>
              <a:spcAft>
                <a:spcPts val="0"/>
              </a:spcAft>
              <a:buClr>
                <a:schemeClr val="dk1"/>
              </a:buClr>
              <a:buSzPts val="1100"/>
              <a:buFont typeface="Arial"/>
              <a:buNone/>
            </a:pPr>
            <a:r>
              <a:rPr lang="en" sz="1200">
                <a:solidFill>
                  <a:schemeClr val="dk1"/>
                </a:solidFill>
                <a:latin typeface="Twentieth Century"/>
                <a:ea typeface="Twentieth Century"/>
                <a:cs typeface="Twentieth Century"/>
                <a:sym typeface="Twentieth Century"/>
              </a:rPr>
              <a:t>Other - tell us more! (please tell us more in the chat or Google document if you're willing)</a:t>
            </a:r>
            <a:endParaRPr sz="1200">
              <a:solidFill>
                <a:schemeClr val="dk1"/>
              </a:solidFill>
              <a:latin typeface="Twentieth Century"/>
              <a:ea typeface="Twentieth Century"/>
              <a:cs typeface="Twentieth Century"/>
              <a:sym typeface="Twentieth Century"/>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25a09b67884_0_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25a09b67884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a:solidFill>
                  <a:schemeClr val="dk1"/>
                </a:solidFill>
                <a:latin typeface="Twentieth Century"/>
                <a:ea typeface="Twentieth Century"/>
                <a:cs typeface="Twentieth Century"/>
                <a:sym typeface="Twentieth Century"/>
              </a:rPr>
              <a:t>Alison</a:t>
            </a:r>
            <a:endParaRPr sz="1200">
              <a:solidFill>
                <a:schemeClr val="dk1"/>
              </a:solidFill>
              <a:latin typeface="Twentieth Century"/>
              <a:ea typeface="Twentieth Century"/>
              <a:cs typeface="Twentieth Century"/>
              <a:sym typeface="Twentieth Century"/>
            </a:endParaRPr>
          </a:p>
          <a:p>
            <a:pPr marL="0" lvl="0" indent="0" algn="l" rtl="0">
              <a:spcBef>
                <a:spcPts val="0"/>
              </a:spcBef>
              <a:spcAft>
                <a:spcPts val="0"/>
              </a:spcAft>
              <a:buClr>
                <a:schemeClr val="dk1"/>
              </a:buClr>
              <a:buSzPts val="1100"/>
              <a:buFont typeface="Arial"/>
              <a:buNone/>
            </a:pPr>
            <a:endParaRPr sz="1200">
              <a:solidFill>
                <a:schemeClr val="dk1"/>
              </a:solidFill>
              <a:latin typeface="Twentieth Century"/>
              <a:ea typeface="Twentieth Century"/>
              <a:cs typeface="Twentieth Century"/>
              <a:sym typeface="Twentieth Century"/>
            </a:endParaRPr>
          </a:p>
          <a:p>
            <a:pPr marL="0" lvl="0" indent="0" algn="l" rtl="0">
              <a:lnSpc>
                <a:spcPct val="115000"/>
              </a:lnSpc>
              <a:spcBef>
                <a:spcPts val="0"/>
              </a:spcBef>
              <a:spcAft>
                <a:spcPts val="0"/>
              </a:spcAft>
              <a:buNone/>
            </a:pPr>
            <a:r>
              <a:rPr lang="en" sz="1200">
                <a:solidFill>
                  <a:schemeClr val="dk1"/>
                </a:solidFill>
                <a:latin typeface="Twentieth Century"/>
                <a:ea typeface="Twentieth Century"/>
                <a:cs typeface="Twentieth Century"/>
                <a:sym typeface="Twentieth Century"/>
              </a:rPr>
              <a:t>Thank you, Shari! </a:t>
            </a:r>
            <a:endParaRPr sz="1200">
              <a:solidFill>
                <a:schemeClr val="dk1"/>
              </a:solidFill>
              <a:latin typeface="Twentieth Century"/>
              <a:ea typeface="Twentieth Century"/>
              <a:cs typeface="Twentieth Century"/>
              <a:sym typeface="Twentieth Century"/>
            </a:endParaRPr>
          </a:p>
          <a:p>
            <a:pPr marL="0" lvl="0" indent="0" algn="l" rtl="0">
              <a:lnSpc>
                <a:spcPct val="115000"/>
              </a:lnSpc>
              <a:spcBef>
                <a:spcPts val="1000"/>
              </a:spcBef>
              <a:spcAft>
                <a:spcPts val="0"/>
              </a:spcAft>
              <a:buNone/>
            </a:pPr>
            <a:r>
              <a:rPr lang="en" sz="1200">
                <a:solidFill>
                  <a:schemeClr val="dk1"/>
                </a:solidFill>
                <a:latin typeface="Twentieth Century"/>
                <a:ea typeface="Twentieth Century"/>
                <a:cs typeface="Twentieth Century"/>
                <a:sym typeface="Twentieth Century"/>
              </a:rPr>
              <a:t>As many of your know WEST regularly engages in program assessment of various kinds, which have led to strategic pivots over our evolution as a collaboration. The last significant assessment and strategic planning effort took place in 2023. This effort became known as the Future of WEST and resulted in several strategic pivots, including a reduction to development capacity that realized new cost savings, changes to archiving workflows to lessen workload and achieve new efficiencies, and a pilot in partnership with Internet Archive to digitize WEST archived titles. </a:t>
            </a:r>
            <a:endParaRPr sz="1200">
              <a:solidFill>
                <a:schemeClr val="dk1"/>
              </a:solidFill>
              <a:latin typeface="Twentieth Century"/>
              <a:ea typeface="Twentieth Century"/>
              <a:cs typeface="Twentieth Century"/>
              <a:sym typeface="Twentieth Century"/>
            </a:endParaRPr>
          </a:p>
          <a:p>
            <a:pPr marL="0" lvl="0" indent="0" algn="l" rtl="0">
              <a:lnSpc>
                <a:spcPct val="115000"/>
              </a:lnSpc>
              <a:spcBef>
                <a:spcPts val="1000"/>
              </a:spcBef>
              <a:spcAft>
                <a:spcPts val="0"/>
              </a:spcAft>
              <a:buNone/>
            </a:pPr>
            <a:r>
              <a:rPr lang="en" sz="1200">
                <a:solidFill>
                  <a:schemeClr val="dk1"/>
                </a:solidFill>
                <a:latin typeface="Twentieth Century"/>
                <a:ea typeface="Twentieth Century"/>
                <a:cs typeface="Twentieth Century"/>
                <a:sym typeface="Twentieth Century"/>
              </a:rPr>
              <a:t>Now, we are once again taking time to examine our program, how it continues to meet the needs it was built for, and how we can evolve the collaboration to best serve libraries. In light of continued, significant financial and organizational impacts on libraries across the country, we are framing our assessment and planning explicitly in terms of how we ensure the sustainability of the shared print archives we have built together and the benefits it produces for member libraries and the broader community. New members have joined WEST over the last three years, but other members have had to make the difficult decision to cancel due to financial and other resourcing constraints. The value proposition of WEST continues to be strong, but we also recognize signals that long-term sustainability requires us to consider new potential pathways proactively. </a:t>
            </a:r>
            <a:endParaRPr sz="1200">
              <a:solidFill>
                <a:schemeClr val="dk1"/>
              </a:solidFill>
              <a:latin typeface="Twentieth Century"/>
              <a:ea typeface="Twentieth Century"/>
              <a:cs typeface="Twentieth Century"/>
              <a:sym typeface="Twentieth Century"/>
            </a:endParaRPr>
          </a:p>
          <a:p>
            <a:pPr marL="0" lvl="0" indent="0" algn="l" rtl="0">
              <a:lnSpc>
                <a:spcPct val="115000"/>
              </a:lnSpc>
              <a:spcBef>
                <a:spcPts val="1000"/>
              </a:spcBef>
              <a:spcAft>
                <a:spcPts val="0"/>
              </a:spcAft>
              <a:buNone/>
            </a:pPr>
            <a:r>
              <a:rPr lang="en" sz="1200">
                <a:solidFill>
                  <a:schemeClr val="dk1"/>
                </a:solidFill>
                <a:latin typeface="Twentieth Century"/>
                <a:ea typeface="Twentieth Century"/>
                <a:cs typeface="Twentieth Century"/>
                <a:sym typeface="Twentieth Century"/>
              </a:rPr>
              <a:t>As I hope this report on the state of WEST communicates, we are engaging in these sustainability conversations at a point of strength; WEST has a strong core membership and healthy program reserves that could, if we decide it is strategic, enable intentional, deliberate pivots or transformations. </a:t>
            </a:r>
            <a:endParaRPr sz="1200">
              <a:solidFill>
                <a:schemeClr val="dk1"/>
              </a:solidFill>
              <a:latin typeface="Twentieth Century"/>
              <a:ea typeface="Twentieth Century"/>
              <a:cs typeface="Twentieth Century"/>
              <a:sym typeface="Twentieth Century"/>
            </a:endParaRPr>
          </a:p>
          <a:p>
            <a:pPr marL="0" lvl="0" indent="0" algn="l" rtl="0">
              <a:lnSpc>
                <a:spcPct val="115000"/>
              </a:lnSpc>
              <a:spcBef>
                <a:spcPts val="1000"/>
              </a:spcBef>
              <a:spcAft>
                <a:spcPts val="1000"/>
              </a:spcAft>
              <a:buNone/>
            </a:pPr>
            <a:r>
              <a:rPr lang="en" sz="1200">
                <a:solidFill>
                  <a:schemeClr val="dk1"/>
                </a:solidFill>
                <a:latin typeface="Twentieth Century"/>
                <a:ea typeface="Twentieth Century"/>
                <a:cs typeface="Twentieth Century"/>
                <a:sym typeface="Twentieth Century"/>
              </a:rPr>
              <a:t>In the following slides, I’ll talk about the state of WEST using a sustainability framework of three pillars - value proposition, community investment, and resources. </a:t>
            </a:r>
            <a:endParaRPr sz="1200">
              <a:solidFill>
                <a:schemeClr val="dk1"/>
              </a:solidFill>
              <a:latin typeface="Twentieth Century"/>
              <a:ea typeface="Twentieth Century"/>
              <a:cs typeface="Twentieth Century"/>
              <a:sym typeface="Twentieth Century"/>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3e755309e15_0_2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3e755309e15_0_2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latin typeface="Twentieth Century"/>
                <a:ea typeface="Twentieth Century"/>
                <a:cs typeface="Twentieth Century"/>
                <a:sym typeface="Twentieth Century"/>
              </a:rPr>
              <a:t>Alison</a:t>
            </a:r>
            <a:endParaRPr>
              <a:latin typeface="Twentieth Century"/>
              <a:ea typeface="Twentieth Century"/>
              <a:cs typeface="Twentieth Century"/>
              <a:sym typeface="Twentieth Century"/>
            </a:endParaRPr>
          </a:p>
          <a:p>
            <a:pPr marL="0" lvl="0" indent="0" algn="l" rtl="0">
              <a:spcBef>
                <a:spcPts val="0"/>
              </a:spcBef>
              <a:spcAft>
                <a:spcPts val="0"/>
              </a:spcAft>
              <a:buNone/>
            </a:pPr>
            <a:endParaRPr>
              <a:latin typeface="Twentieth Century"/>
              <a:ea typeface="Twentieth Century"/>
              <a:cs typeface="Twentieth Century"/>
              <a:sym typeface="Twentieth Century"/>
            </a:endParaRPr>
          </a:p>
          <a:p>
            <a:pPr marL="0" lvl="0" indent="0" algn="l" rtl="0">
              <a:spcBef>
                <a:spcPts val="0"/>
              </a:spcBef>
              <a:spcAft>
                <a:spcPts val="0"/>
              </a:spcAft>
              <a:buNone/>
            </a:pPr>
            <a:r>
              <a:rPr lang="en">
                <a:latin typeface="Twentieth Century"/>
                <a:ea typeface="Twentieth Century"/>
                <a:cs typeface="Twentieth Century"/>
                <a:sym typeface="Twentieth Century"/>
              </a:rPr>
              <a:t>WEST orchestrates reliable, innovative, and lasting preservation to ensure ready availability of the print scholarly record and enable individual libraries to make strategic collection management and development decisions.  As the network of retained serials and journals in WEST has grown, with the establishment of accompanying workflows and policies, WEST’s overt value proposition has shifted further toward facilitating space reclamation via cogent decision-making. But maintenance of the distributed WEST collection continues to be an essential, if more subtle part, of the value proposition. </a:t>
            </a:r>
            <a:endParaRPr>
              <a:latin typeface="Twentieth Century"/>
              <a:ea typeface="Twentieth Century"/>
              <a:cs typeface="Twentieth Century"/>
              <a:sym typeface="Twentieth Century"/>
            </a:endParaRPr>
          </a:p>
          <a:p>
            <a:pPr marL="0" lvl="0" indent="0" algn="l" rtl="0">
              <a:spcBef>
                <a:spcPts val="0"/>
              </a:spcBef>
              <a:spcAft>
                <a:spcPts val="0"/>
              </a:spcAft>
              <a:buNone/>
            </a:pPr>
            <a:endParaRPr>
              <a:latin typeface="Twentieth Century"/>
              <a:ea typeface="Twentieth Century"/>
              <a:cs typeface="Twentieth Century"/>
              <a:sym typeface="Twentieth Century"/>
            </a:endParaRPr>
          </a:p>
          <a:p>
            <a:pPr marL="0" lvl="0" indent="0" algn="l" rtl="0">
              <a:spcBef>
                <a:spcPts val="0"/>
              </a:spcBef>
              <a:spcAft>
                <a:spcPts val="0"/>
              </a:spcAft>
              <a:buNone/>
            </a:pPr>
            <a:r>
              <a:rPr lang="en">
                <a:latin typeface="Twentieth Century"/>
                <a:ea typeface="Twentieth Century"/>
                <a:cs typeface="Twentieth Century"/>
                <a:sym typeface="Twentieth Century"/>
              </a:rPr>
              <a:t>On the maintenance side, there is a lot humming in the background which not only supports the foundation for all the value proposition - the distributed and shared collection of print serials, but allows us to continue to innovate year over to build new value that matches our members needs. </a:t>
            </a:r>
            <a:endParaRPr>
              <a:latin typeface="Twentieth Century"/>
              <a:ea typeface="Twentieth Century"/>
              <a:cs typeface="Twentieth Century"/>
              <a:sym typeface="Twentieth Century"/>
            </a:endParaRPr>
          </a:p>
          <a:p>
            <a:pPr marL="0" lvl="0" indent="0" algn="l" rtl="0">
              <a:spcBef>
                <a:spcPts val="0"/>
              </a:spcBef>
              <a:spcAft>
                <a:spcPts val="0"/>
              </a:spcAft>
              <a:buNone/>
            </a:pPr>
            <a:endParaRPr>
              <a:latin typeface="Twentieth Century"/>
              <a:ea typeface="Twentieth Century"/>
              <a:cs typeface="Twentieth Century"/>
              <a:sym typeface="Twentieth Century"/>
            </a:endParaRPr>
          </a:p>
          <a:p>
            <a:pPr marL="0" lvl="0" indent="0" algn="l" rtl="0">
              <a:spcBef>
                <a:spcPts val="0"/>
              </a:spcBef>
              <a:spcAft>
                <a:spcPts val="0"/>
              </a:spcAft>
              <a:buNone/>
            </a:pPr>
            <a:r>
              <a:rPr lang="en">
                <a:latin typeface="Twentieth Century"/>
                <a:ea typeface="Twentieth Century"/>
                <a:cs typeface="Twentieth Century"/>
                <a:sym typeface="Twentieth Century"/>
              </a:rPr>
              <a:t>[maybe comment on the distribution of “what’s your why”]</a:t>
            </a:r>
            <a:endParaRPr>
              <a:latin typeface="Twentieth Century"/>
              <a:ea typeface="Twentieth Century"/>
              <a:cs typeface="Twentieth Century"/>
              <a:sym typeface="Twentieth Century"/>
            </a:endParaRPr>
          </a:p>
          <a:p>
            <a:pPr marL="0" lvl="0" indent="0" algn="l" rtl="0">
              <a:spcBef>
                <a:spcPts val="0"/>
              </a:spcBef>
              <a:spcAft>
                <a:spcPts val="0"/>
              </a:spcAft>
              <a:buNone/>
            </a:pPr>
            <a:endParaRPr>
              <a:latin typeface="Twentieth Century"/>
              <a:ea typeface="Twentieth Century"/>
              <a:cs typeface="Twentieth Century"/>
              <a:sym typeface="Twentieth Century"/>
            </a:endParaRPr>
          </a:p>
          <a:p>
            <a:pPr marL="0" lvl="0" indent="0" algn="l" rtl="0">
              <a:spcBef>
                <a:spcPts val="0"/>
              </a:spcBef>
              <a:spcAft>
                <a:spcPts val="0"/>
              </a:spcAft>
              <a:buClr>
                <a:schemeClr val="dk1"/>
              </a:buClr>
              <a:buSzPts val="1100"/>
              <a:buFont typeface="Arial"/>
              <a:buNone/>
            </a:pPr>
            <a:r>
              <a:rPr lang="en" sz="1200">
                <a:solidFill>
                  <a:schemeClr val="dk1"/>
                </a:solidFill>
                <a:latin typeface="Twentieth Century"/>
                <a:ea typeface="Twentieth Century"/>
                <a:cs typeface="Twentieth Century"/>
                <a:sym typeface="Twentieth Century"/>
              </a:rPr>
              <a:t>Institutional responsibility to contribute to the preservation of the print corpus</a:t>
            </a:r>
            <a:endParaRPr sz="1200">
              <a:solidFill>
                <a:schemeClr val="dk1"/>
              </a:solidFill>
              <a:latin typeface="Twentieth Century"/>
              <a:ea typeface="Twentieth Century"/>
              <a:cs typeface="Twentieth Century"/>
              <a:sym typeface="Twentieth Century"/>
            </a:endParaRPr>
          </a:p>
          <a:p>
            <a:pPr marL="0" lvl="0" indent="0" algn="l" rtl="0">
              <a:spcBef>
                <a:spcPts val="0"/>
              </a:spcBef>
              <a:spcAft>
                <a:spcPts val="0"/>
              </a:spcAft>
              <a:buClr>
                <a:schemeClr val="dk1"/>
              </a:buClr>
              <a:buSzPts val="1100"/>
              <a:buFont typeface="Arial"/>
              <a:buNone/>
            </a:pPr>
            <a:r>
              <a:rPr lang="en" sz="1200">
                <a:solidFill>
                  <a:schemeClr val="dk1"/>
                </a:solidFill>
                <a:latin typeface="Twentieth Century"/>
                <a:ea typeface="Twentieth Century"/>
                <a:cs typeface="Twentieth Century"/>
                <a:sym typeface="Twentieth Century"/>
              </a:rPr>
              <a:t>Expand access for my institution's users</a:t>
            </a:r>
            <a:endParaRPr sz="1200">
              <a:solidFill>
                <a:schemeClr val="dk1"/>
              </a:solidFill>
              <a:latin typeface="Twentieth Century"/>
              <a:ea typeface="Twentieth Century"/>
              <a:cs typeface="Twentieth Century"/>
              <a:sym typeface="Twentieth Century"/>
            </a:endParaRPr>
          </a:p>
          <a:p>
            <a:pPr marL="0" lvl="0" indent="0" algn="l" rtl="0">
              <a:spcBef>
                <a:spcPts val="0"/>
              </a:spcBef>
              <a:spcAft>
                <a:spcPts val="0"/>
              </a:spcAft>
              <a:buClr>
                <a:schemeClr val="dk1"/>
              </a:buClr>
              <a:buSzPts val="1100"/>
              <a:buFont typeface="Arial"/>
              <a:buNone/>
            </a:pPr>
            <a:r>
              <a:rPr lang="en" sz="1200">
                <a:solidFill>
                  <a:schemeClr val="dk1"/>
                </a:solidFill>
                <a:latin typeface="Twentieth Century"/>
                <a:ea typeface="Twentieth Century"/>
                <a:cs typeface="Twentieth Century"/>
                <a:sym typeface="Twentieth Century"/>
              </a:rPr>
              <a:t>Reclaim or repurpose stacks space by integrating shared print into my local print collection strategy</a:t>
            </a:r>
            <a:endParaRPr sz="1200">
              <a:solidFill>
                <a:schemeClr val="dk1"/>
              </a:solidFill>
              <a:latin typeface="Twentieth Century"/>
              <a:ea typeface="Twentieth Century"/>
              <a:cs typeface="Twentieth Century"/>
              <a:sym typeface="Twentieth Century"/>
            </a:endParaRPr>
          </a:p>
          <a:p>
            <a:pPr marL="0" lvl="0" indent="0" algn="l" rtl="0">
              <a:spcBef>
                <a:spcPts val="0"/>
              </a:spcBef>
              <a:spcAft>
                <a:spcPts val="0"/>
              </a:spcAft>
              <a:buClr>
                <a:schemeClr val="dk1"/>
              </a:buClr>
              <a:buSzPts val="1100"/>
              <a:buFont typeface="Arial"/>
              <a:buNone/>
            </a:pPr>
            <a:r>
              <a:rPr lang="en" sz="1200">
                <a:solidFill>
                  <a:schemeClr val="dk1"/>
                </a:solidFill>
                <a:latin typeface="Twentieth Century"/>
                <a:ea typeface="Twentieth Century"/>
                <a:cs typeface="Twentieth Century"/>
                <a:sym typeface="Twentieth Century"/>
              </a:rPr>
              <a:t>Desire to make content in my institution's collection more visible and available</a:t>
            </a:r>
            <a:endParaRPr sz="1200">
              <a:solidFill>
                <a:schemeClr val="dk1"/>
              </a:solidFill>
              <a:latin typeface="Twentieth Century"/>
              <a:ea typeface="Twentieth Century"/>
              <a:cs typeface="Twentieth Century"/>
              <a:sym typeface="Twentieth Century"/>
            </a:endParaRPr>
          </a:p>
          <a:p>
            <a:pPr marL="0" lvl="0" indent="0" algn="l" rtl="0">
              <a:spcBef>
                <a:spcPts val="0"/>
              </a:spcBef>
              <a:spcAft>
                <a:spcPts val="0"/>
              </a:spcAft>
              <a:buClr>
                <a:schemeClr val="dk1"/>
              </a:buClr>
              <a:buSzPts val="1100"/>
              <a:buFont typeface="Arial"/>
              <a:buNone/>
            </a:pPr>
            <a:r>
              <a:rPr lang="en" sz="1200">
                <a:solidFill>
                  <a:schemeClr val="dk1"/>
                </a:solidFill>
                <a:latin typeface="Twentieth Century"/>
                <a:ea typeface="Twentieth Century"/>
                <a:cs typeface="Twentieth Century"/>
                <a:sym typeface="Twentieth Century"/>
              </a:rPr>
              <a:t>Other - tell us more! (please tell us more in the chat or Google document if you're willing)</a:t>
            </a:r>
            <a:endParaRPr sz="1200">
              <a:solidFill>
                <a:schemeClr val="dk1"/>
              </a:solidFill>
              <a:latin typeface="Twentieth Century"/>
              <a:ea typeface="Twentieth Century"/>
              <a:cs typeface="Twentieth Century"/>
              <a:sym typeface="Twentieth Century"/>
            </a:endParaRPr>
          </a:p>
          <a:p>
            <a:pPr marL="0" lvl="0" indent="0" algn="l" rtl="0">
              <a:spcBef>
                <a:spcPts val="0"/>
              </a:spcBef>
              <a:spcAft>
                <a:spcPts val="0"/>
              </a:spcAft>
              <a:buNone/>
            </a:pPr>
            <a:endParaRPr>
              <a:latin typeface="Twentieth Century"/>
              <a:ea typeface="Twentieth Century"/>
              <a:cs typeface="Twentieth Century"/>
              <a:sym typeface="Twentieth Century"/>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D4E5F5">
            <a:alpha val="18020"/>
          </a:srgbClr>
        </a:solidFill>
        <a:effectLst/>
      </p:bgPr>
    </p:bg>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685800" y="2020500"/>
            <a:ext cx="7772400" cy="11025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1800"/>
              <a:buFont typeface="Twentieth Century"/>
              <a:buNone/>
              <a:defRPr>
                <a:latin typeface="Twentieth Century"/>
                <a:ea typeface="Twentieth Century"/>
                <a:cs typeface="Twentieth Century"/>
                <a:sym typeface="Twentieth Century"/>
              </a:defRPr>
            </a:lvl1pPr>
            <a:lvl2pPr lvl="1">
              <a:spcBef>
                <a:spcPts val="0"/>
              </a:spcBef>
              <a:spcAft>
                <a:spcPts val="0"/>
              </a:spcAft>
              <a:buSzPts val="1400"/>
              <a:buFont typeface="Twentieth Century"/>
              <a:buNone/>
              <a:defRPr>
                <a:latin typeface="Twentieth Century"/>
                <a:ea typeface="Twentieth Century"/>
                <a:cs typeface="Twentieth Century"/>
                <a:sym typeface="Twentieth Century"/>
              </a:defRPr>
            </a:lvl2pPr>
            <a:lvl3pPr lvl="2">
              <a:spcBef>
                <a:spcPts val="0"/>
              </a:spcBef>
              <a:spcAft>
                <a:spcPts val="0"/>
              </a:spcAft>
              <a:buSzPts val="1400"/>
              <a:buFont typeface="Twentieth Century"/>
              <a:buNone/>
              <a:defRPr>
                <a:latin typeface="Twentieth Century"/>
                <a:ea typeface="Twentieth Century"/>
                <a:cs typeface="Twentieth Century"/>
                <a:sym typeface="Twentieth Century"/>
              </a:defRPr>
            </a:lvl3pPr>
            <a:lvl4pPr lvl="3">
              <a:spcBef>
                <a:spcPts val="0"/>
              </a:spcBef>
              <a:spcAft>
                <a:spcPts val="0"/>
              </a:spcAft>
              <a:buSzPts val="1400"/>
              <a:buFont typeface="Twentieth Century"/>
              <a:buNone/>
              <a:defRPr>
                <a:latin typeface="Twentieth Century"/>
                <a:ea typeface="Twentieth Century"/>
                <a:cs typeface="Twentieth Century"/>
                <a:sym typeface="Twentieth Century"/>
              </a:defRPr>
            </a:lvl4pPr>
            <a:lvl5pPr lvl="4">
              <a:spcBef>
                <a:spcPts val="0"/>
              </a:spcBef>
              <a:spcAft>
                <a:spcPts val="0"/>
              </a:spcAft>
              <a:buSzPts val="1400"/>
              <a:buFont typeface="Twentieth Century"/>
              <a:buNone/>
              <a:defRPr>
                <a:latin typeface="Twentieth Century"/>
                <a:ea typeface="Twentieth Century"/>
                <a:cs typeface="Twentieth Century"/>
                <a:sym typeface="Twentieth Century"/>
              </a:defRPr>
            </a:lvl5pPr>
            <a:lvl6pPr lvl="5">
              <a:spcBef>
                <a:spcPts val="0"/>
              </a:spcBef>
              <a:spcAft>
                <a:spcPts val="0"/>
              </a:spcAft>
              <a:buSzPts val="1400"/>
              <a:buFont typeface="Twentieth Century"/>
              <a:buNone/>
              <a:defRPr>
                <a:latin typeface="Twentieth Century"/>
                <a:ea typeface="Twentieth Century"/>
                <a:cs typeface="Twentieth Century"/>
                <a:sym typeface="Twentieth Century"/>
              </a:defRPr>
            </a:lvl6pPr>
            <a:lvl7pPr lvl="6">
              <a:spcBef>
                <a:spcPts val="0"/>
              </a:spcBef>
              <a:spcAft>
                <a:spcPts val="0"/>
              </a:spcAft>
              <a:buSzPts val="1400"/>
              <a:buFont typeface="Twentieth Century"/>
              <a:buNone/>
              <a:defRPr>
                <a:latin typeface="Twentieth Century"/>
                <a:ea typeface="Twentieth Century"/>
                <a:cs typeface="Twentieth Century"/>
                <a:sym typeface="Twentieth Century"/>
              </a:defRPr>
            </a:lvl7pPr>
            <a:lvl8pPr lvl="7">
              <a:spcBef>
                <a:spcPts val="0"/>
              </a:spcBef>
              <a:spcAft>
                <a:spcPts val="0"/>
              </a:spcAft>
              <a:buSzPts val="1400"/>
              <a:buFont typeface="Twentieth Century"/>
              <a:buNone/>
              <a:defRPr>
                <a:latin typeface="Twentieth Century"/>
                <a:ea typeface="Twentieth Century"/>
                <a:cs typeface="Twentieth Century"/>
                <a:sym typeface="Twentieth Century"/>
              </a:defRPr>
            </a:lvl8pPr>
            <a:lvl9pPr lvl="8">
              <a:spcBef>
                <a:spcPts val="0"/>
              </a:spcBef>
              <a:spcAft>
                <a:spcPts val="0"/>
              </a:spcAft>
              <a:buSzPts val="1400"/>
              <a:buFont typeface="Twentieth Century"/>
              <a:buNone/>
              <a:defRPr>
                <a:latin typeface="Twentieth Century"/>
                <a:ea typeface="Twentieth Century"/>
                <a:cs typeface="Twentieth Century"/>
                <a:sym typeface="Twentieth Century"/>
              </a:defRPr>
            </a:lvl9pPr>
          </a:lstStyle>
          <a:p>
            <a:endParaRPr/>
          </a:p>
        </p:txBody>
      </p:sp>
      <p:sp>
        <p:nvSpPr>
          <p:cNvPr id="13" name="Google Shape;13;p2"/>
          <p:cNvSpPr txBox="1">
            <a:spLocks noGrp="1"/>
          </p:cNvSpPr>
          <p:nvPr>
            <p:ph type="subTitle" idx="1"/>
          </p:nvPr>
        </p:nvSpPr>
        <p:spPr>
          <a:xfrm>
            <a:off x="1371600" y="3245822"/>
            <a:ext cx="6400800" cy="985800"/>
          </a:xfrm>
          <a:prstGeom prst="rect">
            <a:avLst/>
          </a:prstGeom>
          <a:noFill/>
          <a:ln>
            <a:noFill/>
          </a:ln>
        </p:spPr>
        <p:txBody>
          <a:bodyPr spcFirstLastPara="1" wrap="square" lIns="91425" tIns="45700" rIns="91425" bIns="45700" anchor="t" anchorCtr="0">
            <a:noAutofit/>
          </a:bodyPr>
          <a:lstStyle>
            <a:lvl1pPr lvl="0" algn="ctr">
              <a:spcBef>
                <a:spcPts val="640"/>
              </a:spcBef>
              <a:spcAft>
                <a:spcPts val="0"/>
              </a:spcAft>
              <a:buClr>
                <a:srgbClr val="606060"/>
              </a:buClr>
              <a:buSzPts val="3200"/>
              <a:buFont typeface="Twentieth Century"/>
              <a:buNone/>
              <a:defRPr>
                <a:solidFill>
                  <a:srgbClr val="606060"/>
                </a:solidFill>
                <a:latin typeface="Twentieth Century"/>
                <a:ea typeface="Twentieth Century"/>
                <a:cs typeface="Twentieth Century"/>
                <a:sym typeface="Twentieth Century"/>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4" name="Google Shape;14;p2"/>
          <p:cNvSpPr txBox="1">
            <a:spLocks noGrp="1"/>
          </p:cNvSpPr>
          <p:nvPr>
            <p:ph type="dt" idx="10"/>
          </p:nvPr>
        </p:nvSpPr>
        <p:spPr>
          <a:xfrm>
            <a:off x="457200" y="4767275"/>
            <a:ext cx="3062400" cy="2739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2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5" name="Google Shape;15;p2"/>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pic>
        <p:nvPicPr>
          <p:cNvPr id="16" name="Google Shape;16;p2" descr="Logo for the Western Regional Storage Trust (WEST)" title="WEST Logo"/>
          <p:cNvPicPr preferRelativeResize="0"/>
          <p:nvPr/>
        </p:nvPicPr>
        <p:blipFill rotWithShape="1">
          <a:blip r:embed="rId2">
            <a:alphaModFix/>
          </a:blip>
          <a:srcRect t="27709" r="3605"/>
          <a:stretch/>
        </p:blipFill>
        <p:spPr>
          <a:xfrm>
            <a:off x="-4375" y="0"/>
            <a:ext cx="9144000" cy="1650275"/>
          </a:xfrm>
          <a:prstGeom prst="rect">
            <a:avLst/>
          </a:prstGeom>
          <a:noFill/>
          <a:ln>
            <a:noFill/>
          </a:ln>
        </p:spPr>
      </p:pic>
      <p:cxnSp>
        <p:nvCxnSpPr>
          <p:cNvPr id="17" name="Google Shape;17;p2"/>
          <p:cNvCxnSpPr/>
          <p:nvPr/>
        </p:nvCxnSpPr>
        <p:spPr>
          <a:xfrm>
            <a:off x="0" y="1650263"/>
            <a:ext cx="9150900" cy="0"/>
          </a:xfrm>
          <a:prstGeom prst="straightConnector1">
            <a:avLst/>
          </a:prstGeom>
          <a:noFill/>
          <a:ln w="19050" cap="flat" cmpd="sng">
            <a:solidFill>
              <a:srgbClr val="D3E3FD"/>
            </a:solidFill>
            <a:prstDash val="solid"/>
            <a:round/>
            <a:headEnd type="none" w="med" len="med"/>
            <a:tailEnd type="none" w="med" len="med"/>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Header 3">
  <p:cSld name="1_Section Header_1">
    <p:bg>
      <p:bgPr>
        <a:solidFill>
          <a:srgbClr val="76BCDE">
            <a:alpha val="29800"/>
          </a:srgbClr>
        </a:solidFill>
        <a:effectLst/>
      </p:bgPr>
    </p:bg>
    <p:spTree>
      <p:nvGrpSpPr>
        <p:cNvPr id="1" name="Shape 67"/>
        <p:cNvGrpSpPr/>
        <p:nvPr/>
      </p:nvGrpSpPr>
      <p:grpSpPr>
        <a:xfrm>
          <a:off x="0" y="0"/>
          <a:ext cx="0" cy="0"/>
          <a:chOff x="0" y="0"/>
          <a:chExt cx="0" cy="0"/>
        </a:xfrm>
      </p:grpSpPr>
      <p:sp>
        <p:nvSpPr>
          <p:cNvPr id="68" name="Google Shape;68;p11"/>
          <p:cNvSpPr txBox="1">
            <a:spLocks noGrp="1"/>
          </p:cNvSpPr>
          <p:nvPr>
            <p:ph type="title"/>
          </p:nvPr>
        </p:nvSpPr>
        <p:spPr>
          <a:xfrm>
            <a:off x="722313" y="3182540"/>
            <a:ext cx="7772400" cy="1021500"/>
          </a:xfrm>
          <a:prstGeom prst="rect">
            <a:avLst/>
          </a:prstGeom>
          <a:noFill/>
          <a:ln>
            <a:noFill/>
          </a:ln>
        </p:spPr>
        <p:txBody>
          <a:bodyPr spcFirstLastPara="1" wrap="square" lIns="91425" tIns="45700" rIns="91425" bIns="45700" anchor="t" anchorCtr="0">
            <a:noAutofit/>
          </a:bodyPr>
          <a:lstStyle>
            <a:lvl1pPr lvl="0" algn="l" rtl="0">
              <a:spcBef>
                <a:spcPts val="0"/>
              </a:spcBef>
              <a:spcAft>
                <a:spcPts val="0"/>
              </a:spcAft>
              <a:buClr>
                <a:schemeClr val="dk1"/>
              </a:buClr>
              <a:buSzPts val="4000"/>
              <a:buFont typeface="Calibri"/>
              <a:buNone/>
              <a:defRPr sz="4000" b="1" cap="none"/>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69" name="Google Shape;69;p11" descr="WEST_bar.jpg"/>
          <p:cNvPicPr preferRelativeResize="0"/>
          <p:nvPr/>
        </p:nvPicPr>
        <p:blipFill rotWithShape="1">
          <a:blip r:embed="rId2">
            <a:alphaModFix/>
          </a:blip>
          <a:srcRect l="12039" t="14666" r="85373" b="13510"/>
          <a:stretch/>
        </p:blipFill>
        <p:spPr>
          <a:xfrm rot="5400000">
            <a:off x="4486275" y="485777"/>
            <a:ext cx="171452" cy="9143999"/>
          </a:xfrm>
          <a:prstGeom prst="rect">
            <a:avLst/>
          </a:prstGeom>
          <a:noFill/>
          <a:ln>
            <a:noFill/>
          </a:ln>
        </p:spPr>
      </p:pic>
      <p:sp>
        <p:nvSpPr>
          <p:cNvPr id="70" name="Google Shape;70;p11"/>
          <p:cNvSpPr txBox="1">
            <a:spLocks noGrp="1"/>
          </p:cNvSpPr>
          <p:nvPr>
            <p:ph type="subTitle" idx="1"/>
          </p:nvPr>
        </p:nvSpPr>
        <p:spPr>
          <a:xfrm>
            <a:off x="712400" y="2061806"/>
            <a:ext cx="7772400" cy="1120800"/>
          </a:xfrm>
          <a:prstGeom prst="rect">
            <a:avLst/>
          </a:prstGeom>
        </p:spPr>
        <p:txBody>
          <a:bodyPr spcFirstLastPara="1" wrap="square" lIns="91425" tIns="45700" rIns="91425" bIns="45700" anchor="b" anchorCtr="0">
            <a:noAutofit/>
          </a:bodyPr>
          <a:lstStyle>
            <a:lvl1pPr lvl="0" rtl="0">
              <a:spcBef>
                <a:spcPts val="500"/>
              </a:spcBef>
              <a:spcAft>
                <a:spcPts val="0"/>
              </a:spcAft>
              <a:buClr>
                <a:srgbClr val="606060"/>
              </a:buClr>
              <a:buSzPts val="2400"/>
              <a:buNone/>
              <a:defRPr>
                <a:solidFill>
                  <a:srgbClr val="606060"/>
                </a:solidFill>
              </a:defRPr>
            </a:lvl1pPr>
            <a:lvl2pPr lvl="1" rtl="0">
              <a:spcBef>
                <a:spcPts val="500"/>
              </a:spcBef>
              <a:spcAft>
                <a:spcPts val="0"/>
              </a:spcAft>
              <a:buSzPts val="2000"/>
              <a:buNone/>
              <a:defRPr/>
            </a:lvl2pPr>
            <a:lvl3pPr lvl="2" rtl="0">
              <a:spcBef>
                <a:spcPts val="500"/>
              </a:spcBef>
              <a:spcAft>
                <a:spcPts val="0"/>
              </a:spcAft>
              <a:buSzPts val="1800"/>
              <a:buNone/>
              <a:defRPr/>
            </a:lvl3pPr>
            <a:lvl4pPr lvl="3" rtl="0">
              <a:spcBef>
                <a:spcPts val="500"/>
              </a:spcBef>
              <a:spcAft>
                <a:spcPts val="0"/>
              </a:spcAft>
              <a:buSzPts val="1800"/>
              <a:buNone/>
              <a:defRPr/>
            </a:lvl4pPr>
            <a:lvl5pPr lvl="4" rtl="0">
              <a:spcBef>
                <a:spcPts val="500"/>
              </a:spcBef>
              <a:spcAft>
                <a:spcPts val="0"/>
              </a:spcAft>
              <a:buSzPts val="1800"/>
              <a:buNone/>
              <a:defRPr/>
            </a:lvl5pPr>
            <a:lvl6pPr lvl="5" rtl="0">
              <a:spcBef>
                <a:spcPts val="500"/>
              </a:spcBef>
              <a:spcAft>
                <a:spcPts val="0"/>
              </a:spcAft>
              <a:buSzPts val="1800"/>
              <a:buNone/>
              <a:defRPr/>
            </a:lvl6pPr>
            <a:lvl7pPr lvl="6" rtl="0">
              <a:spcBef>
                <a:spcPts val="500"/>
              </a:spcBef>
              <a:spcAft>
                <a:spcPts val="0"/>
              </a:spcAft>
              <a:buSzPts val="1800"/>
              <a:buNone/>
              <a:defRPr/>
            </a:lvl7pPr>
            <a:lvl8pPr lvl="7" rtl="0">
              <a:spcBef>
                <a:spcPts val="500"/>
              </a:spcBef>
              <a:spcAft>
                <a:spcPts val="0"/>
              </a:spcAft>
              <a:buSzPts val="1800"/>
              <a:buNone/>
              <a:defRPr/>
            </a:lvl8pPr>
            <a:lvl9pPr lvl="8" rtl="0">
              <a:spcBef>
                <a:spcPts val="500"/>
              </a:spcBef>
              <a:spcAft>
                <a:spcPts val="0"/>
              </a:spcAft>
              <a:buSzPts val="18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71"/>
        <p:cNvGrpSpPr/>
        <p:nvPr/>
      </p:nvGrpSpPr>
      <p:grpSpPr>
        <a:xfrm>
          <a:off x="0" y="0"/>
          <a:ext cx="0" cy="0"/>
          <a:chOff x="0" y="0"/>
          <a:chExt cx="0" cy="0"/>
        </a:xfrm>
      </p:grpSpPr>
      <p:sp>
        <p:nvSpPr>
          <p:cNvPr id="72" name="Google Shape;72;p12"/>
          <p:cNvSpPr txBox="1">
            <a:spLocks noGrp="1"/>
          </p:cNvSpPr>
          <p:nvPr>
            <p:ph type="title"/>
          </p:nvPr>
        </p:nvSpPr>
        <p:spPr>
          <a:xfrm>
            <a:off x="457200" y="129778"/>
            <a:ext cx="8229600" cy="8574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12"/>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74" name="Google Shape;74;p12" descr="WEST_bar.jpg"/>
          <p:cNvPicPr preferRelativeResize="0"/>
          <p:nvPr/>
        </p:nvPicPr>
        <p:blipFill rotWithShape="1">
          <a:blip r:embed="rId2">
            <a:alphaModFix/>
          </a:blip>
          <a:srcRect l="12039" t="14666" r="86236" b="13510"/>
          <a:stretch/>
        </p:blipFill>
        <p:spPr>
          <a:xfrm rot="5400000">
            <a:off x="4514850" y="-3581399"/>
            <a:ext cx="114301" cy="9143999"/>
          </a:xfrm>
          <a:prstGeom prst="rect">
            <a:avLst/>
          </a:prstGeom>
          <a:noFill/>
          <a:ln>
            <a:noFill/>
          </a:ln>
        </p:spPr>
      </p:pic>
      <p:sp>
        <p:nvSpPr>
          <p:cNvPr id="75" name="Google Shape;75;p12"/>
          <p:cNvSpPr txBox="1">
            <a:spLocks noGrp="1"/>
          </p:cNvSpPr>
          <p:nvPr>
            <p:ph type="body" idx="1"/>
          </p:nvPr>
        </p:nvSpPr>
        <p:spPr>
          <a:xfrm>
            <a:off x="457200" y="1104900"/>
            <a:ext cx="4040100" cy="358620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115000"/>
              </a:lnSpc>
              <a:spcBef>
                <a:spcPts val="500"/>
              </a:spcBef>
              <a:spcAft>
                <a:spcPts val="0"/>
              </a:spcAft>
              <a:buClr>
                <a:srgbClr val="DD8047"/>
              </a:buClr>
              <a:buSzPts val="2400"/>
              <a:buFont typeface="Twentieth Century"/>
              <a:buChar char="❖"/>
              <a:defRPr sz="2400" i="0" u="none" strike="noStrike" cap="none">
                <a:solidFill>
                  <a:schemeClr val="dk1"/>
                </a:solidFill>
                <a:latin typeface="Twentieth Century"/>
                <a:ea typeface="Twentieth Century"/>
                <a:cs typeface="Twentieth Century"/>
                <a:sym typeface="Twentieth Century"/>
              </a:defRPr>
            </a:lvl1pPr>
            <a:lvl2pPr marL="914400" marR="0" lvl="1" indent="-355600" algn="l" rtl="0">
              <a:lnSpc>
                <a:spcPct val="115000"/>
              </a:lnSpc>
              <a:spcBef>
                <a:spcPts val="500"/>
              </a:spcBef>
              <a:spcAft>
                <a:spcPts val="0"/>
              </a:spcAft>
              <a:buClr>
                <a:srgbClr val="A5AB81"/>
              </a:buClr>
              <a:buSzPts val="2000"/>
              <a:buFont typeface="Twentieth Century"/>
              <a:buChar char="➢"/>
              <a:defRPr sz="2000" i="0" u="none" strike="noStrike" cap="none">
                <a:solidFill>
                  <a:schemeClr val="dk1"/>
                </a:solidFill>
                <a:latin typeface="Twentieth Century"/>
                <a:ea typeface="Twentieth Century"/>
                <a:cs typeface="Twentieth Century"/>
                <a:sym typeface="Twentieth Century"/>
              </a:defRPr>
            </a:lvl2pPr>
            <a:lvl3pPr marL="1371600" marR="0" lvl="2" indent="-342900" algn="l" rtl="0">
              <a:lnSpc>
                <a:spcPct val="115000"/>
              </a:lnSpc>
              <a:spcBef>
                <a:spcPts val="500"/>
              </a:spcBef>
              <a:spcAft>
                <a:spcPts val="0"/>
              </a:spcAft>
              <a:buClr>
                <a:srgbClr val="A8C4F2"/>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3pPr>
            <a:lvl4pPr marL="1828800" marR="0" lvl="3" indent="-342900" algn="l" rtl="0">
              <a:lnSpc>
                <a:spcPct val="115000"/>
              </a:lnSpc>
              <a:spcBef>
                <a:spcPts val="500"/>
              </a:spcBef>
              <a:spcAft>
                <a:spcPts val="0"/>
              </a:spcAft>
              <a:buClr>
                <a:srgbClr val="D8B25C"/>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4pPr>
            <a:lvl5pPr marL="2286000" marR="0" lvl="4" indent="-342900" algn="l" rtl="0">
              <a:lnSpc>
                <a:spcPct val="115000"/>
              </a:lnSpc>
              <a:spcBef>
                <a:spcPts val="500"/>
              </a:spcBef>
              <a:spcAft>
                <a:spcPts val="0"/>
              </a:spcAft>
              <a:buClr>
                <a:srgbClr val="888888"/>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5pPr>
            <a:lvl6pPr marL="2743200" marR="0" lvl="5" indent="-342900" algn="l" rtl="0">
              <a:lnSpc>
                <a:spcPct val="115000"/>
              </a:lnSpc>
              <a:spcBef>
                <a:spcPts val="500"/>
              </a:spcBef>
              <a:spcAft>
                <a:spcPts val="0"/>
              </a:spcAft>
              <a:buClr>
                <a:srgbClr val="A5AB81"/>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6pPr>
            <a:lvl7pPr marL="3200400" marR="0" lvl="6" indent="-342900" algn="l" rtl="0">
              <a:lnSpc>
                <a:spcPct val="115000"/>
              </a:lnSpc>
              <a:spcBef>
                <a:spcPts val="500"/>
              </a:spcBef>
              <a:spcAft>
                <a:spcPts val="0"/>
              </a:spcAft>
              <a:buClr>
                <a:srgbClr val="A8C4F2"/>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7pPr>
            <a:lvl8pPr marL="3657600" marR="0" lvl="7" indent="-342900" algn="l" rtl="0">
              <a:lnSpc>
                <a:spcPct val="115000"/>
              </a:lnSpc>
              <a:spcBef>
                <a:spcPts val="500"/>
              </a:spcBef>
              <a:spcAft>
                <a:spcPts val="0"/>
              </a:spcAft>
              <a:buClr>
                <a:srgbClr val="D8B25C"/>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8pPr>
            <a:lvl9pPr marL="4114800" marR="0" lvl="8" indent="-342900" algn="l" rtl="0">
              <a:lnSpc>
                <a:spcPct val="115000"/>
              </a:lnSpc>
              <a:spcBef>
                <a:spcPts val="500"/>
              </a:spcBef>
              <a:spcAft>
                <a:spcPts val="0"/>
              </a:spcAft>
              <a:buClr>
                <a:srgbClr val="888888"/>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9pPr>
          </a:lstStyle>
          <a:p>
            <a:endParaRPr/>
          </a:p>
        </p:txBody>
      </p:sp>
      <p:sp>
        <p:nvSpPr>
          <p:cNvPr id="76" name="Google Shape;76;p12"/>
          <p:cNvSpPr txBox="1">
            <a:spLocks noGrp="1"/>
          </p:cNvSpPr>
          <p:nvPr>
            <p:ph type="body" idx="2"/>
          </p:nvPr>
        </p:nvSpPr>
        <p:spPr>
          <a:xfrm>
            <a:off x="4646700" y="1104900"/>
            <a:ext cx="4040100" cy="358620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115000"/>
              </a:lnSpc>
              <a:spcBef>
                <a:spcPts val="500"/>
              </a:spcBef>
              <a:spcAft>
                <a:spcPts val="0"/>
              </a:spcAft>
              <a:buClr>
                <a:srgbClr val="DD8047"/>
              </a:buClr>
              <a:buSzPts val="2400"/>
              <a:buFont typeface="Twentieth Century"/>
              <a:buChar char="❖"/>
              <a:defRPr sz="2400" i="0" u="none" strike="noStrike" cap="none">
                <a:solidFill>
                  <a:schemeClr val="dk1"/>
                </a:solidFill>
                <a:latin typeface="Twentieth Century"/>
                <a:ea typeface="Twentieth Century"/>
                <a:cs typeface="Twentieth Century"/>
                <a:sym typeface="Twentieth Century"/>
              </a:defRPr>
            </a:lvl1pPr>
            <a:lvl2pPr marL="914400" marR="0" lvl="1" indent="-355600" algn="l" rtl="0">
              <a:lnSpc>
                <a:spcPct val="115000"/>
              </a:lnSpc>
              <a:spcBef>
                <a:spcPts val="500"/>
              </a:spcBef>
              <a:spcAft>
                <a:spcPts val="0"/>
              </a:spcAft>
              <a:buClr>
                <a:srgbClr val="A5AB81"/>
              </a:buClr>
              <a:buSzPts val="2000"/>
              <a:buFont typeface="Twentieth Century"/>
              <a:buChar char="➢"/>
              <a:defRPr sz="2000" i="0" u="none" strike="noStrike" cap="none">
                <a:solidFill>
                  <a:schemeClr val="dk1"/>
                </a:solidFill>
                <a:latin typeface="Twentieth Century"/>
                <a:ea typeface="Twentieth Century"/>
                <a:cs typeface="Twentieth Century"/>
                <a:sym typeface="Twentieth Century"/>
              </a:defRPr>
            </a:lvl2pPr>
            <a:lvl3pPr marL="1371600" marR="0" lvl="2" indent="-342900" algn="l" rtl="0">
              <a:lnSpc>
                <a:spcPct val="115000"/>
              </a:lnSpc>
              <a:spcBef>
                <a:spcPts val="500"/>
              </a:spcBef>
              <a:spcAft>
                <a:spcPts val="0"/>
              </a:spcAft>
              <a:buClr>
                <a:srgbClr val="A8C4F2"/>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3pPr>
            <a:lvl4pPr marL="1828800" marR="0" lvl="3" indent="-342900" algn="l" rtl="0">
              <a:lnSpc>
                <a:spcPct val="115000"/>
              </a:lnSpc>
              <a:spcBef>
                <a:spcPts val="500"/>
              </a:spcBef>
              <a:spcAft>
                <a:spcPts val="0"/>
              </a:spcAft>
              <a:buClr>
                <a:srgbClr val="D8B25C"/>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4pPr>
            <a:lvl5pPr marL="2286000" marR="0" lvl="4" indent="-342900" algn="l" rtl="0">
              <a:lnSpc>
                <a:spcPct val="115000"/>
              </a:lnSpc>
              <a:spcBef>
                <a:spcPts val="500"/>
              </a:spcBef>
              <a:spcAft>
                <a:spcPts val="0"/>
              </a:spcAft>
              <a:buClr>
                <a:srgbClr val="888888"/>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5pPr>
            <a:lvl6pPr marL="2743200" marR="0" lvl="5" indent="-342900" algn="l" rtl="0">
              <a:lnSpc>
                <a:spcPct val="115000"/>
              </a:lnSpc>
              <a:spcBef>
                <a:spcPts val="500"/>
              </a:spcBef>
              <a:spcAft>
                <a:spcPts val="0"/>
              </a:spcAft>
              <a:buClr>
                <a:srgbClr val="A5AB81"/>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6pPr>
            <a:lvl7pPr marL="3200400" marR="0" lvl="6" indent="-342900" algn="l" rtl="0">
              <a:lnSpc>
                <a:spcPct val="115000"/>
              </a:lnSpc>
              <a:spcBef>
                <a:spcPts val="500"/>
              </a:spcBef>
              <a:spcAft>
                <a:spcPts val="0"/>
              </a:spcAft>
              <a:buClr>
                <a:srgbClr val="A8C4F2"/>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7pPr>
            <a:lvl8pPr marL="3657600" marR="0" lvl="7" indent="-342900" algn="l" rtl="0">
              <a:lnSpc>
                <a:spcPct val="115000"/>
              </a:lnSpc>
              <a:spcBef>
                <a:spcPts val="500"/>
              </a:spcBef>
              <a:spcAft>
                <a:spcPts val="0"/>
              </a:spcAft>
              <a:buClr>
                <a:srgbClr val="D8B25C"/>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8pPr>
            <a:lvl9pPr marL="4114800" marR="0" lvl="8" indent="-342900" algn="l" rtl="0">
              <a:lnSpc>
                <a:spcPct val="115000"/>
              </a:lnSpc>
              <a:spcBef>
                <a:spcPts val="500"/>
              </a:spcBef>
              <a:spcAft>
                <a:spcPts val="0"/>
              </a:spcAft>
              <a:buClr>
                <a:srgbClr val="888888"/>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77"/>
        <p:cNvGrpSpPr/>
        <p:nvPr/>
      </p:nvGrpSpPr>
      <p:grpSpPr>
        <a:xfrm>
          <a:off x="0" y="0"/>
          <a:ext cx="0" cy="0"/>
          <a:chOff x="0" y="0"/>
          <a:chExt cx="0" cy="0"/>
        </a:xfrm>
      </p:grpSpPr>
      <p:sp>
        <p:nvSpPr>
          <p:cNvPr id="78" name="Google Shape;78;p13"/>
          <p:cNvSpPr txBox="1">
            <a:spLocks noGrp="1"/>
          </p:cNvSpPr>
          <p:nvPr>
            <p:ph type="dt" idx="10"/>
          </p:nvPr>
        </p:nvSpPr>
        <p:spPr>
          <a:xfrm>
            <a:off x="457200" y="4767275"/>
            <a:ext cx="3062400" cy="2739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2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9" name="Google Shape;79;p13"/>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0" name="Google Shape;80;p13"/>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81" name="Google Shape;81;p13"/>
          <p:cNvSpPr txBox="1">
            <a:spLocks noGrp="1"/>
          </p:cNvSpPr>
          <p:nvPr>
            <p:ph type="subTitle" idx="1"/>
          </p:nvPr>
        </p:nvSpPr>
        <p:spPr>
          <a:xfrm>
            <a:off x="450850" y="983381"/>
            <a:ext cx="4040100" cy="480000"/>
          </a:xfrm>
          <a:prstGeom prst="rect">
            <a:avLst/>
          </a:prstGeom>
          <a:solidFill>
            <a:srgbClr val="DD8047"/>
          </a:solidFill>
          <a:ln>
            <a:noFill/>
          </a:ln>
        </p:spPr>
        <p:txBody>
          <a:bodyPr spcFirstLastPara="1" wrap="square" lIns="91425" tIns="45700" rIns="91425" bIns="45700" anchor="ctr" anchorCtr="0">
            <a:noAutofit/>
          </a:bodyPr>
          <a:lstStyle>
            <a:lvl1pPr lvl="0" algn="ctr" rtl="0">
              <a:spcBef>
                <a:spcPts val="500"/>
              </a:spcBef>
              <a:spcAft>
                <a:spcPts val="0"/>
              </a:spcAft>
              <a:buSzPts val="1500"/>
              <a:buNone/>
              <a:defRPr sz="2300"/>
            </a:lvl1pPr>
            <a:lvl2pPr lvl="1" algn="ctr" rtl="0">
              <a:spcBef>
                <a:spcPts val="500"/>
              </a:spcBef>
              <a:spcAft>
                <a:spcPts val="0"/>
              </a:spcAft>
              <a:buSzPts val="2000"/>
              <a:buNone/>
              <a:defRPr/>
            </a:lvl2pPr>
            <a:lvl3pPr lvl="2" algn="ctr" rtl="0">
              <a:spcBef>
                <a:spcPts val="500"/>
              </a:spcBef>
              <a:spcAft>
                <a:spcPts val="0"/>
              </a:spcAft>
              <a:buSzPts val="1800"/>
              <a:buNone/>
              <a:defRPr/>
            </a:lvl3pPr>
            <a:lvl4pPr lvl="3" algn="ctr" rtl="0">
              <a:spcBef>
                <a:spcPts val="500"/>
              </a:spcBef>
              <a:spcAft>
                <a:spcPts val="0"/>
              </a:spcAft>
              <a:buSzPts val="1800"/>
              <a:buNone/>
              <a:defRPr/>
            </a:lvl4pPr>
            <a:lvl5pPr lvl="4" algn="ctr" rtl="0">
              <a:spcBef>
                <a:spcPts val="500"/>
              </a:spcBef>
              <a:spcAft>
                <a:spcPts val="0"/>
              </a:spcAft>
              <a:buSzPts val="1800"/>
              <a:buNone/>
              <a:defRPr/>
            </a:lvl5pPr>
            <a:lvl6pPr lvl="5" algn="ctr" rtl="0">
              <a:spcBef>
                <a:spcPts val="500"/>
              </a:spcBef>
              <a:spcAft>
                <a:spcPts val="0"/>
              </a:spcAft>
              <a:buSzPts val="1800"/>
              <a:buNone/>
              <a:defRPr/>
            </a:lvl6pPr>
            <a:lvl7pPr lvl="6" algn="ctr" rtl="0">
              <a:spcBef>
                <a:spcPts val="500"/>
              </a:spcBef>
              <a:spcAft>
                <a:spcPts val="0"/>
              </a:spcAft>
              <a:buSzPts val="1800"/>
              <a:buNone/>
              <a:defRPr/>
            </a:lvl7pPr>
            <a:lvl8pPr lvl="7" algn="ctr" rtl="0">
              <a:spcBef>
                <a:spcPts val="500"/>
              </a:spcBef>
              <a:spcAft>
                <a:spcPts val="0"/>
              </a:spcAft>
              <a:buSzPts val="1800"/>
              <a:buNone/>
              <a:defRPr/>
            </a:lvl8pPr>
            <a:lvl9pPr lvl="8" algn="ctr" rtl="0">
              <a:spcBef>
                <a:spcPts val="500"/>
              </a:spcBef>
              <a:spcAft>
                <a:spcPts val="0"/>
              </a:spcAft>
              <a:buSzPts val="1800"/>
              <a:buNone/>
              <a:defRPr/>
            </a:lvl9pPr>
          </a:lstStyle>
          <a:p>
            <a:endParaRPr/>
          </a:p>
        </p:txBody>
      </p:sp>
      <p:sp>
        <p:nvSpPr>
          <p:cNvPr id="82" name="Google Shape;82;p13"/>
          <p:cNvSpPr txBox="1">
            <a:spLocks noGrp="1"/>
          </p:cNvSpPr>
          <p:nvPr>
            <p:ph type="subTitle" idx="2"/>
          </p:nvPr>
        </p:nvSpPr>
        <p:spPr>
          <a:xfrm>
            <a:off x="4635575" y="983381"/>
            <a:ext cx="4040100" cy="480000"/>
          </a:xfrm>
          <a:prstGeom prst="rect">
            <a:avLst/>
          </a:prstGeom>
          <a:solidFill>
            <a:srgbClr val="F3D46A"/>
          </a:solidFill>
          <a:ln>
            <a:noFill/>
          </a:ln>
        </p:spPr>
        <p:txBody>
          <a:bodyPr spcFirstLastPara="1" wrap="square" lIns="91425" tIns="45700" rIns="91425" bIns="45700" anchor="ctr" anchorCtr="0">
            <a:noAutofit/>
          </a:bodyPr>
          <a:lstStyle>
            <a:lvl1pPr marL="0" marR="0" lvl="0" indent="-95250" algn="ctr" rtl="0">
              <a:lnSpc>
                <a:spcPct val="115000"/>
              </a:lnSpc>
              <a:spcBef>
                <a:spcPts val="500"/>
              </a:spcBef>
              <a:spcAft>
                <a:spcPts val="0"/>
              </a:spcAft>
              <a:buSzPts val="1500"/>
              <a:buNone/>
              <a:defRPr sz="2300"/>
            </a:lvl1pPr>
            <a:lvl2pPr lvl="1" algn="ctr" rtl="0">
              <a:spcBef>
                <a:spcPts val="500"/>
              </a:spcBef>
              <a:spcAft>
                <a:spcPts val="0"/>
              </a:spcAft>
              <a:buSzPts val="2000"/>
              <a:buNone/>
              <a:defRPr/>
            </a:lvl2pPr>
            <a:lvl3pPr lvl="2" algn="ctr" rtl="0">
              <a:spcBef>
                <a:spcPts val="500"/>
              </a:spcBef>
              <a:spcAft>
                <a:spcPts val="0"/>
              </a:spcAft>
              <a:buSzPts val="1800"/>
              <a:buNone/>
              <a:defRPr/>
            </a:lvl3pPr>
            <a:lvl4pPr lvl="3" algn="ctr" rtl="0">
              <a:spcBef>
                <a:spcPts val="500"/>
              </a:spcBef>
              <a:spcAft>
                <a:spcPts val="0"/>
              </a:spcAft>
              <a:buSzPts val="1800"/>
              <a:buNone/>
              <a:defRPr/>
            </a:lvl4pPr>
            <a:lvl5pPr lvl="4" algn="ctr" rtl="0">
              <a:spcBef>
                <a:spcPts val="500"/>
              </a:spcBef>
              <a:spcAft>
                <a:spcPts val="0"/>
              </a:spcAft>
              <a:buSzPts val="1800"/>
              <a:buNone/>
              <a:defRPr/>
            </a:lvl5pPr>
            <a:lvl6pPr lvl="5" algn="ctr" rtl="0">
              <a:spcBef>
                <a:spcPts val="500"/>
              </a:spcBef>
              <a:spcAft>
                <a:spcPts val="0"/>
              </a:spcAft>
              <a:buSzPts val="1800"/>
              <a:buNone/>
              <a:defRPr/>
            </a:lvl6pPr>
            <a:lvl7pPr lvl="6" algn="ctr" rtl="0">
              <a:spcBef>
                <a:spcPts val="500"/>
              </a:spcBef>
              <a:spcAft>
                <a:spcPts val="0"/>
              </a:spcAft>
              <a:buSzPts val="1800"/>
              <a:buNone/>
              <a:defRPr/>
            </a:lvl7pPr>
            <a:lvl8pPr lvl="7" algn="ctr" rtl="0">
              <a:spcBef>
                <a:spcPts val="500"/>
              </a:spcBef>
              <a:spcAft>
                <a:spcPts val="0"/>
              </a:spcAft>
              <a:buSzPts val="1800"/>
              <a:buNone/>
              <a:defRPr/>
            </a:lvl8pPr>
            <a:lvl9pPr lvl="8" algn="ctr" rtl="0">
              <a:spcBef>
                <a:spcPts val="500"/>
              </a:spcBef>
              <a:spcAft>
                <a:spcPts val="0"/>
              </a:spcAft>
              <a:buSzPts val="1800"/>
              <a:buNone/>
              <a:defRPr/>
            </a:lvl9pPr>
          </a:lstStyle>
          <a:p>
            <a:endParaRPr/>
          </a:p>
        </p:txBody>
      </p:sp>
      <p:sp>
        <p:nvSpPr>
          <p:cNvPr id="83" name="Google Shape;83;p13"/>
          <p:cNvSpPr txBox="1">
            <a:spLocks noGrp="1"/>
          </p:cNvSpPr>
          <p:nvPr>
            <p:ph type="body" idx="3"/>
          </p:nvPr>
        </p:nvSpPr>
        <p:spPr>
          <a:xfrm>
            <a:off x="457200" y="1485900"/>
            <a:ext cx="4040100" cy="312900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115000"/>
              </a:lnSpc>
              <a:spcBef>
                <a:spcPts val="500"/>
              </a:spcBef>
              <a:spcAft>
                <a:spcPts val="0"/>
              </a:spcAft>
              <a:buClr>
                <a:srgbClr val="DD8047"/>
              </a:buClr>
              <a:buSzPts val="2400"/>
              <a:buFont typeface="Twentieth Century"/>
              <a:buChar char="❖"/>
              <a:defRPr sz="2400" i="0" u="none" strike="noStrike" cap="none">
                <a:solidFill>
                  <a:schemeClr val="dk1"/>
                </a:solidFill>
                <a:latin typeface="Twentieth Century"/>
                <a:ea typeface="Twentieth Century"/>
                <a:cs typeface="Twentieth Century"/>
                <a:sym typeface="Twentieth Century"/>
              </a:defRPr>
            </a:lvl1pPr>
            <a:lvl2pPr marL="914400" marR="0" lvl="1" indent="-355600" algn="l" rtl="0">
              <a:lnSpc>
                <a:spcPct val="115000"/>
              </a:lnSpc>
              <a:spcBef>
                <a:spcPts val="500"/>
              </a:spcBef>
              <a:spcAft>
                <a:spcPts val="0"/>
              </a:spcAft>
              <a:buClr>
                <a:srgbClr val="A5AB81"/>
              </a:buClr>
              <a:buSzPts val="2000"/>
              <a:buFont typeface="Twentieth Century"/>
              <a:buChar char="➢"/>
              <a:defRPr sz="2000" i="0" u="none" strike="noStrike" cap="none">
                <a:solidFill>
                  <a:schemeClr val="dk1"/>
                </a:solidFill>
                <a:latin typeface="Twentieth Century"/>
                <a:ea typeface="Twentieth Century"/>
                <a:cs typeface="Twentieth Century"/>
                <a:sym typeface="Twentieth Century"/>
              </a:defRPr>
            </a:lvl2pPr>
            <a:lvl3pPr marL="1371600" marR="0" lvl="2" indent="-342900" algn="l" rtl="0">
              <a:lnSpc>
                <a:spcPct val="115000"/>
              </a:lnSpc>
              <a:spcBef>
                <a:spcPts val="500"/>
              </a:spcBef>
              <a:spcAft>
                <a:spcPts val="0"/>
              </a:spcAft>
              <a:buClr>
                <a:srgbClr val="A8C4F2"/>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3pPr>
            <a:lvl4pPr marL="1828800" marR="0" lvl="3" indent="-342900" algn="l" rtl="0">
              <a:lnSpc>
                <a:spcPct val="115000"/>
              </a:lnSpc>
              <a:spcBef>
                <a:spcPts val="500"/>
              </a:spcBef>
              <a:spcAft>
                <a:spcPts val="0"/>
              </a:spcAft>
              <a:buClr>
                <a:srgbClr val="D8B25C"/>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4pPr>
            <a:lvl5pPr marL="2286000" marR="0" lvl="4" indent="-342900" algn="l" rtl="0">
              <a:lnSpc>
                <a:spcPct val="115000"/>
              </a:lnSpc>
              <a:spcBef>
                <a:spcPts val="500"/>
              </a:spcBef>
              <a:spcAft>
                <a:spcPts val="0"/>
              </a:spcAft>
              <a:buClr>
                <a:srgbClr val="888888"/>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5pPr>
            <a:lvl6pPr marL="2743200" marR="0" lvl="5" indent="-342900" algn="l" rtl="0">
              <a:lnSpc>
                <a:spcPct val="115000"/>
              </a:lnSpc>
              <a:spcBef>
                <a:spcPts val="500"/>
              </a:spcBef>
              <a:spcAft>
                <a:spcPts val="0"/>
              </a:spcAft>
              <a:buClr>
                <a:srgbClr val="A5AB81"/>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6pPr>
            <a:lvl7pPr marL="3200400" marR="0" lvl="6" indent="-342900" algn="l" rtl="0">
              <a:lnSpc>
                <a:spcPct val="115000"/>
              </a:lnSpc>
              <a:spcBef>
                <a:spcPts val="500"/>
              </a:spcBef>
              <a:spcAft>
                <a:spcPts val="0"/>
              </a:spcAft>
              <a:buClr>
                <a:srgbClr val="A8C4F2"/>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7pPr>
            <a:lvl8pPr marL="3657600" marR="0" lvl="7" indent="-342900" algn="l" rtl="0">
              <a:lnSpc>
                <a:spcPct val="115000"/>
              </a:lnSpc>
              <a:spcBef>
                <a:spcPts val="500"/>
              </a:spcBef>
              <a:spcAft>
                <a:spcPts val="0"/>
              </a:spcAft>
              <a:buClr>
                <a:srgbClr val="D8B25C"/>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8pPr>
            <a:lvl9pPr marL="4114800" marR="0" lvl="8" indent="-342900" algn="l" rtl="0">
              <a:lnSpc>
                <a:spcPct val="115000"/>
              </a:lnSpc>
              <a:spcBef>
                <a:spcPts val="500"/>
              </a:spcBef>
              <a:spcAft>
                <a:spcPts val="0"/>
              </a:spcAft>
              <a:buClr>
                <a:srgbClr val="888888"/>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9pPr>
          </a:lstStyle>
          <a:p>
            <a:endParaRPr/>
          </a:p>
        </p:txBody>
      </p:sp>
      <p:sp>
        <p:nvSpPr>
          <p:cNvPr id="84" name="Google Shape;84;p13"/>
          <p:cNvSpPr txBox="1">
            <a:spLocks noGrp="1"/>
          </p:cNvSpPr>
          <p:nvPr>
            <p:ph type="body" idx="4"/>
          </p:nvPr>
        </p:nvSpPr>
        <p:spPr>
          <a:xfrm>
            <a:off x="4635575" y="1485900"/>
            <a:ext cx="4040100" cy="312900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115000"/>
              </a:lnSpc>
              <a:spcBef>
                <a:spcPts val="500"/>
              </a:spcBef>
              <a:spcAft>
                <a:spcPts val="0"/>
              </a:spcAft>
              <a:buClr>
                <a:srgbClr val="DD8047"/>
              </a:buClr>
              <a:buSzPts val="2400"/>
              <a:buFont typeface="Twentieth Century"/>
              <a:buChar char="❖"/>
              <a:defRPr sz="2400" i="0" u="none" strike="noStrike" cap="none">
                <a:solidFill>
                  <a:schemeClr val="dk1"/>
                </a:solidFill>
                <a:latin typeface="Twentieth Century"/>
                <a:ea typeface="Twentieth Century"/>
                <a:cs typeface="Twentieth Century"/>
                <a:sym typeface="Twentieth Century"/>
              </a:defRPr>
            </a:lvl1pPr>
            <a:lvl2pPr marL="914400" marR="0" lvl="1" indent="-355600" algn="l" rtl="0">
              <a:lnSpc>
                <a:spcPct val="115000"/>
              </a:lnSpc>
              <a:spcBef>
                <a:spcPts val="500"/>
              </a:spcBef>
              <a:spcAft>
                <a:spcPts val="0"/>
              </a:spcAft>
              <a:buClr>
                <a:srgbClr val="A5AB81"/>
              </a:buClr>
              <a:buSzPts val="2000"/>
              <a:buFont typeface="Twentieth Century"/>
              <a:buChar char="➢"/>
              <a:defRPr sz="2000" i="0" u="none" strike="noStrike" cap="none">
                <a:solidFill>
                  <a:schemeClr val="dk1"/>
                </a:solidFill>
                <a:latin typeface="Twentieth Century"/>
                <a:ea typeface="Twentieth Century"/>
                <a:cs typeface="Twentieth Century"/>
                <a:sym typeface="Twentieth Century"/>
              </a:defRPr>
            </a:lvl2pPr>
            <a:lvl3pPr marL="1371600" marR="0" lvl="2" indent="-342900" algn="l" rtl="0">
              <a:lnSpc>
                <a:spcPct val="115000"/>
              </a:lnSpc>
              <a:spcBef>
                <a:spcPts val="500"/>
              </a:spcBef>
              <a:spcAft>
                <a:spcPts val="0"/>
              </a:spcAft>
              <a:buClr>
                <a:srgbClr val="A8C4F2"/>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3pPr>
            <a:lvl4pPr marL="1828800" marR="0" lvl="3" indent="-342900" algn="l" rtl="0">
              <a:lnSpc>
                <a:spcPct val="115000"/>
              </a:lnSpc>
              <a:spcBef>
                <a:spcPts val="500"/>
              </a:spcBef>
              <a:spcAft>
                <a:spcPts val="0"/>
              </a:spcAft>
              <a:buClr>
                <a:srgbClr val="D8B25C"/>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4pPr>
            <a:lvl5pPr marL="2286000" marR="0" lvl="4" indent="-342900" algn="l" rtl="0">
              <a:lnSpc>
                <a:spcPct val="115000"/>
              </a:lnSpc>
              <a:spcBef>
                <a:spcPts val="500"/>
              </a:spcBef>
              <a:spcAft>
                <a:spcPts val="0"/>
              </a:spcAft>
              <a:buClr>
                <a:srgbClr val="888888"/>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5pPr>
            <a:lvl6pPr marL="2743200" marR="0" lvl="5" indent="-342900" algn="l" rtl="0">
              <a:lnSpc>
                <a:spcPct val="115000"/>
              </a:lnSpc>
              <a:spcBef>
                <a:spcPts val="500"/>
              </a:spcBef>
              <a:spcAft>
                <a:spcPts val="0"/>
              </a:spcAft>
              <a:buClr>
                <a:srgbClr val="A5AB81"/>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6pPr>
            <a:lvl7pPr marL="3200400" marR="0" lvl="6" indent="-342900" algn="l" rtl="0">
              <a:lnSpc>
                <a:spcPct val="115000"/>
              </a:lnSpc>
              <a:spcBef>
                <a:spcPts val="500"/>
              </a:spcBef>
              <a:spcAft>
                <a:spcPts val="0"/>
              </a:spcAft>
              <a:buClr>
                <a:srgbClr val="A8C4F2"/>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7pPr>
            <a:lvl8pPr marL="3657600" marR="0" lvl="7" indent="-342900" algn="l" rtl="0">
              <a:lnSpc>
                <a:spcPct val="115000"/>
              </a:lnSpc>
              <a:spcBef>
                <a:spcPts val="500"/>
              </a:spcBef>
              <a:spcAft>
                <a:spcPts val="0"/>
              </a:spcAft>
              <a:buClr>
                <a:srgbClr val="D8B25C"/>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8pPr>
            <a:lvl9pPr marL="4114800" marR="0" lvl="8" indent="-342900" algn="l" rtl="0">
              <a:lnSpc>
                <a:spcPct val="115000"/>
              </a:lnSpc>
              <a:spcBef>
                <a:spcPts val="500"/>
              </a:spcBef>
              <a:spcAft>
                <a:spcPts val="0"/>
              </a:spcAft>
              <a:buClr>
                <a:srgbClr val="888888"/>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9pPr>
          </a:lstStyle>
          <a:p>
            <a:endParaRPr/>
          </a:p>
        </p:txBody>
      </p:sp>
      <p:sp>
        <p:nvSpPr>
          <p:cNvPr id="85" name="Google Shape;85;p13"/>
          <p:cNvSpPr txBox="1">
            <a:spLocks noGrp="1"/>
          </p:cNvSpPr>
          <p:nvPr>
            <p:ph type="title"/>
          </p:nvPr>
        </p:nvSpPr>
        <p:spPr>
          <a:xfrm>
            <a:off x="457200" y="129778"/>
            <a:ext cx="8229600" cy="8574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6"/>
        <p:cNvGrpSpPr/>
        <p:nvPr/>
      </p:nvGrpSpPr>
      <p:grpSpPr>
        <a:xfrm>
          <a:off x="0" y="0"/>
          <a:ext cx="0" cy="0"/>
          <a:chOff x="0" y="0"/>
          <a:chExt cx="0" cy="0"/>
        </a:xfrm>
      </p:grpSpPr>
      <p:sp>
        <p:nvSpPr>
          <p:cNvPr id="87" name="Google Shape;87;p14"/>
          <p:cNvSpPr txBox="1">
            <a:spLocks noGrp="1"/>
          </p:cNvSpPr>
          <p:nvPr>
            <p:ph type="title"/>
          </p:nvPr>
        </p:nvSpPr>
        <p:spPr>
          <a:xfrm>
            <a:off x="457200" y="129778"/>
            <a:ext cx="8229600" cy="8574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14"/>
          <p:cNvSpPr txBox="1">
            <a:spLocks noGrp="1"/>
          </p:cNvSpPr>
          <p:nvPr>
            <p:ph type="dt" idx="10"/>
          </p:nvPr>
        </p:nvSpPr>
        <p:spPr>
          <a:xfrm>
            <a:off x="457200" y="4767275"/>
            <a:ext cx="3062400" cy="2739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2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14"/>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4"/>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1"/>
        <p:cNvGrpSpPr/>
        <p:nvPr/>
      </p:nvGrpSpPr>
      <p:grpSpPr>
        <a:xfrm>
          <a:off x="0" y="0"/>
          <a:ext cx="0" cy="0"/>
          <a:chOff x="0" y="0"/>
          <a:chExt cx="0" cy="0"/>
        </a:xfrm>
      </p:grpSpPr>
      <p:sp>
        <p:nvSpPr>
          <p:cNvPr id="92" name="Google Shape;92;p15"/>
          <p:cNvSpPr txBox="1">
            <a:spLocks noGrp="1"/>
          </p:cNvSpPr>
          <p:nvPr>
            <p:ph type="dt" idx="10"/>
          </p:nvPr>
        </p:nvSpPr>
        <p:spPr>
          <a:xfrm>
            <a:off x="457200" y="4767275"/>
            <a:ext cx="3062400" cy="2739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2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15"/>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15"/>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95"/>
        <p:cNvGrpSpPr/>
        <p:nvPr/>
      </p:nvGrpSpPr>
      <p:grpSpPr>
        <a:xfrm>
          <a:off x="0" y="0"/>
          <a:ext cx="0" cy="0"/>
          <a:chOff x="0" y="0"/>
          <a:chExt cx="0" cy="0"/>
        </a:xfrm>
      </p:grpSpPr>
      <p:sp>
        <p:nvSpPr>
          <p:cNvPr id="96" name="Google Shape;96;p16"/>
          <p:cNvSpPr txBox="1">
            <a:spLocks noGrp="1"/>
          </p:cNvSpPr>
          <p:nvPr>
            <p:ph type="dt" idx="10"/>
          </p:nvPr>
        </p:nvSpPr>
        <p:spPr>
          <a:xfrm>
            <a:off x="457200" y="4767275"/>
            <a:ext cx="3062400" cy="2739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2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16"/>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16"/>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9" name="Google Shape;99;p16"/>
          <p:cNvSpPr txBox="1">
            <a:spLocks noGrp="1"/>
          </p:cNvSpPr>
          <p:nvPr>
            <p:ph type="title"/>
          </p:nvPr>
        </p:nvSpPr>
        <p:spPr>
          <a:xfrm>
            <a:off x="457200" y="129778"/>
            <a:ext cx="8229600" cy="8574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100" name="Google Shape;100;p16" descr="WEST_bar.jpg"/>
          <p:cNvPicPr preferRelativeResize="0"/>
          <p:nvPr/>
        </p:nvPicPr>
        <p:blipFill rotWithShape="1">
          <a:blip r:embed="rId2">
            <a:alphaModFix/>
          </a:blip>
          <a:srcRect l="12039" t="14666" r="86236" b="13510"/>
          <a:stretch/>
        </p:blipFill>
        <p:spPr>
          <a:xfrm rot="5400000">
            <a:off x="4514850" y="-3581399"/>
            <a:ext cx="114301" cy="9143999"/>
          </a:xfrm>
          <a:prstGeom prst="rect">
            <a:avLst/>
          </a:prstGeom>
          <a:noFill/>
          <a:ln>
            <a:noFill/>
          </a:ln>
        </p:spPr>
      </p:pic>
      <p:sp>
        <p:nvSpPr>
          <p:cNvPr id="101" name="Google Shape;101;p16"/>
          <p:cNvSpPr txBox="1"/>
          <p:nvPr/>
        </p:nvSpPr>
        <p:spPr>
          <a:xfrm>
            <a:off x="609600" y="1215350"/>
            <a:ext cx="2332200" cy="3552000"/>
          </a:xfrm>
          <a:prstGeom prst="rect">
            <a:avLst/>
          </a:prstGeom>
          <a:solidFill>
            <a:srgbClr val="DD8047"/>
          </a:solidFill>
          <a:ln w="50800" cap="sq" cmpd="dbl">
            <a:solidFill>
              <a:srgbClr val="BB4B2D"/>
            </a:solidFill>
            <a:prstDash val="solid"/>
            <a:miter lim="800000"/>
            <a:headEnd type="none" w="sm" len="sm"/>
            <a:tailEnd type="none" w="sm" len="sm"/>
          </a:ln>
        </p:spPr>
        <p:txBody>
          <a:bodyPr spcFirstLastPara="1" wrap="square" lIns="137150" tIns="182875" rIns="137150" bIns="91425" anchor="t" anchorCtr="0">
            <a:noAutofit/>
          </a:bodyPr>
          <a:lstStyle/>
          <a:p>
            <a:pPr marL="0" lvl="0" indent="0" algn="l" rtl="0">
              <a:lnSpc>
                <a:spcPct val="115000"/>
              </a:lnSpc>
              <a:spcBef>
                <a:spcPts val="280"/>
              </a:spcBef>
              <a:spcAft>
                <a:spcPts val="0"/>
              </a:spcAft>
              <a:buClr>
                <a:schemeClr val="lt1"/>
              </a:buClr>
              <a:buSzPts val="1400"/>
              <a:buFont typeface="Twentieth Century"/>
              <a:buNone/>
            </a:pPr>
            <a:endParaRPr sz="900">
              <a:solidFill>
                <a:schemeClr val="lt1"/>
              </a:solidFill>
              <a:latin typeface="Twentieth Century"/>
              <a:ea typeface="Twentieth Century"/>
              <a:cs typeface="Twentieth Century"/>
              <a:sym typeface="Twentieth Century"/>
            </a:endParaRPr>
          </a:p>
          <a:p>
            <a:pPr marL="0" lvl="5" indent="0" algn="l" rtl="0">
              <a:lnSpc>
                <a:spcPct val="115000"/>
              </a:lnSpc>
              <a:spcBef>
                <a:spcPts val="180"/>
              </a:spcBef>
              <a:spcAft>
                <a:spcPts val="0"/>
              </a:spcAft>
              <a:buClr>
                <a:schemeClr val="lt1"/>
              </a:buClr>
              <a:buSzPts val="900"/>
              <a:buFont typeface="Twentieth Century"/>
              <a:buNone/>
            </a:pPr>
            <a:endParaRPr sz="900">
              <a:solidFill>
                <a:schemeClr val="lt1"/>
              </a:solidFill>
              <a:latin typeface="Twentieth Century"/>
              <a:ea typeface="Twentieth Century"/>
              <a:cs typeface="Twentieth Century"/>
              <a:sym typeface="Twentieth Century"/>
            </a:endParaRPr>
          </a:p>
          <a:p>
            <a:pPr marL="0" lvl="6" indent="0" algn="l" rtl="0">
              <a:lnSpc>
                <a:spcPct val="115000"/>
              </a:lnSpc>
              <a:spcBef>
                <a:spcPts val="180"/>
              </a:spcBef>
              <a:spcAft>
                <a:spcPts val="0"/>
              </a:spcAft>
              <a:buClr>
                <a:schemeClr val="lt1"/>
              </a:buClr>
              <a:buSzPts val="900"/>
              <a:buFont typeface="Twentieth Century"/>
              <a:buNone/>
            </a:pPr>
            <a:endParaRPr sz="900">
              <a:solidFill>
                <a:schemeClr val="lt1"/>
              </a:solidFill>
              <a:latin typeface="Twentieth Century"/>
              <a:ea typeface="Twentieth Century"/>
              <a:cs typeface="Twentieth Century"/>
              <a:sym typeface="Twentieth Century"/>
            </a:endParaRPr>
          </a:p>
          <a:p>
            <a:pPr marL="0" lvl="7" indent="0" algn="l" rtl="0">
              <a:lnSpc>
                <a:spcPct val="115000"/>
              </a:lnSpc>
              <a:spcBef>
                <a:spcPts val="180"/>
              </a:spcBef>
              <a:spcAft>
                <a:spcPts val="0"/>
              </a:spcAft>
              <a:buClr>
                <a:schemeClr val="lt1"/>
              </a:buClr>
              <a:buSzPts val="900"/>
              <a:buFont typeface="Twentieth Century"/>
              <a:buNone/>
            </a:pPr>
            <a:endParaRPr sz="900">
              <a:solidFill>
                <a:schemeClr val="lt1"/>
              </a:solidFill>
              <a:latin typeface="Twentieth Century"/>
              <a:ea typeface="Twentieth Century"/>
              <a:cs typeface="Twentieth Century"/>
              <a:sym typeface="Twentieth Century"/>
            </a:endParaRPr>
          </a:p>
          <a:p>
            <a:pPr marL="0" lvl="8" indent="0" algn="l" rtl="0">
              <a:lnSpc>
                <a:spcPct val="115000"/>
              </a:lnSpc>
              <a:spcBef>
                <a:spcPts val="180"/>
              </a:spcBef>
              <a:spcAft>
                <a:spcPts val="0"/>
              </a:spcAft>
              <a:buClr>
                <a:schemeClr val="lt1"/>
              </a:buClr>
              <a:buSzPts val="900"/>
              <a:buFont typeface="Twentieth Century"/>
              <a:buNone/>
            </a:pPr>
            <a:endParaRPr sz="900">
              <a:solidFill>
                <a:schemeClr val="lt1"/>
              </a:solidFill>
              <a:latin typeface="Twentieth Century"/>
              <a:ea typeface="Twentieth Century"/>
              <a:cs typeface="Twentieth Century"/>
              <a:sym typeface="Twentieth Century"/>
            </a:endParaRPr>
          </a:p>
        </p:txBody>
      </p:sp>
      <p:sp>
        <p:nvSpPr>
          <p:cNvPr id="102" name="Google Shape;102;p16"/>
          <p:cNvSpPr txBox="1">
            <a:spLocks noGrp="1"/>
          </p:cNvSpPr>
          <p:nvPr>
            <p:ph type="subTitle" idx="1"/>
          </p:nvPr>
        </p:nvSpPr>
        <p:spPr>
          <a:xfrm>
            <a:off x="609450" y="1215360"/>
            <a:ext cx="2332200" cy="3552000"/>
          </a:xfrm>
          <a:prstGeom prst="rect">
            <a:avLst/>
          </a:prstGeom>
        </p:spPr>
        <p:txBody>
          <a:bodyPr spcFirstLastPara="1" wrap="square" lIns="91425" tIns="45700" rIns="91425" bIns="45700" anchor="ctr" anchorCtr="0">
            <a:noAutofit/>
          </a:bodyPr>
          <a:lstStyle>
            <a:lvl1pPr lvl="0" algn="ctr">
              <a:spcBef>
                <a:spcPts val="500"/>
              </a:spcBef>
              <a:spcAft>
                <a:spcPts val="0"/>
              </a:spcAft>
              <a:buClr>
                <a:schemeClr val="lt1"/>
              </a:buClr>
              <a:buSzPts val="2400"/>
              <a:buNone/>
              <a:defRPr>
                <a:solidFill>
                  <a:schemeClr val="lt1"/>
                </a:solidFill>
              </a:defRPr>
            </a:lvl1pPr>
            <a:lvl2pPr lvl="1">
              <a:spcBef>
                <a:spcPts val="500"/>
              </a:spcBef>
              <a:spcAft>
                <a:spcPts val="0"/>
              </a:spcAft>
              <a:buSzPts val="2000"/>
              <a:buNone/>
              <a:defRPr/>
            </a:lvl2pPr>
            <a:lvl3pPr lvl="2">
              <a:spcBef>
                <a:spcPts val="500"/>
              </a:spcBef>
              <a:spcAft>
                <a:spcPts val="0"/>
              </a:spcAft>
              <a:buSzPts val="1800"/>
              <a:buNone/>
              <a:defRPr/>
            </a:lvl3pPr>
            <a:lvl4pPr lvl="3">
              <a:spcBef>
                <a:spcPts val="500"/>
              </a:spcBef>
              <a:spcAft>
                <a:spcPts val="0"/>
              </a:spcAft>
              <a:buSzPts val="1800"/>
              <a:buNone/>
              <a:defRPr/>
            </a:lvl4pPr>
            <a:lvl5pPr lvl="4">
              <a:spcBef>
                <a:spcPts val="500"/>
              </a:spcBef>
              <a:spcAft>
                <a:spcPts val="0"/>
              </a:spcAft>
              <a:buSzPts val="1800"/>
              <a:buNone/>
              <a:defRPr/>
            </a:lvl5pPr>
            <a:lvl6pPr lvl="5">
              <a:spcBef>
                <a:spcPts val="500"/>
              </a:spcBef>
              <a:spcAft>
                <a:spcPts val="0"/>
              </a:spcAft>
              <a:buSzPts val="1800"/>
              <a:buNone/>
              <a:defRPr/>
            </a:lvl6pPr>
            <a:lvl7pPr lvl="6">
              <a:spcBef>
                <a:spcPts val="500"/>
              </a:spcBef>
              <a:spcAft>
                <a:spcPts val="0"/>
              </a:spcAft>
              <a:buSzPts val="1800"/>
              <a:buNone/>
              <a:defRPr/>
            </a:lvl7pPr>
            <a:lvl8pPr lvl="7">
              <a:spcBef>
                <a:spcPts val="500"/>
              </a:spcBef>
              <a:spcAft>
                <a:spcPts val="0"/>
              </a:spcAft>
              <a:buSzPts val="1800"/>
              <a:buNone/>
              <a:defRPr/>
            </a:lvl8pPr>
            <a:lvl9pPr lvl="8">
              <a:spcBef>
                <a:spcPts val="500"/>
              </a:spcBef>
              <a:spcAft>
                <a:spcPts val="0"/>
              </a:spcAft>
              <a:buSzPts val="1800"/>
              <a:buNone/>
              <a:defRPr/>
            </a:lvl9pPr>
          </a:lstStyle>
          <a:p>
            <a:endParaRPr/>
          </a:p>
        </p:txBody>
      </p:sp>
      <p:sp>
        <p:nvSpPr>
          <p:cNvPr id="103" name="Google Shape;103;p16"/>
          <p:cNvSpPr txBox="1">
            <a:spLocks noGrp="1"/>
          </p:cNvSpPr>
          <p:nvPr>
            <p:ph type="body" idx="2"/>
          </p:nvPr>
        </p:nvSpPr>
        <p:spPr>
          <a:xfrm>
            <a:off x="3281650" y="1215350"/>
            <a:ext cx="5405100" cy="359400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115000"/>
              </a:lnSpc>
              <a:spcBef>
                <a:spcPts val="500"/>
              </a:spcBef>
              <a:spcAft>
                <a:spcPts val="0"/>
              </a:spcAft>
              <a:buClr>
                <a:srgbClr val="DD8047"/>
              </a:buClr>
              <a:buSzPts val="2400"/>
              <a:buFont typeface="Twentieth Century"/>
              <a:buChar char="❖"/>
              <a:defRPr sz="2400" i="0" u="none" strike="noStrike" cap="none">
                <a:solidFill>
                  <a:schemeClr val="dk1"/>
                </a:solidFill>
                <a:latin typeface="Twentieth Century"/>
                <a:ea typeface="Twentieth Century"/>
                <a:cs typeface="Twentieth Century"/>
                <a:sym typeface="Twentieth Century"/>
              </a:defRPr>
            </a:lvl1pPr>
            <a:lvl2pPr marL="914400" marR="0" lvl="1" indent="-355600" algn="l" rtl="0">
              <a:lnSpc>
                <a:spcPct val="115000"/>
              </a:lnSpc>
              <a:spcBef>
                <a:spcPts val="500"/>
              </a:spcBef>
              <a:spcAft>
                <a:spcPts val="0"/>
              </a:spcAft>
              <a:buClr>
                <a:srgbClr val="A5AB81"/>
              </a:buClr>
              <a:buSzPts val="2000"/>
              <a:buFont typeface="Twentieth Century"/>
              <a:buChar char="➢"/>
              <a:defRPr sz="2000" i="0" u="none" strike="noStrike" cap="none">
                <a:solidFill>
                  <a:schemeClr val="dk1"/>
                </a:solidFill>
                <a:latin typeface="Twentieth Century"/>
                <a:ea typeface="Twentieth Century"/>
                <a:cs typeface="Twentieth Century"/>
                <a:sym typeface="Twentieth Century"/>
              </a:defRPr>
            </a:lvl2pPr>
            <a:lvl3pPr marL="1371600" marR="0" lvl="2" indent="-342900" algn="l" rtl="0">
              <a:lnSpc>
                <a:spcPct val="115000"/>
              </a:lnSpc>
              <a:spcBef>
                <a:spcPts val="500"/>
              </a:spcBef>
              <a:spcAft>
                <a:spcPts val="0"/>
              </a:spcAft>
              <a:buClr>
                <a:srgbClr val="A8C4F2"/>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3pPr>
            <a:lvl4pPr marL="1828800" marR="0" lvl="3" indent="-342900" algn="l" rtl="0">
              <a:lnSpc>
                <a:spcPct val="115000"/>
              </a:lnSpc>
              <a:spcBef>
                <a:spcPts val="500"/>
              </a:spcBef>
              <a:spcAft>
                <a:spcPts val="0"/>
              </a:spcAft>
              <a:buClr>
                <a:srgbClr val="D8B25C"/>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4pPr>
            <a:lvl5pPr marL="2286000" marR="0" lvl="4" indent="-342900" algn="l" rtl="0">
              <a:lnSpc>
                <a:spcPct val="115000"/>
              </a:lnSpc>
              <a:spcBef>
                <a:spcPts val="500"/>
              </a:spcBef>
              <a:spcAft>
                <a:spcPts val="0"/>
              </a:spcAft>
              <a:buClr>
                <a:srgbClr val="888888"/>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5pPr>
            <a:lvl6pPr marL="2743200" marR="0" lvl="5" indent="-342900" algn="l" rtl="0">
              <a:lnSpc>
                <a:spcPct val="115000"/>
              </a:lnSpc>
              <a:spcBef>
                <a:spcPts val="500"/>
              </a:spcBef>
              <a:spcAft>
                <a:spcPts val="0"/>
              </a:spcAft>
              <a:buClr>
                <a:srgbClr val="A5AB81"/>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6pPr>
            <a:lvl7pPr marL="3200400" marR="0" lvl="6" indent="-342900" algn="l" rtl="0">
              <a:lnSpc>
                <a:spcPct val="115000"/>
              </a:lnSpc>
              <a:spcBef>
                <a:spcPts val="500"/>
              </a:spcBef>
              <a:spcAft>
                <a:spcPts val="0"/>
              </a:spcAft>
              <a:buClr>
                <a:srgbClr val="A8C4F2"/>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7pPr>
            <a:lvl8pPr marL="3657600" marR="0" lvl="7" indent="-342900" algn="l" rtl="0">
              <a:lnSpc>
                <a:spcPct val="115000"/>
              </a:lnSpc>
              <a:spcBef>
                <a:spcPts val="500"/>
              </a:spcBef>
              <a:spcAft>
                <a:spcPts val="0"/>
              </a:spcAft>
              <a:buClr>
                <a:srgbClr val="D8B25C"/>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8pPr>
            <a:lvl9pPr marL="4114800" marR="0" lvl="8" indent="-342900" algn="l" rtl="0">
              <a:lnSpc>
                <a:spcPct val="115000"/>
              </a:lnSpc>
              <a:spcBef>
                <a:spcPts val="500"/>
              </a:spcBef>
              <a:spcAft>
                <a:spcPts val="0"/>
              </a:spcAft>
              <a:buClr>
                <a:srgbClr val="888888"/>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9pPr>
          </a:lstStyle>
          <a:p>
            <a:endParaRPr/>
          </a:p>
        </p:txBody>
      </p:sp>
    </p:spTree>
  </p:cSld>
  <p:clrMapOvr>
    <a:masterClrMapping/>
  </p:clrMapOvr>
  <p:extLst>
    <p:ext uri="{DCECCB84-F9BA-43D5-87BE-67443E8EF086}">
      <p15:sldGuideLst xmlns:p15="http://schemas.microsoft.com/office/powerpoint/2012/main">
        <p15:guide id="1" orient="horz" pos="1620">
          <p15:clr>
            <a:srgbClr val="FA7B17"/>
          </p15:clr>
        </p15:guide>
        <p15:guide id="2" pos="2880">
          <p15:clr>
            <a:srgbClr val="FA7B17"/>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04"/>
        <p:cNvGrpSpPr/>
        <p:nvPr/>
      </p:nvGrpSpPr>
      <p:grpSpPr>
        <a:xfrm>
          <a:off x="0" y="0"/>
          <a:ext cx="0" cy="0"/>
          <a:chOff x="0" y="0"/>
          <a:chExt cx="0" cy="0"/>
        </a:xfrm>
      </p:grpSpPr>
      <p:sp>
        <p:nvSpPr>
          <p:cNvPr id="105" name="Google Shape;105;p17"/>
          <p:cNvSpPr txBox="1">
            <a:spLocks noGrp="1"/>
          </p:cNvSpPr>
          <p:nvPr>
            <p:ph type="title"/>
          </p:nvPr>
        </p:nvSpPr>
        <p:spPr>
          <a:xfrm>
            <a:off x="1792288" y="3600450"/>
            <a:ext cx="5486400" cy="4251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6" name="Google Shape;106;p17"/>
          <p:cNvSpPr txBox="1">
            <a:spLocks noGrp="1"/>
          </p:cNvSpPr>
          <p:nvPr>
            <p:ph type="body" idx="1"/>
          </p:nvPr>
        </p:nvSpPr>
        <p:spPr>
          <a:xfrm>
            <a:off x="1792288" y="4025503"/>
            <a:ext cx="5486400" cy="603600"/>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600"/>
              <a:buNone/>
              <a:defRPr sz="1600"/>
            </a:lvl1pPr>
            <a:lvl2pPr marL="914400" lvl="1" indent="-228600" algn="l">
              <a:spcBef>
                <a:spcPts val="240"/>
              </a:spcBef>
              <a:spcAft>
                <a:spcPts val="0"/>
              </a:spcAft>
              <a:buClr>
                <a:schemeClr val="dk1"/>
              </a:buClr>
              <a:buSzPts val="1400"/>
              <a:buNone/>
              <a:defRPr sz="1400"/>
            </a:lvl2pPr>
            <a:lvl3pPr marL="1371600" lvl="2" indent="-228600" algn="l">
              <a:spcBef>
                <a:spcPts val="200"/>
              </a:spcBef>
              <a:spcAft>
                <a:spcPts val="0"/>
              </a:spcAft>
              <a:buClr>
                <a:schemeClr val="dk1"/>
              </a:buClr>
              <a:buSzPts val="1200"/>
              <a:buNone/>
              <a:defRPr sz="1200"/>
            </a:lvl3pPr>
            <a:lvl4pPr marL="1828800" lvl="3" indent="-228600" algn="l">
              <a:spcBef>
                <a:spcPts val="180"/>
              </a:spcBef>
              <a:spcAft>
                <a:spcPts val="0"/>
              </a:spcAft>
              <a:buClr>
                <a:schemeClr val="dk1"/>
              </a:buClr>
              <a:buSzPts val="1100"/>
              <a:buNone/>
              <a:defRPr sz="1100"/>
            </a:lvl4pPr>
            <a:lvl5pPr marL="2286000" lvl="4" indent="-228600" algn="l">
              <a:spcBef>
                <a:spcPts val="180"/>
              </a:spcBef>
              <a:spcAft>
                <a:spcPts val="0"/>
              </a:spcAft>
              <a:buClr>
                <a:schemeClr val="dk1"/>
              </a:buClr>
              <a:buSzPts val="1100"/>
              <a:buNone/>
              <a:defRPr sz="1100"/>
            </a:lvl5pPr>
            <a:lvl6pPr marL="2743200" lvl="5" indent="-228600" algn="l">
              <a:spcBef>
                <a:spcPts val="180"/>
              </a:spcBef>
              <a:spcAft>
                <a:spcPts val="0"/>
              </a:spcAft>
              <a:buClr>
                <a:schemeClr val="dk1"/>
              </a:buClr>
              <a:buSzPts val="1100"/>
              <a:buNone/>
              <a:defRPr sz="1100"/>
            </a:lvl6pPr>
            <a:lvl7pPr marL="3200400" lvl="6" indent="-228600" algn="l">
              <a:spcBef>
                <a:spcPts val="180"/>
              </a:spcBef>
              <a:spcAft>
                <a:spcPts val="0"/>
              </a:spcAft>
              <a:buClr>
                <a:schemeClr val="dk1"/>
              </a:buClr>
              <a:buSzPts val="1100"/>
              <a:buNone/>
              <a:defRPr sz="1100"/>
            </a:lvl7pPr>
            <a:lvl8pPr marL="3657600" lvl="7" indent="-228600" algn="l">
              <a:spcBef>
                <a:spcPts val="180"/>
              </a:spcBef>
              <a:spcAft>
                <a:spcPts val="0"/>
              </a:spcAft>
              <a:buClr>
                <a:schemeClr val="dk1"/>
              </a:buClr>
              <a:buSzPts val="1100"/>
              <a:buNone/>
              <a:defRPr sz="1100"/>
            </a:lvl8pPr>
            <a:lvl9pPr marL="4114800" lvl="8" indent="-228600" algn="l">
              <a:spcBef>
                <a:spcPts val="180"/>
              </a:spcBef>
              <a:spcAft>
                <a:spcPts val="0"/>
              </a:spcAft>
              <a:buClr>
                <a:schemeClr val="dk1"/>
              </a:buClr>
              <a:buSzPts val="1100"/>
              <a:buNone/>
              <a:defRPr sz="1100"/>
            </a:lvl9pPr>
          </a:lstStyle>
          <a:p>
            <a:endParaRPr/>
          </a:p>
        </p:txBody>
      </p:sp>
      <p:sp>
        <p:nvSpPr>
          <p:cNvPr id="107" name="Google Shape;107;p17"/>
          <p:cNvSpPr txBox="1">
            <a:spLocks noGrp="1"/>
          </p:cNvSpPr>
          <p:nvPr>
            <p:ph type="dt" idx="10"/>
          </p:nvPr>
        </p:nvSpPr>
        <p:spPr>
          <a:xfrm>
            <a:off x="457200" y="4767275"/>
            <a:ext cx="3062400" cy="2739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2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 name="Google Shape;108;p17"/>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 name="Google Shape;109;p17"/>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cxnSp>
        <p:nvCxnSpPr>
          <p:cNvPr id="110" name="Google Shape;110;p17"/>
          <p:cNvCxnSpPr/>
          <p:nvPr/>
        </p:nvCxnSpPr>
        <p:spPr>
          <a:xfrm>
            <a:off x="1793600" y="4025513"/>
            <a:ext cx="5481600" cy="0"/>
          </a:xfrm>
          <a:prstGeom prst="straightConnector1">
            <a:avLst/>
          </a:prstGeom>
          <a:noFill/>
          <a:ln w="9525" cap="flat" cmpd="sng">
            <a:solidFill>
              <a:schemeClr val="dk2"/>
            </a:solidFill>
            <a:prstDash val="solid"/>
            <a:round/>
            <a:headEnd type="none" w="med" len="med"/>
            <a:tailEnd type="none" w="med" len="med"/>
          </a:ln>
        </p:spPr>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ext and Vertical Title">
  <p:cSld name="VERTICAL_TITLE_AND_VERTICAL_TEXT_1">
    <p:spTree>
      <p:nvGrpSpPr>
        <p:cNvPr id="1" name="Shape 111"/>
        <p:cNvGrpSpPr/>
        <p:nvPr/>
      </p:nvGrpSpPr>
      <p:grpSpPr>
        <a:xfrm>
          <a:off x="0" y="0"/>
          <a:ext cx="0" cy="0"/>
          <a:chOff x="0" y="0"/>
          <a:chExt cx="0" cy="0"/>
        </a:xfrm>
      </p:grpSpPr>
      <p:sp>
        <p:nvSpPr>
          <p:cNvPr id="112" name="Google Shape;112;p18"/>
          <p:cNvSpPr txBox="1">
            <a:spLocks noGrp="1"/>
          </p:cNvSpPr>
          <p:nvPr>
            <p:ph type="title"/>
          </p:nvPr>
        </p:nvSpPr>
        <p:spPr>
          <a:xfrm rot="-5400000">
            <a:off x="-755900" y="1543050"/>
            <a:ext cx="4268400" cy="20574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13" name="Google Shape;113;p18"/>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2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14" name="Google Shape;114;p18"/>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15" name="Google Shape;115;p18"/>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16" name="Google Shape;116;p18"/>
          <p:cNvSpPr txBox="1">
            <a:spLocks noGrp="1"/>
          </p:cNvSpPr>
          <p:nvPr>
            <p:ph type="body" idx="1"/>
          </p:nvPr>
        </p:nvSpPr>
        <p:spPr>
          <a:xfrm>
            <a:off x="2133475" y="437550"/>
            <a:ext cx="6553200" cy="426840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115000"/>
              </a:lnSpc>
              <a:spcBef>
                <a:spcPts val="500"/>
              </a:spcBef>
              <a:spcAft>
                <a:spcPts val="0"/>
              </a:spcAft>
              <a:buClr>
                <a:srgbClr val="DD8047"/>
              </a:buClr>
              <a:buSzPts val="2400"/>
              <a:buFont typeface="Twentieth Century"/>
              <a:buChar char="❖"/>
              <a:defRPr sz="2400" i="0" u="none" strike="noStrike" cap="none">
                <a:solidFill>
                  <a:schemeClr val="dk1"/>
                </a:solidFill>
                <a:latin typeface="Twentieth Century"/>
                <a:ea typeface="Twentieth Century"/>
                <a:cs typeface="Twentieth Century"/>
                <a:sym typeface="Twentieth Century"/>
              </a:defRPr>
            </a:lvl1pPr>
            <a:lvl2pPr marL="914400" marR="0" lvl="1" indent="-355600" algn="l" rtl="0">
              <a:lnSpc>
                <a:spcPct val="115000"/>
              </a:lnSpc>
              <a:spcBef>
                <a:spcPts val="500"/>
              </a:spcBef>
              <a:spcAft>
                <a:spcPts val="0"/>
              </a:spcAft>
              <a:buClr>
                <a:srgbClr val="A5AB81"/>
              </a:buClr>
              <a:buSzPts val="2000"/>
              <a:buFont typeface="Twentieth Century"/>
              <a:buChar char="➢"/>
              <a:defRPr sz="2000" i="0" u="none" strike="noStrike" cap="none">
                <a:solidFill>
                  <a:schemeClr val="dk1"/>
                </a:solidFill>
                <a:latin typeface="Twentieth Century"/>
                <a:ea typeface="Twentieth Century"/>
                <a:cs typeface="Twentieth Century"/>
                <a:sym typeface="Twentieth Century"/>
              </a:defRPr>
            </a:lvl2pPr>
            <a:lvl3pPr marL="1371600" marR="0" lvl="2" indent="-342900" algn="l" rtl="0">
              <a:lnSpc>
                <a:spcPct val="115000"/>
              </a:lnSpc>
              <a:spcBef>
                <a:spcPts val="500"/>
              </a:spcBef>
              <a:spcAft>
                <a:spcPts val="0"/>
              </a:spcAft>
              <a:buClr>
                <a:srgbClr val="A8C4F2"/>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3pPr>
            <a:lvl4pPr marL="1828800" marR="0" lvl="3" indent="-342900" algn="l" rtl="0">
              <a:lnSpc>
                <a:spcPct val="115000"/>
              </a:lnSpc>
              <a:spcBef>
                <a:spcPts val="500"/>
              </a:spcBef>
              <a:spcAft>
                <a:spcPts val="0"/>
              </a:spcAft>
              <a:buClr>
                <a:srgbClr val="D8B25C"/>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4pPr>
            <a:lvl5pPr marL="2286000" marR="0" lvl="4" indent="-342900" algn="l" rtl="0">
              <a:lnSpc>
                <a:spcPct val="115000"/>
              </a:lnSpc>
              <a:spcBef>
                <a:spcPts val="500"/>
              </a:spcBef>
              <a:spcAft>
                <a:spcPts val="0"/>
              </a:spcAft>
              <a:buClr>
                <a:srgbClr val="888888"/>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5pPr>
            <a:lvl6pPr marL="2743200" marR="0" lvl="5" indent="-342900" algn="l" rtl="0">
              <a:lnSpc>
                <a:spcPct val="115000"/>
              </a:lnSpc>
              <a:spcBef>
                <a:spcPts val="500"/>
              </a:spcBef>
              <a:spcAft>
                <a:spcPts val="0"/>
              </a:spcAft>
              <a:buClr>
                <a:srgbClr val="A5AB81"/>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6pPr>
            <a:lvl7pPr marL="3200400" marR="0" lvl="6" indent="-342900" algn="l" rtl="0">
              <a:lnSpc>
                <a:spcPct val="115000"/>
              </a:lnSpc>
              <a:spcBef>
                <a:spcPts val="500"/>
              </a:spcBef>
              <a:spcAft>
                <a:spcPts val="0"/>
              </a:spcAft>
              <a:buClr>
                <a:srgbClr val="A8C4F2"/>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7pPr>
            <a:lvl8pPr marL="3657600" marR="0" lvl="7" indent="-342900" algn="l" rtl="0">
              <a:lnSpc>
                <a:spcPct val="115000"/>
              </a:lnSpc>
              <a:spcBef>
                <a:spcPts val="500"/>
              </a:spcBef>
              <a:spcAft>
                <a:spcPts val="0"/>
              </a:spcAft>
              <a:buClr>
                <a:srgbClr val="D8B25C"/>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8pPr>
            <a:lvl9pPr marL="4114800" marR="0" lvl="8" indent="-342900" algn="l" rtl="0">
              <a:lnSpc>
                <a:spcPct val="115000"/>
              </a:lnSpc>
              <a:spcBef>
                <a:spcPts val="500"/>
              </a:spcBef>
              <a:spcAft>
                <a:spcPts val="0"/>
              </a:spcAft>
              <a:buClr>
                <a:srgbClr val="888888"/>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9pPr>
          </a:lstStyle>
          <a:p>
            <a:endParaRPr/>
          </a:p>
        </p:txBody>
      </p:sp>
      <p:pic>
        <p:nvPicPr>
          <p:cNvPr id="117" name="Google Shape;117;p18" descr="WEST_bar.jpg"/>
          <p:cNvPicPr preferRelativeResize="0"/>
          <p:nvPr/>
        </p:nvPicPr>
        <p:blipFill rotWithShape="1">
          <a:blip r:embed="rId2">
            <a:alphaModFix/>
          </a:blip>
          <a:srcRect l="12039" t="14666" r="85373" b="12728"/>
          <a:stretch/>
        </p:blipFill>
        <p:spPr>
          <a:xfrm>
            <a:off x="0" y="0"/>
            <a:ext cx="228602" cy="5143498"/>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Content 1" type="obj">
  <p:cSld name="OBJECT">
    <p:spTree>
      <p:nvGrpSpPr>
        <p:cNvPr id="1" name="Shape 118"/>
        <p:cNvGrpSpPr/>
        <p:nvPr/>
      </p:nvGrpSpPr>
      <p:grpSpPr>
        <a:xfrm>
          <a:off x="0" y="0"/>
          <a:ext cx="0" cy="0"/>
          <a:chOff x="0" y="0"/>
          <a:chExt cx="0" cy="0"/>
        </a:xfrm>
      </p:grpSpPr>
      <p:sp>
        <p:nvSpPr>
          <p:cNvPr id="119" name="Google Shape;119;p19"/>
          <p:cNvSpPr txBox="1">
            <a:spLocks noGrp="1"/>
          </p:cNvSpPr>
          <p:nvPr>
            <p:ph type="title"/>
          </p:nvPr>
        </p:nvSpPr>
        <p:spPr>
          <a:xfrm>
            <a:off x="612648" y="171450"/>
            <a:ext cx="8153400" cy="743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chemeClr val="dk2"/>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0" name="Google Shape;120;p19"/>
          <p:cNvSpPr txBox="1">
            <a:spLocks noGrp="1"/>
          </p:cNvSpPr>
          <p:nvPr>
            <p:ph type="dt" idx="10"/>
          </p:nvPr>
        </p:nvSpPr>
        <p:spPr>
          <a:xfrm>
            <a:off x="6096000" y="4686300"/>
            <a:ext cx="2667000" cy="2739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2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21" name="Google Shape;121;p19"/>
          <p:cNvSpPr txBox="1">
            <a:spLocks noGrp="1"/>
          </p:cNvSpPr>
          <p:nvPr>
            <p:ph type="sldNum" idx="12"/>
          </p:nvPr>
        </p:nvSpPr>
        <p:spPr>
          <a:xfrm>
            <a:off x="0" y="954166"/>
            <a:ext cx="533400" cy="183300"/>
          </a:xfrm>
          <a:prstGeom prst="rect">
            <a:avLst/>
          </a:prstGeom>
          <a:noFill/>
          <a:ln>
            <a:noFill/>
          </a:ln>
        </p:spPr>
        <p:txBody>
          <a:bodyPr spcFirstLastPara="1" wrap="square" lIns="91425" tIns="45700" rIns="91425" bIns="45700" anchor="ctr" anchorCtr="0">
            <a:noAutofit/>
          </a:bodyPr>
          <a:lstStyle>
            <a:lvl1pPr marL="0" lvl="0" indent="0" algn="ctr" rtl="0">
              <a:spcBef>
                <a:spcPts val="0"/>
              </a:spcBef>
              <a:buNone/>
              <a:defRPr sz="1400" b="1" i="0" u="none" strike="noStrike" cap="none">
                <a:solidFill>
                  <a:srgbClr val="FFFFFF"/>
                </a:solidFill>
                <a:latin typeface="Twentieth Century"/>
                <a:ea typeface="Twentieth Century"/>
                <a:cs typeface="Twentieth Century"/>
                <a:sym typeface="Twentieth Century"/>
              </a:defRPr>
            </a:lvl1pPr>
            <a:lvl2pPr marL="0" lvl="1" indent="0" algn="ctr" rtl="0">
              <a:spcBef>
                <a:spcPts val="0"/>
              </a:spcBef>
              <a:buNone/>
              <a:defRPr sz="1400" b="1" i="0" u="none" strike="noStrike" cap="none">
                <a:solidFill>
                  <a:srgbClr val="FFFFFF"/>
                </a:solidFill>
                <a:latin typeface="Twentieth Century"/>
                <a:ea typeface="Twentieth Century"/>
                <a:cs typeface="Twentieth Century"/>
                <a:sym typeface="Twentieth Century"/>
              </a:defRPr>
            </a:lvl2pPr>
            <a:lvl3pPr marL="0" lvl="2" indent="0" algn="ctr" rtl="0">
              <a:spcBef>
                <a:spcPts val="0"/>
              </a:spcBef>
              <a:buNone/>
              <a:defRPr sz="1400" b="1" i="0" u="none" strike="noStrike" cap="none">
                <a:solidFill>
                  <a:srgbClr val="FFFFFF"/>
                </a:solidFill>
                <a:latin typeface="Twentieth Century"/>
                <a:ea typeface="Twentieth Century"/>
                <a:cs typeface="Twentieth Century"/>
                <a:sym typeface="Twentieth Century"/>
              </a:defRPr>
            </a:lvl3pPr>
            <a:lvl4pPr marL="0" lvl="3" indent="0" algn="ctr" rtl="0">
              <a:spcBef>
                <a:spcPts val="0"/>
              </a:spcBef>
              <a:buNone/>
              <a:defRPr sz="1400" b="1" i="0" u="none" strike="noStrike" cap="none">
                <a:solidFill>
                  <a:srgbClr val="FFFFFF"/>
                </a:solidFill>
                <a:latin typeface="Twentieth Century"/>
                <a:ea typeface="Twentieth Century"/>
                <a:cs typeface="Twentieth Century"/>
                <a:sym typeface="Twentieth Century"/>
              </a:defRPr>
            </a:lvl4pPr>
            <a:lvl5pPr marL="0" lvl="4" indent="0" algn="ctr" rtl="0">
              <a:spcBef>
                <a:spcPts val="0"/>
              </a:spcBef>
              <a:buNone/>
              <a:defRPr sz="1400" b="1" i="0" u="none" strike="noStrike" cap="none">
                <a:solidFill>
                  <a:srgbClr val="FFFFFF"/>
                </a:solidFill>
                <a:latin typeface="Twentieth Century"/>
                <a:ea typeface="Twentieth Century"/>
                <a:cs typeface="Twentieth Century"/>
                <a:sym typeface="Twentieth Century"/>
              </a:defRPr>
            </a:lvl5pPr>
            <a:lvl6pPr marL="0" lvl="5" indent="0" algn="ctr" rtl="0">
              <a:spcBef>
                <a:spcPts val="0"/>
              </a:spcBef>
              <a:buNone/>
              <a:defRPr sz="1400" b="1" i="0" u="none" strike="noStrike" cap="none">
                <a:solidFill>
                  <a:srgbClr val="FFFFFF"/>
                </a:solidFill>
                <a:latin typeface="Twentieth Century"/>
                <a:ea typeface="Twentieth Century"/>
                <a:cs typeface="Twentieth Century"/>
                <a:sym typeface="Twentieth Century"/>
              </a:defRPr>
            </a:lvl6pPr>
            <a:lvl7pPr marL="0" lvl="6" indent="0" algn="ctr" rtl="0">
              <a:spcBef>
                <a:spcPts val="0"/>
              </a:spcBef>
              <a:buNone/>
              <a:defRPr sz="1400" b="1" i="0" u="none" strike="noStrike" cap="none">
                <a:solidFill>
                  <a:srgbClr val="FFFFFF"/>
                </a:solidFill>
                <a:latin typeface="Twentieth Century"/>
                <a:ea typeface="Twentieth Century"/>
                <a:cs typeface="Twentieth Century"/>
                <a:sym typeface="Twentieth Century"/>
              </a:defRPr>
            </a:lvl7pPr>
            <a:lvl8pPr marL="0" lvl="7" indent="0" algn="ctr" rtl="0">
              <a:spcBef>
                <a:spcPts val="0"/>
              </a:spcBef>
              <a:buNone/>
              <a:defRPr sz="1400" b="1" i="0" u="none" strike="noStrike" cap="none">
                <a:solidFill>
                  <a:srgbClr val="FFFFFF"/>
                </a:solidFill>
                <a:latin typeface="Twentieth Century"/>
                <a:ea typeface="Twentieth Century"/>
                <a:cs typeface="Twentieth Century"/>
                <a:sym typeface="Twentieth Century"/>
              </a:defRPr>
            </a:lvl8pPr>
            <a:lvl9pPr marL="0" lvl="8" indent="0" algn="ctr" rtl="0">
              <a:spcBef>
                <a:spcPts val="0"/>
              </a:spcBef>
              <a:buNone/>
              <a:defRPr sz="1400" b="1" i="0" u="none" strike="noStrike" cap="none">
                <a:solidFill>
                  <a:srgbClr val="FFFFFF"/>
                </a:solidFill>
                <a:latin typeface="Twentieth Century"/>
                <a:ea typeface="Twentieth Century"/>
                <a:cs typeface="Twentieth Century"/>
                <a:sym typeface="Twentieth Century"/>
              </a:defRPr>
            </a:lvl9pPr>
          </a:lstStyle>
          <a:p>
            <a:pPr marL="0" lvl="0" indent="0" algn="ctr" rtl="0">
              <a:spcBef>
                <a:spcPts val="0"/>
              </a:spcBef>
              <a:spcAft>
                <a:spcPts val="0"/>
              </a:spcAft>
              <a:buNone/>
            </a:pPr>
            <a:fld id="{00000000-1234-1234-1234-123412341234}" type="slidenum">
              <a:rPr lang="en"/>
              <a:t>‹#›</a:t>
            </a:fld>
            <a:endParaRPr/>
          </a:p>
        </p:txBody>
      </p:sp>
      <p:sp>
        <p:nvSpPr>
          <p:cNvPr id="122" name="Google Shape;122;p19"/>
          <p:cNvSpPr txBox="1">
            <a:spLocks noGrp="1"/>
          </p:cNvSpPr>
          <p:nvPr>
            <p:ph type="body" idx="1"/>
          </p:nvPr>
        </p:nvSpPr>
        <p:spPr>
          <a:xfrm>
            <a:off x="612648" y="1200150"/>
            <a:ext cx="8153400" cy="3372000"/>
          </a:xfrm>
          <a:prstGeom prst="rect">
            <a:avLst/>
          </a:prstGeom>
          <a:noFill/>
          <a:ln>
            <a:noFill/>
          </a:ln>
        </p:spPr>
        <p:txBody>
          <a:bodyPr spcFirstLastPara="1" wrap="square" lIns="91425" tIns="45700" rIns="91425" bIns="45700" anchor="t" anchorCtr="0">
            <a:normAutofit/>
          </a:bodyPr>
          <a:lstStyle>
            <a:lvl1pPr marL="457200" lvl="0" indent="-381000" algn="l" rtl="0">
              <a:spcBef>
                <a:spcPts val="700"/>
              </a:spcBef>
              <a:spcAft>
                <a:spcPts val="0"/>
              </a:spcAft>
              <a:buSzPts val="2400"/>
              <a:buChar char="❖"/>
              <a:defRPr/>
            </a:lvl1pPr>
            <a:lvl2pPr marL="914400" lvl="1" indent="-308610" algn="l" rtl="0">
              <a:spcBef>
                <a:spcPts val="550"/>
              </a:spcBef>
              <a:spcAft>
                <a:spcPts val="0"/>
              </a:spcAft>
              <a:buSzPts val="1260"/>
              <a:buChar char="➢"/>
              <a:defRPr/>
            </a:lvl2pPr>
            <a:lvl3pPr marL="1371600" lvl="2" indent="-314325" algn="l" rtl="0">
              <a:spcBef>
                <a:spcPts val="500"/>
              </a:spcBef>
              <a:spcAft>
                <a:spcPts val="0"/>
              </a:spcAft>
              <a:buSzPts val="1350"/>
              <a:buChar char="■"/>
              <a:defRPr/>
            </a:lvl3pPr>
            <a:lvl4pPr marL="1828800" lvl="3" indent="-314325" algn="l" rtl="0">
              <a:spcBef>
                <a:spcPts val="400"/>
              </a:spcBef>
              <a:spcAft>
                <a:spcPts val="0"/>
              </a:spcAft>
              <a:buSzPts val="1350"/>
              <a:buChar char="●"/>
              <a:defRPr/>
            </a:lvl4pPr>
            <a:lvl5pPr marL="2286000" lvl="4" indent="-302895" algn="l" rtl="0">
              <a:spcBef>
                <a:spcPts val="400"/>
              </a:spcBef>
              <a:spcAft>
                <a:spcPts val="0"/>
              </a:spcAft>
              <a:buSzPts val="1170"/>
              <a:buChar char="◆"/>
              <a:defRPr/>
            </a:lvl5pPr>
            <a:lvl6pPr marL="2743200" lvl="5" indent="-342900" algn="l" rtl="0">
              <a:spcBef>
                <a:spcPts val="360"/>
              </a:spcBef>
              <a:spcAft>
                <a:spcPts val="0"/>
              </a:spcAft>
              <a:buSzPts val="1800"/>
              <a:buChar char="➢"/>
              <a:defRPr/>
            </a:lvl6pPr>
            <a:lvl7pPr marL="3200400" lvl="6" indent="-342900" algn="l" rtl="0">
              <a:spcBef>
                <a:spcPts val="360"/>
              </a:spcBef>
              <a:spcAft>
                <a:spcPts val="0"/>
              </a:spcAft>
              <a:buSzPts val="1800"/>
              <a:buChar char="■"/>
              <a:defRPr/>
            </a:lvl7pPr>
            <a:lvl8pPr marL="3657600" lvl="7" indent="-342900" algn="l" rtl="0">
              <a:spcBef>
                <a:spcPts val="360"/>
              </a:spcBef>
              <a:spcAft>
                <a:spcPts val="0"/>
              </a:spcAft>
              <a:buSzPts val="1800"/>
              <a:buChar char="●"/>
              <a:defRPr/>
            </a:lvl8pPr>
            <a:lvl9pPr marL="4114800" lvl="8" indent="-342900" algn="l" rtl="0">
              <a:spcBef>
                <a:spcPts val="360"/>
              </a:spcBef>
              <a:spcAft>
                <a:spcPts val="0"/>
              </a:spcAft>
              <a:buSzPts val="1800"/>
              <a:buChar char="◆"/>
              <a:defRPr/>
            </a:lvl9pPr>
          </a:lstStyle>
          <a:p>
            <a:endParaRPr/>
          </a:p>
        </p:txBody>
      </p:sp>
      <p:sp>
        <p:nvSpPr>
          <p:cNvPr id="123" name="Google Shape;123;p19"/>
          <p:cNvSpPr txBox="1">
            <a:spLocks noGrp="1"/>
          </p:cNvSpPr>
          <p:nvPr>
            <p:ph type="ftr" idx="11"/>
          </p:nvPr>
        </p:nvSpPr>
        <p:spPr>
          <a:xfrm>
            <a:off x="3052050" y="4686309"/>
            <a:ext cx="3039900" cy="2739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400" b="0" i="0" u="none" strike="noStrike" cap="none">
                <a:solidFill>
                  <a:schemeClr val="dk2"/>
                </a:solidFill>
                <a:latin typeface="Twentieth Century"/>
                <a:ea typeface="Twentieth Century"/>
                <a:cs typeface="Twentieth Century"/>
                <a:sym typeface="Twentieth Century"/>
              </a:defRPr>
            </a:lvl1pPr>
            <a:lvl2pPr marR="0" lvl="1" algn="ctr"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2pPr>
            <a:lvl3pPr marR="0" lvl="2" algn="ctr"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3pPr>
            <a:lvl4pPr marR="0" lvl="3" algn="ctr"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4pPr>
            <a:lvl5pPr marR="0" lvl="4" algn="ctr"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5pPr>
            <a:lvl6pPr marR="0" lvl="5" algn="ctr"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6pPr>
            <a:lvl7pPr marR="0" lvl="6" algn="ctr"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7pPr>
            <a:lvl8pPr marR="0" lvl="7" algn="ctr"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8pPr>
            <a:lvl9pPr marR="0" lvl="8" algn="ctr"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24"/>
        <p:cNvGrpSpPr/>
        <p:nvPr/>
      </p:nvGrpSpPr>
      <p:grpSpPr>
        <a:xfrm>
          <a:off x="0" y="0"/>
          <a:ext cx="0" cy="0"/>
          <a:chOff x="0" y="0"/>
          <a:chExt cx="0" cy="0"/>
        </a:xfrm>
      </p:grpSpPr>
      <p:sp>
        <p:nvSpPr>
          <p:cNvPr id="125" name="Google Shape;125;p20"/>
          <p:cNvSpPr txBox="1">
            <a:spLocks noGrp="1"/>
          </p:cNvSpPr>
          <p:nvPr>
            <p:ph type="title"/>
          </p:nvPr>
        </p:nvSpPr>
        <p:spPr>
          <a:xfrm>
            <a:off x="311700" y="445025"/>
            <a:ext cx="8520600" cy="572700"/>
          </a:xfrm>
          <a:prstGeom prst="rect">
            <a:avLst/>
          </a:prstGeom>
        </p:spPr>
        <p:txBody>
          <a:bodyPr spcFirstLastPara="1" wrap="square" lIns="91425" tIns="45700" rIns="91425" bIns="45700" anchor="ctr" anchorCtr="0">
            <a:noAutofit/>
          </a:bodyPr>
          <a:lstStyle>
            <a:lvl1pPr lvl="0" rtl="0">
              <a:spcBef>
                <a:spcPts val="0"/>
              </a:spcBef>
              <a:spcAft>
                <a:spcPts val="0"/>
              </a:spcAft>
              <a:buSzPts val="33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6" name="Google Shape;126;p20"/>
          <p:cNvSpPr txBox="1">
            <a:spLocks noGrp="1"/>
          </p:cNvSpPr>
          <p:nvPr>
            <p:ph type="body" idx="1"/>
          </p:nvPr>
        </p:nvSpPr>
        <p:spPr>
          <a:xfrm>
            <a:off x="311700" y="1152475"/>
            <a:ext cx="3999900" cy="3416400"/>
          </a:xfrm>
          <a:prstGeom prst="rect">
            <a:avLst/>
          </a:prstGeom>
        </p:spPr>
        <p:txBody>
          <a:bodyPr spcFirstLastPara="1" wrap="square" lIns="91425" tIns="45700" rIns="91425" bIns="45700" anchor="t" anchorCtr="0">
            <a:noAutofit/>
          </a:bodyPr>
          <a:lstStyle>
            <a:lvl1pPr marL="457200" lvl="0" indent="-317500" rtl="0">
              <a:spcBef>
                <a:spcPts val="500"/>
              </a:spcBef>
              <a:spcAft>
                <a:spcPts val="0"/>
              </a:spcAft>
              <a:buSzPts val="1400"/>
              <a:buChar char="❖"/>
              <a:defRPr sz="1400"/>
            </a:lvl1pPr>
            <a:lvl2pPr marL="914400" lvl="1" indent="-304800" rtl="0">
              <a:spcBef>
                <a:spcPts val="500"/>
              </a:spcBef>
              <a:spcAft>
                <a:spcPts val="0"/>
              </a:spcAft>
              <a:buSzPts val="1200"/>
              <a:buChar char="➢"/>
              <a:defRPr sz="1200"/>
            </a:lvl2pPr>
            <a:lvl3pPr marL="1371600" lvl="2" indent="-304800" rtl="0">
              <a:spcBef>
                <a:spcPts val="500"/>
              </a:spcBef>
              <a:spcAft>
                <a:spcPts val="0"/>
              </a:spcAft>
              <a:buSzPts val="1200"/>
              <a:buChar char="■"/>
              <a:defRPr sz="1200"/>
            </a:lvl3pPr>
            <a:lvl4pPr marL="1828800" lvl="3" indent="-304800" rtl="0">
              <a:spcBef>
                <a:spcPts val="500"/>
              </a:spcBef>
              <a:spcAft>
                <a:spcPts val="0"/>
              </a:spcAft>
              <a:buSzPts val="1200"/>
              <a:buChar char="●"/>
              <a:defRPr sz="1200"/>
            </a:lvl4pPr>
            <a:lvl5pPr marL="2286000" lvl="4" indent="-304800" rtl="0">
              <a:spcBef>
                <a:spcPts val="500"/>
              </a:spcBef>
              <a:spcAft>
                <a:spcPts val="0"/>
              </a:spcAft>
              <a:buSzPts val="1200"/>
              <a:buChar char="◆"/>
              <a:defRPr sz="1200"/>
            </a:lvl5pPr>
            <a:lvl6pPr marL="2743200" lvl="5" indent="-304800" rtl="0">
              <a:spcBef>
                <a:spcPts val="500"/>
              </a:spcBef>
              <a:spcAft>
                <a:spcPts val="0"/>
              </a:spcAft>
              <a:buSzPts val="1200"/>
              <a:buChar char="➢"/>
              <a:defRPr sz="1200"/>
            </a:lvl6pPr>
            <a:lvl7pPr marL="3200400" lvl="6" indent="-304800" rtl="0">
              <a:spcBef>
                <a:spcPts val="500"/>
              </a:spcBef>
              <a:spcAft>
                <a:spcPts val="0"/>
              </a:spcAft>
              <a:buSzPts val="1200"/>
              <a:buChar char="■"/>
              <a:defRPr sz="1200"/>
            </a:lvl7pPr>
            <a:lvl8pPr marL="3657600" lvl="7" indent="-304800" rtl="0">
              <a:spcBef>
                <a:spcPts val="500"/>
              </a:spcBef>
              <a:spcAft>
                <a:spcPts val="0"/>
              </a:spcAft>
              <a:buSzPts val="1200"/>
              <a:buChar char="●"/>
              <a:defRPr sz="1200"/>
            </a:lvl8pPr>
            <a:lvl9pPr marL="4114800" lvl="8" indent="-304800" rtl="0">
              <a:spcBef>
                <a:spcPts val="500"/>
              </a:spcBef>
              <a:spcAft>
                <a:spcPts val="0"/>
              </a:spcAft>
              <a:buSzPts val="1200"/>
              <a:buChar char="◆"/>
              <a:defRPr sz="1200"/>
            </a:lvl9pPr>
          </a:lstStyle>
          <a:p>
            <a:endParaRPr/>
          </a:p>
        </p:txBody>
      </p:sp>
      <p:sp>
        <p:nvSpPr>
          <p:cNvPr id="127" name="Google Shape;127;p20"/>
          <p:cNvSpPr txBox="1">
            <a:spLocks noGrp="1"/>
          </p:cNvSpPr>
          <p:nvPr>
            <p:ph type="body" idx="2"/>
          </p:nvPr>
        </p:nvSpPr>
        <p:spPr>
          <a:xfrm>
            <a:off x="4832400" y="1152475"/>
            <a:ext cx="3999900" cy="3416400"/>
          </a:xfrm>
          <a:prstGeom prst="rect">
            <a:avLst/>
          </a:prstGeom>
        </p:spPr>
        <p:txBody>
          <a:bodyPr spcFirstLastPara="1" wrap="square" lIns="91425" tIns="45700" rIns="91425" bIns="45700" anchor="t" anchorCtr="0">
            <a:noAutofit/>
          </a:bodyPr>
          <a:lstStyle>
            <a:lvl1pPr marL="457200" lvl="0" indent="-317500" rtl="0">
              <a:spcBef>
                <a:spcPts val="500"/>
              </a:spcBef>
              <a:spcAft>
                <a:spcPts val="0"/>
              </a:spcAft>
              <a:buSzPts val="1400"/>
              <a:buChar char="❖"/>
              <a:defRPr sz="1400"/>
            </a:lvl1pPr>
            <a:lvl2pPr marL="914400" lvl="1" indent="-304800" rtl="0">
              <a:spcBef>
                <a:spcPts val="500"/>
              </a:spcBef>
              <a:spcAft>
                <a:spcPts val="0"/>
              </a:spcAft>
              <a:buSzPts val="1200"/>
              <a:buChar char="➢"/>
              <a:defRPr sz="1200"/>
            </a:lvl2pPr>
            <a:lvl3pPr marL="1371600" lvl="2" indent="-304800" rtl="0">
              <a:spcBef>
                <a:spcPts val="500"/>
              </a:spcBef>
              <a:spcAft>
                <a:spcPts val="0"/>
              </a:spcAft>
              <a:buSzPts val="1200"/>
              <a:buChar char="■"/>
              <a:defRPr sz="1200"/>
            </a:lvl3pPr>
            <a:lvl4pPr marL="1828800" lvl="3" indent="-304800" rtl="0">
              <a:spcBef>
                <a:spcPts val="500"/>
              </a:spcBef>
              <a:spcAft>
                <a:spcPts val="0"/>
              </a:spcAft>
              <a:buSzPts val="1200"/>
              <a:buChar char="●"/>
              <a:defRPr sz="1200"/>
            </a:lvl4pPr>
            <a:lvl5pPr marL="2286000" lvl="4" indent="-304800" rtl="0">
              <a:spcBef>
                <a:spcPts val="500"/>
              </a:spcBef>
              <a:spcAft>
                <a:spcPts val="0"/>
              </a:spcAft>
              <a:buSzPts val="1200"/>
              <a:buChar char="◆"/>
              <a:defRPr sz="1200"/>
            </a:lvl5pPr>
            <a:lvl6pPr marL="2743200" lvl="5" indent="-304800" rtl="0">
              <a:spcBef>
                <a:spcPts val="500"/>
              </a:spcBef>
              <a:spcAft>
                <a:spcPts val="0"/>
              </a:spcAft>
              <a:buSzPts val="1200"/>
              <a:buChar char="➢"/>
              <a:defRPr sz="1200"/>
            </a:lvl6pPr>
            <a:lvl7pPr marL="3200400" lvl="6" indent="-304800" rtl="0">
              <a:spcBef>
                <a:spcPts val="500"/>
              </a:spcBef>
              <a:spcAft>
                <a:spcPts val="0"/>
              </a:spcAft>
              <a:buSzPts val="1200"/>
              <a:buChar char="■"/>
              <a:defRPr sz="1200"/>
            </a:lvl7pPr>
            <a:lvl8pPr marL="3657600" lvl="7" indent="-304800" rtl="0">
              <a:spcBef>
                <a:spcPts val="500"/>
              </a:spcBef>
              <a:spcAft>
                <a:spcPts val="0"/>
              </a:spcAft>
              <a:buSzPts val="1200"/>
              <a:buChar char="●"/>
              <a:defRPr sz="1200"/>
            </a:lvl8pPr>
            <a:lvl9pPr marL="4114800" lvl="8" indent="-304800" rtl="0">
              <a:spcBef>
                <a:spcPts val="500"/>
              </a:spcBef>
              <a:spcAft>
                <a:spcPts val="0"/>
              </a:spcAft>
              <a:buSzPts val="1200"/>
              <a:buChar char="◆"/>
              <a:defRPr sz="1200"/>
            </a:lvl9pPr>
          </a:lstStyle>
          <a:p>
            <a:endParaRPr/>
          </a:p>
        </p:txBody>
      </p:sp>
      <p:sp>
        <p:nvSpPr>
          <p:cNvPr id="128" name="Google Shape;128;p20"/>
          <p:cNvSpPr txBox="1">
            <a:spLocks noGrp="1"/>
          </p:cNvSpPr>
          <p:nvPr>
            <p:ph type="sldNum" idx="12"/>
          </p:nvPr>
        </p:nvSpPr>
        <p:spPr>
          <a:xfrm>
            <a:off x="8472458" y="4663217"/>
            <a:ext cx="548700" cy="393600"/>
          </a:xfrm>
          <a:prstGeom prst="rect">
            <a:avLst/>
          </a:prstGeom>
        </p:spPr>
        <p:txBody>
          <a:bodyPr spcFirstLastPara="1" wrap="square" lIns="91425" tIns="45700" rIns="91425" bIns="457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5_Title and Content">
    <p:spTree>
      <p:nvGrpSpPr>
        <p:cNvPr id="1" name="Shape 18"/>
        <p:cNvGrpSpPr/>
        <p:nvPr/>
      </p:nvGrpSpPr>
      <p:grpSpPr>
        <a:xfrm>
          <a:off x="0" y="0"/>
          <a:ext cx="0" cy="0"/>
          <a:chOff x="0" y="0"/>
          <a:chExt cx="0" cy="0"/>
        </a:xfrm>
      </p:grpSpPr>
      <p:sp>
        <p:nvSpPr>
          <p:cNvPr id="19" name="Google Shape;19;p3"/>
          <p:cNvSpPr txBox="1">
            <a:spLocks noGrp="1"/>
          </p:cNvSpPr>
          <p:nvPr>
            <p:ph type="title"/>
          </p:nvPr>
        </p:nvSpPr>
        <p:spPr>
          <a:xfrm>
            <a:off x="457200" y="129778"/>
            <a:ext cx="8229600" cy="8574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3"/>
          <p:cNvSpPr txBox="1">
            <a:spLocks noGrp="1"/>
          </p:cNvSpPr>
          <p:nvPr>
            <p:ph type="dt" idx="10"/>
          </p:nvPr>
        </p:nvSpPr>
        <p:spPr>
          <a:xfrm>
            <a:off x="457200" y="4767275"/>
            <a:ext cx="3062400" cy="2739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2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1" name="Google Shape;21;p3"/>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22" name="Google Shape;22;p3" descr="WEST_bar.jpg"/>
          <p:cNvPicPr preferRelativeResize="0"/>
          <p:nvPr/>
        </p:nvPicPr>
        <p:blipFill rotWithShape="1">
          <a:blip r:embed="rId2">
            <a:alphaModFix/>
          </a:blip>
          <a:srcRect l="12039" t="14669" r="86236" b="13506"/>
          <a:stretch/>
        </p:blipFill>
        <p:spPr>
          <a:xfrm rot="5400000">
            <a:off x="4514850" y="-3581399"/>
            <a:ext cx="114301" cy="9143999"/>
          </a:xfrm>
          <a:prstGeom prst="rect">
            <a:avLst/>
          </a:prstGeom>
          <a:noFill/>
          <a:ln>
            <a:noFill/>
          </a:ln>
        </p:spPr>
      </p:pic>
      <p:sp>
        <p:nvSpPr>
          <p:cNvPr id="23" name="Google Shape;23;p3"/>
          <p:cNvSpPr txBox="1">
            <a:spLocks noGrp="1"/>
          </p:cNvSpPr>
          <p:nvPr>
            <p:ph type="body" idx="1"/>
          </p:nvPr>
        </p:nvSpPr>
        <p:spPr>
          <a:xfrm>
            <a:off x="457200" y="1104900"/>
            <a:ext cx="8229600" cy="358620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115000"/>
              </a:lnSpc>
              <a:spcBef>
                <a:spcPts val="500"/>
              </a:spcBef>
              <a:spcAft>
                <a:spcPts val="0"/>
              </a:spcAft>
              <a:buClr>
                <a:srgbClr val="DD8047"/>
              </a:buClr>
              <a:buSzPts val="2400"/>
              <a:buFont typeface="Twentieth Century"/>
              <a:buChar char="❖"/>
              <a:defRPr sz="2400" i="0" u="none" strike="noStrike" cap="none">
                <a:solidFill>
                  <a:schemeClr val="dk1"/>
                </a:solidFill>
                <a:latin typeface="Twentieth Century"/>
                <a:ea typeface="Twentieth Century"/>
                <a:cs typeface="Twentieth Century"/>
                <a:sym typeface="Twentieth Century"/>
              </a:defRPr>
            </a:lvl1pPr>
            <a:lvl2pPr marL="914400" marR="0" lvl="1" indent="-355600" algn="l" rtl="0">
              <a:lnSpc>
                <a:spcPct val="115000"/>
              </a:lnSpc>
              <a:spcBef>
                <a:spcPts val="500"/>
              </a:spcBef>
              <a:spcAft>
                <a:spcPts val="0"/>
              </a:spcAft>
              <a:buClr>
                <a:srgbClr val="A5AB81"/>
              </a:buClr>
              <a:buSzPts val="2000"/>
              <a:buFont typeface="Twentieth Century"/>
              <a:buChar char="➢"/>
              <a:defRPr sz="2000" i="0" u="none" strike="noStrike" cap="none">
                <a:solidFill>
                  <a:schemeClr val="dk1"/>
                </a:solidFill>
                <a:latin typeface="Twentieth Century"/>
                <a:ea typeface="Twentieth Century"/>
                <a:cs typeface="Twentieth Century"/>
                <a:sym typeface="Twentieth Century"/>
              </a:defRPr>
            </a:lvl2pPr>
            <a:lvl3pPr marL="1371600" marR="0" lvl="2" indent="-342900" algn="l" rtl="0">
              <a:lnSpc>
                <a:spcPct val="115000"/>
              </a:lnSpc>
              <a:spcBef>
                <a:spcPts val="500"/>
              </a:spcBef>
              <a:spcAft>
                <a:spcPts val="0"/>
              </a:spcAft>
              <a:buClr>
                <a:srgbClr val="A8C4F2"/>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3pPr>
            <a:lvl4pPr marL="1828800" marR="0" lvl="3" indent="-342900" algn="l" rtl="0">
              <a:lnSpc>
                <a:spcPct val="115000"/>
              </a:lnSpc>
              <a:spcBef>
                <a:spcPts val="500"/>
              </a:spcBef>
              <a:spcAft>
                <a:spcPts val="0"/>
              </a:spcAft>
              <a:buClr>
                <a:srgbClr val="D8B25C"/>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4pPr>
            <a:lvl5pPr marL="2286000" marR="0" lvl="4" indent="-342900" algn="l" rtl="0">
              <a:lnSpc>
                <a:spcPct val="115000"/>
              </a:lnSpc>
              <a:spcBef>
                <a:spcPts val="500"/>
              </a:spcBef>
              <a:spcAft>
                <a:spcPts val="0"/>
              </a:spcAft>
              <a:buClr>
                <a:srgbClr val="888888"/>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5pPr>
            <a:lvl6pPr marL="2743200" marR="0" lvl="5" indent="-342900" algn="l" rtl="0">
              <a:lnSpc>
                <a:spcPct val="115000"/>
              </a:lnSpc>
              <a:spcBef>
                <a:spcPts val="500"/>
              </a:spcBef>
              <a:spcAft>
                <a:spcPts val="0"/>
              </a:spcAft>
              <a:buClr>
                <a:srgbClr val="A5AB81"/>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6pPr>
            <a:lvl7pPr marL="3200400" marR="0" lvl="6" indent="-342900" algn="l" rtl="0">
              <a:lnSpc>
                <a:spcPct val="115000"/>
              </a:lnSpc>
              <a:spcBef>
                <a:spcPts val="500"/>
              </a:spcBef>
              <a:spcAft>
                <a:spcPts val="0"/>
              </a:spcAft>
              <a:buClr>
                <a:srgbClr val="A8C4F2"/>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7pPr>
            <a:lvl8pPr marL="3657600" marR="0" lvl="7" indent="-342900" algn="l" rtl="0">
              <a:lnSpc>
                <a:spcPct val="115000"/>
              </a:lnSpc>
              <a:spcBef>
                <a:spcPts val="500"/>
              </a:spcBef>
              <a:spcAft>
                <a:spcPts val="0"/>
              </a:spcAft>
              <a:buClr>
                <a:srgbClr val="D8B25C"/>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8pPr>
            <a:lvl9pPr marL="4114800" marR="0" lvl="8" indent="-342900" algn="l" rtl="0">
              <a:lnSpc>
                <a:spcPct val="115000"/>
              </a:lnSpc>
              <a:spcBef>
                <a:spcPts val="500"/>
              </a:spcBef>
              <a:spcAft>
                <a:spcPts val="0"/>
              </a:spcAft>
              <a:buClr>
                <a:srgbClr val="888888"/>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6_Title and Content">
  <p:cSld name="6_Title and Content">
    <p:spTree>
      <p:nvGrpSpPr>
        <p:cNvPr id="1" name="Shape 24"/>
        <p:cNvGrpSpPr/>
        <p:nvPr/>
      </p:nvGrpSpPr>
      <p:grpSpPr>
        <a:xfrm>
          <a:off x="0" y="0"/>
          <a:ext cx="0" cy="0"/>
          <a:chOff x="0" y="0"/>
          <a:chExt cx="0" cy="0"/>
        </a:xfrm>
      </p:grpSpPr>
      <p:sp>
        <p:nvSpPr>
          <p:cNvPr id="25" name="Google Shape;25;p4"/>
          <p:cNvSpPr txBox="1">
            <a:spLocks noGrp="1"/>
          </p:cNvSpPr>
          <p:nvPr>
            <p:ph type="title"/>
          </p:nvPr>
        </p:nvSpPr>
        <p:spPr>
          <a:xfrm>
            <a:off x="457200" y="129778"/>
            <a:ext cx="8229600" cy="857400"/>
          </a:xfrm>
          <a:prstGeom prst="rect">
            <a:avLst/>
          </a:prstGeom>
          <a:noFill/>
          <a:ln>
            <a:noFill/>
          </a:ln>
        </p:spPr>
        <p:txBody>
          <a:bodyPr spcFirstLastPara="1" wrap="square" lIns="91425" tIns="45700" rIns="91425" bIns="45700" anchor="ctr" anchorCtr="0">
            <a:noAutofit/>
          </a:bodyPr>
          <a:lstStyle>
            <a:lvl1pPr lvl="0">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4"/>
          <p:cNvSpPr txBox="1">
            <a:spLocks noGrp="1"/>
          </p:cNvSpPr>
          <p:nvPr>
            <p:ph type="dt" idx="10"/>
          </p:nvPr>
        </p:nvSpPr>
        <p:spPr>
          <a:xfrm>
            <a:off x="457200" y="4767275"/>
            <a:ext cx="3062400" cy="2739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2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7" name="Google Shape;27;p4"/>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8" name="Google Shape;28;p4"/>
          <p:cNvSpPr/>
          <p:nvPr/>
        </p:nvSpPr>
        <p:spPr>
          <a:xfrm>
            <a:off x="0" y="914400"/>
            <a:ext cx="9144000" cy="1518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Twentieth Century"/>
              <a:ea typeface="Twentieth Century"/>
              <a:cs typeface="Twentieth Century"/>
              <a:sym typeface="Twentieth Century"/>
            </a:endParaRPr>
          </a:p>
        </p:txBody>
      </p:sp>
      <p:sp>
        <p:nvSpPr>
          <p:cNvPr id="29" name="Google Shape;29;p4"/>
          <p:cNvSpPr/>
          <p:nvPr/>
        </p:nvSpPr>
        <p:spPr>
          <a:xfrm>
            <a:off x="0" y="924525"/>
            <a:ext cx="393900" cy="131700"/>
          </a:xfrm>
          <a:prstGeom prst="rect">
            <a:avLst/>
          </a:prstGeom>
          <a:solidFill>
            <a:srgbClr val="DD80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Twentieth Century"/>
              <a:ea typeface="Twentieth Century"/>
              <a:cs typeface="Twentieth Century"/>
              <a:sym typeface="Twentieth Century"/>
            </a:endParaRPr>
          </a:p>
        </p:txBody>
      </p:sp>
      <p:sp>
        <p:nvSpPr>
          <p:cNvPr id="30" name="Google Shape;30;p4"/>
          <p:cNvSpPr/>
          <p:nvPr/>
        </p:nvSpPr>
        <p:spPr>
          <a:xfrm>
            <a:off x="457200" y="924525"/>
            <a:ext cx="8686800" cy="131700"/>
          </a:xfrm>
          <a:prstGeom prst="rect">
            <a:avLst/>
          </a:prstGeom>
          <a:solidFill>
            <a:srgbClr val="A8C4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Twentieth Century"/>
              <a:ea typeface="Twentieth Century"/>
              <a:cs typeface="Twentieth Century"/>
              <a:sym typeface="Twentieth Century"/>
            </a:endParaRPr>
          </a:p>
        </p:txBody>
      </p:sp>
      <p:sp>
        <p:nvSpPr>
          <p:cNvPr id="31" name="Google Shape;31;p4"/>
          <p:cNvSpPr txBox="1">
            <a:spLocks noGrp="1"/>
          </p:cNvSpPr>
          <p:nvPr>
            <p:ph type="body" idx="1"/>
          </p:nvPr>
        </p:nvSpPr>
        <p:spPr>
          <a:xfrm>
            <a:off x="457200" y="1104900"/>
            <a:ext cx="8229600" cy="358620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115000"/>
              </a:lnSpc>
              <a:spcBef>
                <a:spcPts val="500"/>
              </a:spcBef>
              <a:spcAft>
                <a:spcPts val="0"/>
              </a:spcAft>
              <a:buClr>
                <a:srgbClr val="DD8047"/>
              </a:buClr>
              <a:buSzPts val="2400"/>
              <a:buFont typeface="Twentieth Century"/>
              <a:buChar char="❖"/>
              <a:defRPr sz="2400" i="0" u="none" strike="noStrike" cap="none">
                <a:solidFill>
                  <a:schemeClr val="dk1"/>
                </a:solidFill>
                <a:latin typeface="Twentieth Century"/>
                <a:ea typeface="Twentieth Century"/>
                <a:cs typeface="Twentieth Century"/>
                <a:sym typeface="Twentieth Century"/>
              </a:defRPr>
            </a:lvl1pPr>
            <a:lvl2pPr marL="914400" marR="0" lvl="1" indent="-355600" algn="l" rtl="0">
              <a:lnSpc>
                <a:spcPct val="115000"/>
              </a:lnSpc>
              <a:spcBef>
                <a:spcPts val="500"/>
              </a:spcBef>
              <a:spcAft>
                <a:spcPts val="0"/>
              </a:spcAft>
              <a:buClr>
                <a:srgbClr val="A5AB81"/>
              </a:buClr>
              <a:buSzPts val="2000"/>
              <a:buFont typeface="Twentieth Century"/>
              <a:buChar char="➢"/>
              <a:defRPr sz="2000" i="0" u="none" strike="noStrike" cap="none">
                <a:solidFill>
                  <a:schemeClr val="dk1"/>
                </a:solidFill>
                <a:latin typeface="Twentieth Century"/>
                <a:ea typeface="Twentieth Century"/>
                <a:cs typeface="Twentieth Century"/>
                <a:sym typeface="Twentieth Century"/>
              </a:defRPr>
            </a:lvl2pPr>
            <a:lvl3pPr marL="1371600" marR="0" lvl="2" indent="-342900" algn="l" rtl="0">
              <a:lnSpc>
                <a:spcPct val="115000"/>
              </a:lnSpc>
              <a:spcBef>
                <a:spcPts val="500"/>
              </a:spcBef>
              <a:spcAft>
                <a:spcPts val="0"/>
              </a:spcAft>
              <a:buClr>
                <a:srgbClr val="A8C4F2"/>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3pPr>
            <a:lvl4pPr marL="1828800" marR="0" lvl="3" indent="-342900" algn="l" rtl="0">
              <a:lnSpc>
                <a:spcPct val="115000"/>
              </a:lnSpc>
              <a:spcBef>
                <a:spcPts val="500"/>
              </a:spcBef>
              <a:spcAft>
                <a:spcPts val="0"/>
              </a:spcAft>
              <a:buClr>
                <a:srgbClr val="D8B25C"/>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4pPr>
            <a:lvl5pPr marL="2286000" marR="0" lvl="4" indent="-342900" algn="l" rtl="0">
              <a:lnSpc>
                <a:spcPct val="115000"/>
              </a:lnSpc>
              <a:spcBef>
                <a:spcPts val="500"/>
              </a:spcBef>
              <a:spcAft>
                <a:spcPts val="0"/>
              </a:spcAft>
              <a:buClr>
                <a:srgbClr val="888888"/>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5pPr>
            <a:lvl6pPr marL="2743200" marR="0" lvl="5" indent="-342900" algn="l" rtl="0">
              <a:lnSpc>
                <a:spcPct val="115000"/>
              </a:lnSpc>
              <a:spcBef>
                <a:spcPts val="500"/>
              </a:spcBef>
              <a:spcAft>
                <a:spcPts val="0"/>
              </a:spcAft>
              <a:buClr>
                <a:srgbClr val="A5AB81"/>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6pPr>
            <a:lvl7pPr marL="3200400" marR="0" lvl="6" indent="-342900" algn="l" rtl="0">
              <a:lnSpc>
                <a:spcPct val="115000"/>
              </a:lnSpc>
              <a:spcBef>
                <a:spcPts val="500"/>
              </a:spcBef>
              <a:spcAft>
                <a:spcPts val="0"/>
              </a:spcAft>
              <a:buClr>
                <a:srgbClr val="A8C4F2"/>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7pPr>
            <a:lvl8pPr marL="3657600" marR="0" lvl="7" indent="-342900" algn="l" rtl="0">
              <a:lnSpc>
                <a:spcPct val="115000"/>
              </a:lnSpc>
              <a:spcBef>
                <a:spcPts val="500"/>
              </a:spcBef>
              <a:spcAft>
                <a:spcPts val="0"/>
              </a:spcAft>
              <a:buClr>
                <a:srgbClr val="D8B25C"/>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8pPr>
            <a:lvl9pPr marL="4114800" marR="0" lvl="8" indent="-342900" algn="l" rtl="0">
              <a:lnSpc>
                <a:spcPct val="115000"/>
              </a:lnSpc>
              <a:spcBef>
                <a:spcPts val="500"/>
              </a:spcBef>
              <a:spcAft>
                <a:spcPts val="0"/>
              </a:spcAft>
              <a:buClr>
                <a:srgbClr val="888888"/>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32"/>
        <p:cNvGrpSpPr/>
        <p:nvPr/>
      </p:nvGrpSpPr>
      <p:grpSpPr>
        <a:xfrm>
          <a:off x="0" y="0"/>
          <a:ext cx="0" cy="0"/>
          <a:chOff x="0" y="0"/>
          <a:chExt cx="0" cy="0"/>
        </a:xfrm>
      </p:grpSpPr>
      <p:sp>
        <p:nvSpPr>
          <p:cNvPr id="33" name="Google Shape;33;p5"/>
          <p:cNvSpPr txBox="1">
            <a:spLocks noGrp="1"/>
          </p:cNvSpPr>
          <p:nvPr>
            <p:ph type="title"/>
          </p:nvPr>
        </p:nvSpPr>
        <p:spPr>
          <a:xfrm>
            <a:off x="457200" y="129778"/>
            <a:ext cx="8229600" cy="8574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5"/>
          <p:cNvSpPr txBox="1">
            <a:spLocks noGrp="1"/>
          </p:cNvSpPr>
          <p:nvPr>
            <p:ph type="dt" idx="10"/>
          </p:nvPr>
        </p:nvSpPr>
        <p:spPr>
          <a:xfrm>
            <a:off x="457200" y="4767275"/>
            <a:ext cx="3062400" cy="2739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2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5" name="Google Shape;35;p5"/>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36" name="Google Shape;36;p5" descr="WEST_bar.jpg"/>
          <p:cNvPicPr preferRelativeResize="0"/>
          <p:nvPr/>
        </p:nvPicPr>
        <p:blipFill rotWithShape="1">
          <a:blip r:embed="rId2">
            <a:alphaModFix/>
          </a:blip>
          <a:srcRect l="12039" t="14669" r="85373" b="13506"/>
          <a:stretch/>
        </p:blipFill>
        <p:spPr>
          <a:xfrm>
            <a:off x="8991600" y="0"/>
            <a:ext cx="228602" cy="5143500"/>
          </a:xfrm>
          <a:prstGeom prst="rect">
            <a:avLst/>
          </a:prstGeom>
          <a:noFill/>
          <a:ln>
            <a:noFill/>
          </a:ln>
        </p:spPr>
      </p:pic>
      <p:sp>
        <p:nvSpPr>
          <p:cNvPr id="37" name="Google Shape;37;p5"/>
          <p:cNvSpPr txBox="1">
            <a:spLocks noGrp="1"/>
          </p:cNvSpPr>
          <p:nvPr>
            <p:ph type="body" idx="1"/>
          </p:nvPr>
        </p:nvSpPr>
        <p:spPr>
          <a:xfrm>
            <a:off x="457200" y="1104900"/>
            <a:ext cx="8229600" cy="358620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115000"/>
              </a:lnSpc>
              <a:spcBef>
                <a:spcPts val="500"/>
              </a:spcBef>
              <a:spcAft>
                <a:spcPts val="0"/>
              </a:spcAft>
              <a:buClr>
                <a:srgbClr val="DD8047"/>
              </a:buClr>
              <a:buSzPts val="2400"/>
              <a:buFont typeface="Twentieth Century"/>
              <a:buChar char="❖"/>
              <a:defRPr sz="2400" i="0" u="none" strike="noStrike" cap="none">
                <a:solidFill>
                  <a:schemeClr val="dk1"/>
                </a:solidFill>
                <a:latin typeface="Twentieth Century"/>
                <a:ea typeface="Twentieth Century"/>
                <a:cs typeface="Twentieth Century"/>
                <a:sym typeface="Twentieth Century"/>
              </a:defRPr>
            </a:lvl1pPr>
            <a:lvl2pPr marL="914400" marR="0" lvl="1" indent="-355600" algn="l" rtl="0">
              <a:lnSpc>
                <a:spcPct val="115000"/>
              </a:lnSpc>
              <a:spcBef>
                <a:spcPts val="500"/>
              </a:spcBef>
              <a:spcAft>
                <a:spcPts val="0"/>
              </a:spcAft>
              <a:buClr>
                <a:srgbClr val="A5AB81"/>
              </a:buClr>
              <a:buSzPts val="2000"/>
              <a:buFont typeface="Twentieth Century"/>
              <a:buChar char="➢"/>
              <a:defRPr sz="2000" i="0" u="none" strike="noStrike" cap="none">
                <a:solidFill>
                  <a:schemeClr val="dk1"/>
                </a:solidFill>
                <a:latin typeface="Twentieth Century"/>
                <a:ea typeface="Twentieth Century"/>
                <a:cs typeface="Twentieth Century"/>
                <a:sym typeface="Twentieth Century"/>
              </a:defRPr>
            </a:lvl2pPr>
            <a:lvl3pPr marL="1371600" marR="0" lvl="2" indent="-342900" algn="l" rtl="0">
              <a:lnSpc>
                <a:spcPct val="115000"/>
              </a:lnSpc>
              <a:spcBef>
                <a:spcPts val="500"/>
              </a:spcBef>
              <a:spcAft>
                <a:spcPts val="0"/>
              </a:spcAft>
              <a:buClr>
                <a:srgbClr val="A8C4F2"/>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3pPr>
            <a:lvl4pPr marL="1828800" marR="0" lvl="3" indent="-342900" algn="l" rtl="0">
              <a:lnSpc>
                <a:spcPct val="115000"/>
              </a:lnSpc>
              <a:spcBef>
                <a:spcPts val="500"/>
              </a:spcBef>
              <a:spcAft>
                <a:spcPts val="0"/>
              </a:spcAft>
              <a:buClr>
                <a:srgbClr val="D8B25C"/>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4pPr>
            <a:lvl5pPr marL="2286000" marR="0" lvl="4" indent="-342900" algn="l" rtl="0">
              <a:lnSpc>
                <a:spcPct val="115000"/>
              </a:lnSpc>
              <a:spcBef>
                <a:spcPts val="500"/>
              </a:spcBef>
              <a:spcAft>
                <a:spcPts val="0"/>
              </a:spcAft>
              <a:buClr>
                <a:srgbClr val="888888"/>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5pPr>
            <a:lvl6pPr marL="2743200" marR="0" lvl="5" indent="-342900" algn="l" rtl="0">
              <a:lnSpc>
                <a:spcPct val="115000"/>
              </a:lnSpc>
              <a:spcBef>
                <a:spcPts val="500"/>
              </a:spcBef>
              <a:spcAft>
                <a:spcPts val="0"/>
              </a:spcAft>
              <a:buClr>
                <a:srgbClr val="A5AB81"/>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6pPr>
            <a:lvl7pPr marL="3200400" marR="0" lvl="6" indent="-342900" algn="l" rtl="0">
              <a:lnSpc>
                <a:spcPct val="115000"/>
              </a:lnSpc>
              <a:spcBef>
                <a:spcPts val="500"/>
              </a:spcBef>
              <a:spcAft>
                <a:spcPts val="0"/>
              </a:spcAft>
              <a:buClr>
                <a:srgbClr val="A8C4F2"/>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7pPr>
            <a:lvl8pPr marL="3657600" marR="0" lvl="7" indent="-342900" algn="l" rtl="0">
              <a:lnSpc>
                <a:spcPct val="115000"/>
              </a:lnSpc>
              <a:spcBef>
                <a:spcPts val="500"/>
              </a:spcBef>
              <a:spcAft>
                <a:spcPts val="0"/>
              </a:spcAft>
              <a:buClr>
                <a:srgbClr val="D8B25C"/>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8pPr>
            <a:lvl9pPr marL="4114800" marR="0" lvl="8" indent="-342900" algn="l" rtl="0">
              <a:lnSpc>
                <a:spcPct val="115000"/>
              </a:lnSpc>
              <a:spcBef>
                <a:spcPts val="500"/>
              </a:spcBef>
              <a:spcAft>
                <a:spcPts val="0"/>
              </a:spcAft>
              <a:buClr>
                <a:srgbClr val="888888"/>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38"/>
        <p:cNvGrpSpPr/>
        <p:nvPr/>
      </p:nvGrpSpPr>
      <p:grpSpPr>
        <a:xfrm>
          <a:off x="0" y="0"/>
          <a:ext cx="0" cy="0"/>
          <a:chOff x="0" y="0"/>
          <a:chExt cx="0" cy="0"/>
        </a:xfrm>
      </p:grpSpPr>
      <p:sp>
        <p:nvSpPr>
          <p:cNvPr id="39" name="Google Shape;39;p6"/>
          <p:cNvSpPr txBox="1">
            <a:spLocks noGrp="1"/>
          </p:cNvSpPr>
          <p:nvPr>
            <p:ph type="title"/>
          </p:nvPr>
        </p:nvSpPr>
        <p:spPr>
          <a:xfrm>
            <a:off x="457200" y="129778"/>
            <a:ext cx="8229600" cy="8574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6"/>
          <p:cNvSpPr txBox="1">
            <a:spLocks noGrp="1"/>
          </p:cNvSpPr>
          <p:nvPr>
            <p:ph type="dt" idx="10"/>
          </p:nvPr>
        </p:nvSpPr>
        <p:spPr>
          <a:xfrm>
            <a:off x="457200" y="4767275"/>
            <a:ext cx="3062400" cy="2739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2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1" name="Google Shape;41;p6"/>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42" name="Google Shape;42;p6" descr="WEST_bar.jpg"/>
          <p:cNvPicPr preferRelativeResize="0"/>
          <p:nvPr/>
        </p:nvPicPr>
        <p:blipFill rotWithShape="1">
          <a:blip r:embed="rId2">
            <a:alphaModFix/>
          </a:blip>
          <a:srcRect l="12039" t="14666" r="85373" b="12728"/>
          <a:stretch/>
        </p:blipFill>
        <p:spPr>
          <a:xfrm>
            <a:off x="0" y="0"/>
            <a:ext cx="228602" cy="5143498"/>
          </a:xfrm>
          <a:prstGeom prst="rect">
            <a:avLst/>
          </a:prstGeom>
          <a:noFill/>
          <a:ln>
            <a:noFill/>
          </a:ln>
        </p:spPr>
      </p:pic>
      <p:sp>
        <p:nvSpPr>
          <p:cNvPr id="43" name="Google Shape;43;p6"/>
          <p:cNvSpPr txBox="1">
            <a:spLocks noGrp="1"/>
          </p:cNvSpPr>
          <p:nvPr>
            <p:ph type="body" idx="1"/>
          </p:nvPr>
        </p:nvSpPr>
        <p:spPr>
          <a:xfrm>
            <a:off x="457200" y="1104900"/>
            <a:ext cx="8229600" cy="358620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115000"/>
              </a:lnSpc>
              <a:spcBef>
                <a:spcPts val="500"/>
              </a:spcBef>
              <a:spcAft>
                <a:spcPts val="0"/>
              </a:spcAft>
              <a:buClr>
                <a:srgbClr val="DD8047"/>
              </a:buClr>
              <a:buSzPts val="2400"/>
              <a:buFont typeface="Twentieth Century"/>
              <a:buChar char="❖"/>
              <a:defRPr sz="2400" i="0" u="none" strike="noStrike" cap="none">
                <a:solidFill>
                  <a:schemeClr val="dk1"/>
                </a:solidFill>
                <a:latin typeface="Twentieth Century"/>
                <a:ea typeface="Twentieth Century"/>
                <a:cs typeface="Twentieth Century"/>
                <a:sym typeface="Twentieth Century"/>
              </a:defRPr>
            </a:lvl1pPr>
            <a:lvl2pPr marL="914400" marR="0" lvl="1" indent="-355600" algn="l" rtl="0">
              <a:lnSpc>
                <a:spcPct val="115000"/>
              </a:lnSpc>
              <a:spcBef>
                <a:spcPts val="500"/>
              </a:spcBef>
              <a:spcAft>
                <a:spcPts val="0"/>
              </a:spcAft>
              <a:buClr>
                <a:srgbClr val="A5AB81"/>
              </a:buClr>
              <a:buSzPts val="2000"/>
              <a:buFont typeface="Twentieth Century"/>
              <a:buChar char="➢"/>
              <a:defRPr sz="2000" i="0" u="none" strike="noStrike" cap="none">
                <a:solidFill>
                  <a:schemeClr val="dk1"/>
                </a:solidFill>
                <a:latin typeface="Twentieth Century"/>
                <a:ea typeface="Twentieth Century"/>
                <a:cs typeface="Twentieth Century"/>
                <a:sym typeface="Twentieth Century"/>
              </a:defRPr>
            </a:lvl2pPr>
            <a:lvl3pPr marL="1371600" marR="0" lvl="2" indent="-342900" algn="l" rtl="0">
              <a:lnSpc>
                <a:spcPct val="115000"/>
              </a:lnSpc>
              <a:spcBef>
                <a:spcPts val="500"/>
              </a:spcBef>
              <a:spcAft>
                <a:spcPts val="0"/>
              </a:spcAft>
              <a:buClr>
                <a:srgbClr val="A8C4F2"/>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3pPr>
            <a:lvl4pPr marL="1828800" marR="0" lvl="3" indent="-342900" algn="l" rtl="0">
              <a:lnSpc>
                <a:spcPct val="115000"/>
              </a:lnSpc>
              <a:spcBef>
                <a:spcPts val="500"/>
              </a:spcBef>
              <a:spcAft>
                <a:spcPts val="0"/>
              </a:spcAft>
              <a:buClr>
                <a:srgbClr val="D8B25C"/>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4pPr>
            <a:lvl5pPr marL="2286000" marR="0" lvl="4" indent="-342900" algn="l" rtl="0">
              <a:lnSpc>
                <a:spcPct val="115000"/>
              </a:lnSpc>
              <a:spcBef>
                <a:spcPts val="500"/>
              </a:spcBef>
              <a:spcAft>
                <a:spcPts val="0"/>
              </a:spcAft>
              <a:buClr>
                <a:srgbClr val="888888"/>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5pPr>
            <a:lvl6pPr marL="2743200" marR="0" lvl="5" indent="-342900" algn="l" rtl="0">
              <a:lnSpc>
                <a:spcPct val="115000"/>
              </a:lnSpc>
              <a:spcBef>
                <a:spcPts val="500"/>
              </a:spcBef>
              <a:spcAft>
                <a:spcPts val="0"/>
              </a:spcAft>
              <a:buClr>
                <a:srgbClr val="A5AB81"/>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6pPr>
            <a:lvl7pPr marL="3200400" marR="0" lvl="6" indent="-342900" algn="l" rtl="0">
              <a:lnSpc>
                <a:spcPct val="115000"/>
              </a:lnSpc>
              <a:spcBef>
                <a:spcPts val="500"/>
              </a:spcBef>
              <a:spcAft>
                <a:spcPts val="0"/>
              </a:spcAft>
              <a:buClr>
                <a:srgbClr val="A8C4F2"/>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7pPr>
            <a:lvl8pPr marL="3657600" marR="0" lvl="7" indent="-342900" algn="l" rtl="0">
              <a:lnSpc>
                <a:spcPct val="115000"/>
              </a:lnSpc>
              <a:spcBef>
                <a:spcPts val="500"/>
              </a:spcBef>
              <a:spcAft>
                <a:spcPts val="0"/>
              </a:spcAft>
              <a:buClr>
                <a:srgbClr val="D8B25C"/>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8pPr>
            <a:lvl9pPr marL="4114800" marR="0" lvl="8" indent="-342900" algn="l" rtl="0">
              <a:lnSpc>
                <a:spcPct val="115000"/>
              </a:lnSpc>
              <a:spcBef>
                <a:spcPts val="500"/>
              </a:spcBef>
              <a:spcAft>
                <a:spcPts val="0"/>
              </a:spcAft>
              <a:buClr>
                <a:srgbClr val="888888"/>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3_Title and Content">
  <p:cSld name="3_Title and Content">
    <p:spTree>
      <p:nvGrpSpPr>
        <p:cNvPr id="1" name="Shape 44"/>
        <p:cNvGrpSpPr/>
        <p:nvPr/>
      </p:nvGrpSpPr>
      <p:grpSpPr>
        <a:xfrm>
          <a:off x="0" y="0"/>
          <a:ext cx="0" cy="0"/>
          <a:chOff x="0" y="0"/>
          <a:chExt cx="0" cy="0"/>
        </a:xfrm>
      </p:grpSpPr>
      <p:sp>
        <p:nvSpPr>
          <p:cNvPr id="45" name="Google Shape;45;p7"/>
          <p:cNvSpPr txBox="1">
            <a:spLocks noGrp="1"/>
          </p:cNvSpPr>
          <p:nvPr>
            <p:ph type="title"/>
          </p:nvPr>
        </p:nvSpPr>
        <p:spPr>
          <a:xfrm>
            <a:off x="457200" y="129778"/>
            <a:ext cx="8229600" cy="8574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7"/>
          <p:cNvSpPr txBox="1">
            <a:spLocks noGrp="1"/>
          </p:cNvSpPr>
          <p:nvPr>
            <p:ph type="dt" idx="10"/>
          </p:nvPr>
        </p:nvSpPr>
        <p:spPr>
          <a:xfrm>
            <a:off x="457200" y="4767275"/>
            <a:ext cx="3062400" cy="2739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2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7" name="Google Shape;47;p7"/>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48" name="Google Shape;48;p7" descr="WEST_bar.jpg"/>
          <p:cNvPicPr preferRelativeResize="0"/>
          <p:nvPr/>
        </p:nvPicPr>
        <p:blipFill rotWithShape="1">
          <a:blip r:embed="rId2">
            <a:alphaModFix/>
          </a:blip>
          <a:srcRect l="12039" t="14669" r="85373" b="13506"/>
          <a:stretch/>
        </p:blipFill>
        <p:spPr>
          <a:xfrm rot="5400000">
            <a:off x="4486275" y="-4486273"/>
            <a:ext cx="171452" cy="9143999"/>
          </a:xfrm>
          <a:prstGeom prst="rect">
            <a:avLst/>
          </a:prstGeom>
          <a:noFill/>
          <a:ln>
            <a:noFill/>
          </a:ln>
        </p:spPr>
      </p:pic>
      <p:sp>
        <p:nvSpPr>
          <p:cNvPr id="49" name="Google Shape;49;p7"/>
          <p:cNvSpPr txBox="1">
            <a:spLocks noGrp="1"/>
          </p:cNvSpPr>
          <p:nvPr>
            <p:ph type="body" idx="1"/>
          </p:nvPr>
        </p:nvSpPr>
        <p:spPr>
          <a:xfrm>
            <a:off x="457200" y="1104900"/>
            <a:ext cx="8229600" cy="358620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115000"/>
              </a:lnSpc>
              <a:spcBef>
                <a:spcPts val="500"/>
              </a:spcBef>
              <a:spcAft>
                <a:spcPts val="0"/>
              </a:spcAft>
              <a:buClr>
                <a:srgbClr val="DD8047"/>
              </a:buClr>
              <a:buSzPts val="2400"/>
              <a:buFont typeface="Twentieth Century"/>
              <a:buChar char="❖"/>
              <a:defRPr sz="2400" i="0" u="none" strike="noStrike" cap="none">
                <a:solidFill>
                  <a:schemeClr val="dk1"/>
                </a:solidFill>
                <a:latin typeface="Twentieth Century"/>
                <a:ea typeface="Twentieth Century"/>
                <a:cs typeface="Twentieth Century"/>
                <a:sym typeface="Twentieth Century"/>
              </a:defRPr>
            </a:lvl1pPr>
            <a:lvl2pPr marL="914400" marR="0" lvl="1" indent="-355600" algn="l" rtl="0">
              <a:lnSpc>
                <a:spcPct val="115000"/>
              </a:lnSpc>
              <a:spcBef>
                <a:spcPts val="500"/>
              </a:spcBef>
              <a:spcAft>
                <a:spcPts val="0"/>
              </a:spcAft>
              <a:buClr>
                <a:srgbClr val="A5AB81"/>
              </a:buClr>
              <a:buSzPts val="2000"/>
              <a:buFont typeface="Twentieth Century"/>
              <a:buChar char="➢"/>
              <a:defRPr sz="2000" i="0" u="none" strike="noStrike" cap="none">
                <a:solidFill>
                  <a:schemeClr val="dk1"/>
                </a:solidFill>
                <a:latin typeface="Twentieth Century"/>
                <a:ea typeface="Twentieth Century"/>
                <a:cs typeface="Twentieth Century"/>
                <a:sym typeface="Twentieth Century"/>
              </a:defRPr>
            </a:lvl2pPr>
            <a:lvl3pPr marL="1371600" marR="0" lvl="2" indent="-342900" algn="l" rtl="0">
              <a:lnSpc>
                <a:spcPct val="115000"/>
              </a:lnSpc>
              <a:spcBef>
                <a:spcPts val="500"/>
              </a:spcBef>
              <a:spcAft>
                <a:spcPts val="0"/>
              </a:spcAft>
              <a:buClr>
                <a:srgbClr val="A8C4F2"/>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3pPr>
            <a:lvl4pPr marL="1828800" marR="0" lvl="3" indent="-342900" algn="l" rtl="0">
              <a:lnSpc>
                <a:spcPct val="115000"/>
              </a:lnSpc>
              <a:spcBef>
                <a:spcPts val="500"/>
              </a:spcBef>
              <a:spcAft>
                <a:spcPts val="0"/>
              </a:spcAft>
              <a:buClr>
                <a:srgbClr val="D8B25C"/>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4pPr>
            <a:lvl5pPr marL="2286000" marR="0" lvl="4" indent="-342900" algn="l" rtl="0">
              <a:lnSpc>
                <a:spcPct val="115000"/>
              </a:lnSpc>
              <a:spcBef>
                <a:spcPts val="500"/>
              </a:spcBef>
              <a:spcAft>
                <a:spcPts val="0"/>
              </a:spcAft>
              <a:buClr>
                <a:srgbClr val="888888"/>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5pPr>
            <a:lvl6pPr marL="2743200" marR="0" lvl="5" indent="-342900" algn="l" rtl="0">
              <a:lnSpc>
                <a:spcPct val="115000"/>
              </a:lnSpc>
              <a:spcBef>
                <a:spcPts val="500"/>
              </a:spcBef>
              <a:spcAft>
                <a:spcPts val="0"/>
              </a:spcAft>
              <a:buClr>
                <a:srgbClr val="A5AB81"/>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6pPr>
            <a:lvl7pPr marL="3200400" marR="0" lvl="6" indent="-342900" algn="l" rtl="0">
              <a:lnSpc>
                <a:spcPct val="115000"/>
              </a:lnSpc>
              <a:spcBef>
                <a:spcPts val="500"/>
              </a:spcBef>
              <a:spcAft>
                <a:spcPts val="0"/>
              </a:spcAft>
              <a:buClr>
                <a:srgbClr val="A8C4F2"/>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7pPr>
            <a:lvl8pPr marL="3657600" marR="0" lvl="7" indent="-342900" algn="l" rtl="0">
              <a:lnSpc>
                <a:spcPct val="115000"/>
              </a:lnSpc>
              <a:spcBef>
                <a:spcPts val="500"/>
              </a:spcBef>
              <a:spcAft>
                <a:spcPts val="0"/>
              </a:spcAft>
              <a:buClr>
                <a:srgbClr val="D8B25C"/>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8pPr>
            <a:lvl9pPr marL="4114800" marR="0" lvl="8" indent="-342900" algn="l" rtl="0">
              <a:lnSpc>
                <a:spcPct val="115000"/>
              </a:lnSpc>
              <a:spcBef>
                <a:spcPts val="500"/>
              </a:spcBef>
              <a:spcAft>
                <a:spcPts val="0"/>
              </a:spcAft>
              <a:buClr>
                <a:srgbClr val="888888"/>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4_Title and Content">
  <p:cSld name="4_Title and Content">
    <p:spTree>
      <p:nvGrpSpPr>
        <p:cNvPr id="1" name="Shape 50"/>
        <p:cNvGrpSpPr/>
        <p:nvPr/>
      </p:nvGrpSpPr>
      <p:grpSpPr>
        <a:xfrm>
          <a:off x="0" y="0"/>
          <a:ext cx="0" cy="0"/>
          <a:chOff x="0" y="0"/>
          <a:chExt cx="0" cy="0"/>
        </a:xfrm>
      </p:grpSpPr>
      <p:sp>
        <p:nvSpPr>
          <p:cNvPr id="51" name="Google Shape;51;p8"/>
          <p:cNvSpPr txBox="1">
            <a:spLocks noGrp="1"/>
          </p:cNvSpPr>
          <p:nvPr>
            <p:ph type="title"/>
          </p:nvPr>
        </p:nvSpPr>
        <p:spPr>
          <a:xfrm>
            <a:off x="457200" y="129778"/>
            <a:ext cx="8229600" cy="8574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52" name="Google Shape;52;p8" descr="WEST_bar.jpg"/>
          <p:cNvPicPr preferRelativeResize="0"/>
          <p:nvPr/>
        </p:nvPicPr>
        <p:blipFill rotWithShape="1">
          <a:blip r:embed="rId2">
            <a:alphaModFix/>
          </a:blip>
          <a:srcRect l="12039" t="14666" r="86236" b="13510"/>
          <a:stretch/>
        </p:blipFill>
        <p:spPr>
          <a:xfrm rot="5400000">
            <a:off x="4514850" y="514351"/>
            <a:ext cx="114301" cy="9143999"/>
          </a:xfrm>
          <a:prstGeom prst="rect">
            <a:avLst/>
          </a:prstGeom>
          <a:noFill/>
          <a:ln>
            <a:noFill/>
          </a:ln>
        </p:spPr>
      </p:pic>
      <p:sp>
        <p:nvSpPr>
          <p:cNvPr id="53" name="Google Shape;53;p8"/>
          <p:cNvSpPr txBox="1">
            <a:spLocks noGrp="1"/>
          </p:cNvSpPr>
          <p:nvPr>
            <p:ph type="dt" idx="10"/>
          </p:nvPr>
        </p:nvSpPr>
        <p:spPr>
          <a:xfrm>
            <a:off x="457200" y="4767275"/>
            <a:ext cx="3062400" cy="2739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2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4" name="Google Shape;54;p8"/>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5" name="Google Shape;55;p8"/>
          <p:cNvSpPr txBox="1">
            <a:spLocks noGrp="1"/>
          </p:cNvSpPr>
          <p:nvPr>
            <p:ph type="body" idx="1"/>
          </p:nvPr>
        </p:nvSpPr>
        <p:spPr>
          <a:xfrm>
            <a:off x="457200" y="1104900"/>
            <a:ext cx="8229600" cy="358620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115000"/>
              </a:lnSpc>
              <a:spcBef>
                <a:spcPts val="500"/>
              </a:spcBef>
              <a:spcAft>
                <a:spcPts val="0"/>
              </a:spcAft>
              <a:buClr>
                <a:srgbClr val="DD8047"/>
              </a:buClr>
              <a:buSzPts val="2400"/>
              <a:buFont typeface="Twentieth Century"/>
              <a:buChar char="❖"/>
              <a:defRPr sz="2400" i="0" u="none" strike="noStrike" cap="none">
                <a:solidFill>
                  <a:schemeClr val="dk1"/>
                </a:solidFill>
                <a:latin typeface="Twentieth Century"/>
                <a:ea typeface="Twentieth Century"/>
                <a:cs typeface="Twentieth Century"/>
                <a:sym typeface="Twentieth Century"/>
              </a:defRPr>
            </a:lvl1pPr>
            <a:lvl2pPr marL="914400" marR="0" lvl="1" indent="-355600" algn="l" rtl="0">
              <a:lnSpc>
                <a:spcPct val="115000"/>
              </a:lnSpc>
              <a:spcBef>
                <a:spcPts val="500"/>
              </a:spcBef>
              <a:spcAft>
                <a:spcPts val="0"/>
              </a:spcAft>
              <a:buClr>
                <a:srgbClr val="A5AB81"/>
              </a:buClr>
              <a:buSzPts val="2000"/>
              <a:buFont typeface="Twentieth Century"/>
              <a:buChar char="➢"/>
              <a:defRPr sz="2000" i="0" u="none" strike="noStrike" cap="none">
                <a:solidFill>
                  <a:schemeClr val="dk1"/>
                </a:solidFill>
                <a:latin typeface="Twentieth Century"/>
                <a:ea typeface="Twentieth Century"/>
                <a:cs typeface="Twentieth Century"/>
                <a:sym typeface="Twentieth Century"/>
              </a:defRPr>
            </a:lvl2pPr>
            <a:lvl3pPr marL="1371600" marR="0" lvl="2" indent="-342900" algn="l" rtl="0">
              <a:lnSpc>
                <a:spcPct val="115000"/>
              </a:lnSpc>
              <a:spcBef>
                <a:spcPts val="500"/>
              </a:spcBef>
              <a:spcAft>
                <a:spcPts val="0"/>
              </a:spcAft>
              <a:buClr>
                <a:srgbClr val="A8C4F2"/>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3pPr>
            <a:lvl4pPr marL="1828800" marR="0" lvl="3" indent="-342900" algn="l" rtl="0">
              <a:lnSpc>
                <a:spcPct val="115000"/>
              </a:lnSpc>
              <a:spcBef>
                <a:spcPts val="500"/>
              </a:spcBef>
              <a:spcAft>
                <a:spcPts val="0"/>
              </a:spcAft>
              <a:buClr>
                <a:srgbClr val="D8B25C"/>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4pPr>
            <a:lvl5pPr marL="2286000" marR="0" lvl="4" indent="-342900" algn="l" rtl="0">
              <a:lnSpc>
                <a:spcPct val="115000"/>
              </a:lnSpc>
              <a:spcBef>
                <a:spcPts val="500"/>
              </a:spcBef>
              <a:spcAft>
                <a:spcPts val="0"/>
              </a:spcAft>
              <a:buClr>
                <a:srgbClr val="888888"/>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5pPr>
            <a:lvl6pPr marL="2743200" marR="0" lvl="5" indent="-342900" algn="l" rtl="0">
              <a:lnSpc>
                <a:spcPct val="115000"/>
              </a:lnSpc>
              <a:spcBef>
                <a:spcPts val="500"/>
              </a:spcBef>
              <a:spcAft>
                <a:spcPts val="0"/>
              </a:spcAft>
              <a:buClr>
                <a:srgbClr val="A5AB81"/>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6pPr>
            <a:lvl7pPr marL="3200400" marR="0" lvl="6" indent="-342900" algn="l" rtl="0">
              <a:lnSpc>
                <a:spcPct val="115000"/>
              </a:lnSpc>
              <a:spcBef>
                <a:spcPts val="500"/>
              </a:spcBef>
              <a:spcAft>
                <a:spcPts val="0"/>
              </a:spcAft>
              <a:buClr>
                <a:srgbClr val="A8C4F2"/>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7pPr>
            <a:lvl8pPr marL="3657600" marR="0" lvl="7" indent="-342900" algn="l" rtl="0">
              <a:lnSpc>
                <a:spcPct val="115000"/>
              </a:lnSpc>
              <a:spcBef>
                <a:spcPts val="500"/>
              </a:spcBef>
              <a:spcAft>
                <a:spcPts val="0"/>
              </a:spcAft>
              <a:buClr>
                <a:srgbClr val="D8B25C"/>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8pPr>
            <a:lvl9pPr marL="4114800" marR="0" lvl="8" indent="-342900" algn="l" rtl="0">
              <a:lnSpc>
                <a:spcPct val="115000"/>
              </a:lnSpc>
              <a:spcBef>
                <a:spcPts val="500"/>
              </a:spcBef>
              <a:spcAft>
                <a:spcPts val="0"/>
              </a:spcAft>
              <a:buClr>
                <a:srgbClr val="888888"/>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Header 1" type="secHead">
  <p:cSld name="SECTION_HEADER">
    <p:bg>
      <p:bgPr>
        <a:solidFill>
          <a:srgbClr val="F3D46A">
            <a:alpha val="32960"/>
          </a:srgbClr>
        </a:solidFill>
        <a:effectLst/>
      </p:bgPr>
    </p:bg>
    <p:spTree>
      <p:nvGrpSpPr>
        <p:cNvPr id="1" name="Shape 56"/>
        <p:cNvGrpSpPr/>
        <p:nvPr/>
      </p:nvGrpSpPr>
      <p:grpSpPr>
        <a:xfrm>
          <a:off x="0" y="0"/>
          <a:ext cx="0" cy="0"/>
          <a:chOff x="0" y="0"/>
          <a:chExt cx="0" cy="0"/>
        </a:xfrm>
      </p:grpSpPr>
      <p:sp>
        <p:nvSpPr>
          <p:cNvPr id="57" name="Google Shape;57;p9"/>
          <p:cNvSpPr/>
          <p:nvPr/>
        </p:nvSpPr>
        <p:spPr>
          <a:xfrm>
            <a:off x="0" y="857250"/>
            <a:ext cx="9144000" cy="6432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Twentieth Century"/>
              <a:ea typeface="Twentieth Century"/>
              <a:cs typeface="Twentieth Century"/>
              <a:sym typeface="Twentieth Century"/>
            </a:endParaRPr>
          </a:p>
        </p:txBody>
      </p:sp>
      <p:sp>
        <p:nvSpPr>
          <p:cNvPr id="58" name="Google Shape;58;p9"/>
          <p:cNvSpPr/>
          <p:nvPr/>
        </p:nvSpPr>
        <p:spPr>
          <a:xfrm>
            <a:off x="0" y="900113"/>
            <a:ext cx="1295400" cy="557400"/>
          </a:xfrm>
          <a:prstGeom prst="rect">
            <a:avLst/>
          </a:prstGeom>
          <a:solidFill>
            <a:srgbClr val="DD80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Twentieth Century"/>
              <a:ea typeface="Twentieth Century"/>
              <a:cs typeface="Twentieth Century"/>
              <a:sym typeface="Twentieth Century"/>
            </a:endParaRPr>
          </a:p>
        </p:txBody>
      </p:sp>
      <p:sp>
        <p:nvSpPr>
          <p:cNvPr id="59" name="Google Shape;59;p9"/>
          <p:cNvSpPr/>
          <p:nvPr/>
        </p:nvSpPr>
        <p:spPr>
          <a:xfrm>
            <a:off x="1371600" y="900113"/>
            <a:ext cx="7772400" cy="557400"/>
          </a:xfrm>
          <a:prstGeom prst="rect">
            <a:avLst/>
          </a:prstGeom>
          <a:solidFill>
            <a:srgbClr val="A8C4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Twentieth Century"/>
              <a:ea typeface="Twentieth Century"/>
              <a:cs typeface="Twentieth Century"/>
              <a:sym typeface="Twentieth Century"/>
            </a:endParaRPr>
          </a:p>
        </p:txBody>
      </p:sp>
      <p:sp>
        <p:nvSpPr>
          <p:cNvPr id="60" name="Google Shape;60;p9"/>
          <p:cNvSpPr txBox="1"/>
          <p:nvPr/>
        </p:nvSpPr>
        <p:spPr>
          <a:xfrm>
            <a:off x="6096000" y="3514725"/>
            <a:ext cx="2667000" cy="2055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a:solidFill>
                <a:srgbClr val="775F55"/>
              </a:solidFill>
              <a:latin typeface="Twentieth Century"/>
              <a:ea typeface="Twentieth Century"/>
              <a:cs typeface="Twentieth Century"/>
              <a:sym typeface="Twentieth Century"/>
            </a:endParaRPr>
          </a:p>
        </p:txBody>
      </p:sp>
      <p:sp>
        <p:nvSpPr>
          <p:cNvPr id="61" name="Google Shape;61;p9"/>
          <p:cNvSpPr txBox="1">
            <a:spLocks noGrp="1"/>
          </p:cNvSpPr>
          <p:nvPr>
            <p:ph type="title"/>
          </p:nvPr>
        </p:nvSpPr>
        <p:spPr>
          <a:xfrm>
            <a:off x="1371600" y="900019"/>
            <a:ext cx="7613400" cy="557400"/>
          </a:xfrm>
          <a:prstGeom prst="rect">
            <a:avLst/>
          </a:prstGeom>
        </p:spPr>
        <p:txBody>
          <a:bodyPr spcFirstLastPara="1" wrap="square" lIns="91425" tIns="45700" rIns="91425" bIns="45700" anchor="t" anchorCtr="0">
            <a:noAutofit/>
          </a:bodyPr>
          <a:lstStyle>
            <a:lvl1pPr lvl="0" algn="l">
              <a:spcBef>
                <a:spcPts val="0"/>
              </a:spcBef>
              <a:spcAft>
                <a:spcPts val="0"/>
              </a:spcAft>
              <a:buSzPts val="33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9"/>
          <p:cNvSpPr txBox="1">
            <a:spLocks noGrp="1"/>
          </p:cNvSpPr>
          <p:nvPr>
            <p:ph type="subTitle" idx="1"/>
          </p:nvPr>
        </p:nvSpPr>
        <p:spPr>
          <a:xfrm>
            <a:off x="1371600" y="1513388"/>
            <a:ext cx="6742200" cy="1210800"/>
          </a:xfrm>
          <a:prstGeom prst="rect">
            <a:avLst/>
          </a:prstGeom>
        </p:spPr>
        <p:txBody>
          <a:bodyPr spcFirstLastPara="1" wrap="square" lIns="91425" tIns="45700" rIns="91425" bIns="45700" anchor="ctr" anchorCtr="0">
            <a:noAutofit/>
          </a:bodyPr>
          <a:lstStyle>
            <a:lvl1pPr lvl="0">
              <a:spcBef>
                <a:spcPts val="500"/>
              </a:spcBef>
              <a:spcAft>
                <a:spcPts val="0"/>
              </a:spcAft>
              <a:buClr>
                <a:srgbClr val="606060"/>
              </a:buClr>
              <a:buSzPts val="2400"/>
              <a:buNone/>
              <a:defRPr>
                <a:solidFill>
                  <a:srgbClr val="606060"/>
                </a:solidFill>
              </a:defRPr>
            </a:lvl1pPr>
            <a:lvl2pPr lvl="1">
              <a:spcBef>
                <a:spcPts val="500"/>
              </a:spcBef>
              <a:spcAft>
                <a:spcPts val="0"/>
              </a:spcAft>
              <a:buSzPts val="2000"/>
              <a:buNone/>
              <a:defRPr/>
            </a:lvl2pPr>
            <a:lvl3pPr lvl="2">
              <a:spcBef>
                <a:spcPts val="500"/>
              </a:spcBef>
              <a:spcAft>
                <a:spcPts val="0"/>
              </a:spcAft>
              <a:buSzPts val="1800"/>
              <a:buNone/>
              <a:defRPr/>
            </a:lvl3pPr>
            <a:lvl4pPr lvl="3">
              <a:spcBef>
                <a:spcPts val="500"/>
              </a:spcBef>
              <a:spcAft>
                <a:spcPts val="0"/>
              </a:spcAft>
              <a:buSzPts val="1800"/>
              <a:buNone/>
              <a:defRPr/>
            </a:lvl4pPr>
            <a:lvl5pPr lvl="4">
              <a:spcBef>
                <a:spcPts val="500"/>
              </a:spcBef>
              <a:spcAft>
                <a:spcPts val="0"/>
              </a:spcAft>
              <a:buSzPts val="1800"/>
              <a:buNone/>
              <a:defRPr/>
            </a:lvl5pPr>
            <a:lvl6pPr lvl="5">
              <a:spcBef>
                <a:spcPts val="500"/>
              </a:spcBef>
              <a:spcAft>
                <a:spcPts val="0"/>
              </a:spcAft>
              <a:buSzPts val="1800"/>
              <a:buNone/>
              <a:defRPr/>
            </a:lvl6pPr>
            <a:lvl7pPr lvl="6">
              <a:spcBef>
                <a:spcPts val="500"/>
              </a:spcBef>
              <a:spcAft>
                <a:spcPts val="0"/>
              </a:spcAft>
              <a:buSzPts val="1800"/>
              <a:buNone/>
              <a:defRPr/>
            </a:lvl7pPr>
            <a:lvl8pPr lvl="7">
              <a:spcBef>
                <a:spcPts val="500"/>
              </a:spcBef>
              <a:spcAft>
                <a:spcPts val="0"/>
              </a:spcAft>
              <a:buSzPts val="1800"/>
              <a:buNone/>
              <a:defRPr/>
            </a:lvl8pPr>
            <a:lvl9pPr lvl="8">
              <a:spcBef>
                <a:spcPts val="500"/>
              </a:spcBef>
              <a:spcAft>
                <a:spcPts val="0"/>
              </a:spcAft>
              <a:buSzPts val="18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2">
  <p:cSld name="1_Section Header">
    <p:bg>
      <p:bgPr>
        <a:solidFill>
          <a:srgbClr val="A5AB81">
            <a:alpha val="30170"/>
          </a:srgbClr>
        </a:solidFill>
        <a:effectLst/>
      </p:bgPr>
    </p:bg>
    <p:spTree>
      <p:nvGrpSpPr>
        <p:cNvPr id="1" name="Shape 63"/>
        <p:cNvGrpSpPr/>
        <p:nvPr/>
      </p:nvGrpSpPr>
      <p:grpSpPr>
        <a:xfrm>
          <a:off x="0" y="0"/>
          <a:ext cx="0" cy="0"/>
          <a:chOff x="0" y="0"/>
          <a:chExt cx="0" cy="0"/>
        </a:xfrm>
      </p:grpSpPr>
      <p:sp>
        <p:nvSpPr>
          <p:cNvPr id="64" name="Google Shape;64;p10"/>
          <p:cNvSpPr txBox="1">
            <a:spLocks noGrp="1"/>
          </p:cNvSpPr>
          <p:nvPr>
            <p:ph type="title"/>
          </p:nvPr>
        </p:nvSpPr>
        <p:spPr>
          <a:xfrm>
            <a:off x="722313" y="3182540"/>
            <a:ext cx="7772400" cy="10215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65" name="Google Shape;65;p10" descr="WEST_bar.jpg"/>
          <p:cNvPicPr preferRelativeResize="0"/>
          <p:nvPr/>
        </p:nvPicPr>
        <p:blipFill rotWithShape="1">
          <a:blip r:embed="rId2">
            <a:alphaModFix/>
          </a:blip>
          <a:srcRect l="12039" t="14669" r="85373" b="13506"/>
          <a:stretch/>
        </p:blipFill>
        <p:spPr>
          <a:xfrm rot="5400000">
            <a:off x="4486275" y="-4486273"/>
            <a:ext cx="171452" cy="9143999"/>
          </a:xfrm>
          <a:prstGeom prst="rect">
            <a:avLst/>
          </a:prstGeom>
          <a:noFill/>
          <a:ln>
            <a:noFill/>
          </a:ln>
        </p:spPr>
      </p:pic>
      <p:sp>
        <p:nvSpPr>
          <p:cNvPr id="66" name="Google Shape;66;p10"/>
          <p:cNvSpPr txBox="1">
            <a:spLocks noGrp="1"/>
          </p:cNvSpPr>
          <p:nvPr>
            <p:ph type="subTitle" idx="1"/>
          </p:nvPr>
        </p:nvSpPr>
        <p:spPr>
          <a:xfrm>
            <a:off x="712400" y="2061806"/>
            <a:ext cx="7772400" cy="1120800"/>
          </a:xfrm>
          <a:prstGeom prst="rect">
            <a:avLst/>
          </a:prstGeom>
        </p:spPr>
        <p:txBody>
          <a:bodyPr spcFirstLastPara="1" wrap="square" lIns="91425" tIns="45700" rIns="91425" bIns="45700" anchor="b" anchorCtr="0">
            <a:noAutofit/>
          </a:bodyPr>
          <a:lstStyle>
            <a:lvl1pPr lvl="0">
              <a:spcBef>
                <a:spcPts val="500"/>
              </a:spcBef>
              <a:spcAft>
                <a:spcPts val="0"/>
              </a:spcAft>
              <a:buClr>
                <a:srgbClr val="606060"/>
              </a:buClr>
              <a:buSzPts val="2400"/>
              <a:buNone/>
              <a:defRPr>
                <a:solidFill>
                  <a:srgbClr val="606060"/>
                </a:solidFill>
              </a:defRPr>
            </a:lvl1pPr>
            <a:lvl2pPr lvl="1">
              <a:spcBef>
                <a:spcPts val="500"/>
              </a:spcBef>
              <a:spcAft>
                <a:spcPts val="0"/>
              </a:spcAft>
              <a:buSzPts val="2000"/>
              <a:buNone/>
              <a:defRPr/>
            </a:lvl2pPr>
            <a:lvl3pPr lvl="2">
              <a:spcBef>
                <a:spcPts val="500"/>
              </a:spcBef>
              <a:spcAft>
                <a:spcPts val="0"/>
              </a:spcAft>
              <a:buSzPts val="1800"/>
              <a:buNone/>
              <a:defRPr/>
            </a:lvl3pPr>
            <a:lvl4pPr lvl="3">
              <a:spcBef>
                <a:spcPts val="500"/>
              </a:spcBef>
              <a:spcAft>
                <a:spcPts val="0"/>
              </a:spcAft>
              <a:buSzPts val="1800"/>
              <a:buNone/>
              <a:defRPr/>
            </a:lvl4pPr>
            <a:lvl5pPr lvl="4">
              <a:spcBef>
                <a:spcPts val="500"/>
              </a:spcBef>
              <a:spcAft>
                <a:spcPts val="0"/>
              </a:spcAft>
              <a:buSzPts val="1800"/>
              <a:buNone/>
              <a:defRPr/>
            </a:lvl5pPr>
            <a:lvl6pPr lvl="5">
              <a:spcBef>
                <a:spcPts val="500"/>
              </a:spcBef>
              <a:spcAft>
                <a:spcPts val="0"/>
              </a:spcAft>
              <a:buSzPts val="1800"/>
              <a:buNone/>
              <a:defRPr/>
            </a:lvl6pPr>
            <a:lvl7pPr lvl="6">
              <a:spcBef>
                <a:spcPts val="500"/>
              </a:spcBef>
              <a:spcAft>
                <a:spcPts val="0"/>
              </a:spcAft>
              <a:buSzPts val="1800"/>
              <a:buNone/>
              <a:defRPr/>
            </a:lvl7pPr>
            <a:lvl8pPr lvl="7">
              <a:spcBef>
                <a:spcPts val="500"/>
              </a:spcBef>
              <a:spcAft>
                <a:spcPts val="0"/>
              </a:spcAft>
              <a:buSzPts val="1800"/>
              <a:buNone/>
              <a:defRPr/>
            </a:lvl8pPr>
            <a:lvl9pPr lvl="8">
              <a:spcBef>
                <a:spcPts val="500"/>
              </a:spcBef>
              <a:spcAft>
                <a:spcPts val="0"/>
              </a:spcAft>
              <a:buSzPts val="18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4E5F5">
            <a:alpha val="18020"/>
          </a:srgbClr>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129778"/>
            <a:ext cx="8229600" cy="8574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chemeClr val="dk1"/>
              </a:buClr>
              <a:buSzPts val="3300"/>
              <a:buFont typeface="Twentieth Century"/>
              <a:buNone/>
              <a:defRPr sz="3300" i="0" u="none" strike="noStrike" cap="none">
                <a:solidFill>
                  <a:schemeClr val="dk1"/>
                </a:solidFill>
                <a:latin typeface="Twentieth Century"/>
                <a:ea typeface="Twentieth Century"/>
                <a:cs typeface="Twentieth Century"/>
                <a:sym typeface="Twentieth Centur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dt" idx="10"/>
          </p:nvPr>
        </p:nvSpPr>
        <p:spPr>
          <a:xfrm>
            <a:off x="457200" y="4767275"/>
            <a:ext cx="3062400" cy="2739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200"/>
              <a:buNone/>
              <a:defRPr sz="1000" b="0" i="0" u="none" strike="noStrike" cap="none">
                <a:solidFill>
                  <a:srgbClr val="D5650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000" b="0" i="0" u="none" strike="noStrike" cap="none">
                <a:solidFill>
                  <a:srgbClr val="D56509"/>
                </a:solidFill>
                <a:latin typeface="Calibri"/>
                <a:ea typeface="Calibri"/>
                <a:cs typeface="Calibri"/>
                <a:sym typeface="Calibri"/>
              </a:defRPr>
            </a:lvl1pPr>
            <a:lvl2pPr marL="0" marR="0" lvl="1" indent="0" algn="r" rtl="0">
              <a:spcBef>
                <a:spcPts val="0"/>
              </a:spcBef>
              <a:buNone/>
              <a:defRPr sz="1000" b="0" i="0" u="none" strike="noStrike" cap="none">
                <a:solidFill>
                  <a:srgbClr val="D56509"/>
                </a:solidFill>
                <a:latin typeface="Calibri"/>
                <a:ea typeface="Calibri"/>
                <a:cs typeface="Calibri"/>
                <a:sym typeface="Calibri"/>
              </a:defRPr>
            </a:lvl2pPr>
            <a:lvl3pPr marL="0" marR="0" lvl="2" indent="0" algn="r" rtl="0">
              <a:spcBef>
                <a:spcPts val="0"/>
              </a:spcBef>
              <a:buNone/>
              <a:defRPr sz="1000" b="0" i="0" u="none" strike="noStrike" cap="none">
                <a:solidFill>
                  <a:srgbClr val="D56509"/>
                </a:solidFill>
                <a:latin typeface="Calibri"/>
                <a:ea typeface="Calibri"/>
                <a:cs typeface="Calibri"/>
                <a:sym typeface="Calibri"/>
              </a:defRPr>
            </a:lvl3pPr>
            <a:lvl4pPr marL="0" marR="0" lvl="3" indent="0" algn="r" rtl="0">
              <a:spcBef>
                <a:spcPts val="0"/>
              </a:spcBef>
              <a:buNone/>
              <a:defRPr sz="1000" b="0" i="0" u="none" strike="noStrike" cap="none">
                <a:solidFill>
                  <a:srgbClr val="D56509"/>
                </a:solidFill>
                <a:latin typeface="Calibri"/>
                <a:ea typeface="Calibri"/>
                <a:cs typeface="Calibri"/>
                <a:sym typeface="Calibri"/>
              </a:defRPr>
            </a:lvl4pPr>
            <a:lvl5pPr marL="0" marR="0" lvl="4" indent="0" algn="r" rtl="0">
              <a:spcBef>
                <a:spcPts val="0"/>
              </a:spcBef>
              <a:buNone/>
              <a:defRPr sz="1000" b="0" i="0" u="none" strike="noStrike" cap="none">
                <a:solidFill>
                  <a:srgbClr val="D56509"/>
                </a:solidFill>
                <a:latin typeface="Calibri"/>
                <a:ea typeface="Calibri"/>
                <a:cs typeface="Calibri"/>
                <a:sym typeface="Calibri"/>
              </a:defRPr>
            </a:lvl5pPr>
            <a:lvl6pPr marL="0" marR="0" lvl="5" indent="0" algn="r" rtl="0">
              <a:spcBef>
                <a:spcPts val="0"/>
              </a:spcBef>
              <a:buNone/>
              <a:defRPr sz="1000" b="0" i="0" u="none" strike="noStrike" cap="none">
                <a:solidFill>
                  <a:srgbClr val="D56509"/>
                </a:solidFill>
                <a:latin typeface="Calibri"/>
                <a:ea typeface="Calibri"/>
                <a:cs typeface="Calibri"/>
                <a:sym typeface="Calibri"/>
              </a:defRPr>
            </a:lvl6pPr>
            <a:lvl7pPr marL="0" marR="0" lvl="6" indent="0" algn="r" rtl="0">
              <a:spcBef>
                <a:spcPts val="0"/>
              </a:spcBef>
              <a:buNone/>
              <a:defRPr sz="1000" b="0" i="0" u="none" strike="noStrike" cap="none">
                <a:solidFill>
                  <a:srgbClr val="D56509"/>
                </a:solidFill>
                <a:latin typeface="Calibri"/>
                <a:ea typeface="Calibri"/>
                <a:cs typeface="Calibri"/>
                <a:sym typeface="Calibri"/>
              </a:defRPr>
            </a:lvl7pPr>
            <a:lvl8pPr marL="0" marR="0" lvl="7" indent="0" algn="r" rtl="0">
              <a:spcBef>
                <a:spcPts val="0"/>
              </a:spcBef>
              <a:buNone/>
              <a:defRPr sz="1000" b="0" i="0" u="none" strike="noStrike" cap="none">
                <a:solidFill>
                  <a:srgbClr val="D56509"/>
                </a:solidFill>
                <a:latin typeface="Calibri"/>
                <a:ea typeface="Calibri"/>
                <a:cs typeface="Calibri"/>
                <a:sym typeface="Calibri"/>
              </a:defRPr>
            </a:lvl8pPr>
            <a:lvl9pPr marL="0" marR="0" lvl="8" indent="0" algn="r" rtl="0">
              <a:spcBef>
                <a:spcPts val="0"/>
              </a:spcBef>
              <a:buNone/>
              <a:defRPr sz="1000" b="0" i="0" u="none" strike="noStrike" cap="none">
                <a:solidFill>
                  <a:srgbClr val="D5650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10" name="Google Shape;10;p1"/>
          <p:cNvSpPr txBox="1">
            <a:spLocks noGrp="1"/>
          </p:cNvSpPr>
          <p:nvPr>
            <p:ph type="body" idx="1"/>
          </p:nvPr>
        </p:nvSpPr>
        <p:spPr>
          <a:xfrm>
            <a:off x="457200" y="1028700"/>
            <a:ext cx="8229600" cy="358620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115000"/>
              </a:lnSpc>
              <a:spcBef>
                <a:spcPts val="500"/>
              </a:spcBef>
              <a:spcAft>
                <a:spcPts val="0"/>
              </a:spcAft>
              <a:buClr>
                <a:srgbClr val="DD8047"/>
              </a:buClr>
              <a:buSzPts val="2400"/>
              <a:buFont typeface="Twentieth Century"/>
              <a:buChar char="❖"/>
              <a:defRPr sz="2400" i="0" u="none" strike="noStrike" cap="none">
                <a:solidFill>
                  <a:schemeClr val="dk1"/>
                </a:solidFill>
                <a:latin typeface="Twentieth Century"/>
                <a:ea typeface="Twentieth Century"/>
                <a:cs typeface="Twentieth Century"/>
                <a:sym typeface="Twentieth Century"/>
              </a:defRPr>
            </a:lvl1pPr>
            <a:lvl2pPr marL="914400" marR="0" lvl="1" indent="-355600" algn="l" rtl="0">
              <a:lnSpc>
                <a:spcPct val="115000"/>
              </a:lnSpc>
              <a:spcBef>
                <a:spcPts val="500"/>
              </a:spcBef>
              <a:spcAft>
                <a:spcPts val="0"/>
              </a:spcAft>
              <a:buClr>
                <a:srgbClr val="A5AB81"/>
              </a:buClr>
              <a:buSzPts val="2000"/>
              <a:buFont typeface="Twentieth Century"/>
              <a:buChar char="➢"/>
              <a:defRPr sz="2000" i="0" u="none" strike="noStrike" cap="none">
                <a:solidFill>
                  <a:schemeClr val="dk1"/>
                </a:solidFill>
                <a:latin typeface="Twentieth Century"/>
                <a:ea typeface="Twentieth Century"/>
                <a:cs typeface="Twentieth Century"/>
                <a:sym typeface="Twentieth Century"/>
              </a:defRPr>
            </a:lvl2pPr>
            <a:lvl3pPr marL="1371600" marR="0" lvl="2" indent="-342900" algn="l" rtl="0">
              <a:lnSpc>
                <a:spcPct val="115000"/>
              </a:lnSpc>
              <a:spcBef>
                <a:spcPts val="500"/>
              </a:spcBef>
              <a:spcAft>
                <a:spcPts val="0"/>
              </a:spcAft>
              <a:buClr>
                <a:srgbClr val="A8C4F2"/>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3pPr>
            <a:lvl4pPr marL="1828800" marR="0" lvl="3" indent="-342900" algn="l" rtl="0">
              <a:lnSpc>
                <a:spcPct val="115000"/>
              </a:lnSpc>
              <a:spcBef>
                <a:spcPts val="500"/>
              </a:spcBef>
              <a:spcAft>
                <a:spcPts val="0"/>
              </a:spcAft>
              <a:buClr>
                <a:srgbClr val="D8B25C"/>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4pPr>
            <a:lvl5pPr marL="2286000" marR="0" lvl="4" indent="-342900" algn="l" rtl="0">
              <a:lnSpc>
                <a:spcPct val="115000"/>
              </a:lnSpc>
              <a:spcBef>
                <a:spcPts val="500"/>
              </a:spcBef>
              <a:spcAft>
                <a:spcPts val="0"/>
              </a:spcAft>
              <a:buClr>
                <a:srgbClr val="888888"/>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5pPr>
            <a:lvl6pPr marL="2743200" marR="0" lvl="5" indent="-342900" algn="l" rtl="0">
              <a:lnSpc>
                <a:spcPct val="115000"/>
              </a:lnSpc>
              <a:spcBef>
                <a:spcPts val="500"/>
              </a:spcBef>
              <a:spcAft>
                <a:spcPts val="0"/>
              </a:spcAft>
              <a:buClr>
                <a:srgbClr val="A5AB81"/>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6pPr>
            <a:lvl7pPr marL="3200400" marR="0" lvl="6" indent="-342900" algn="l" rtl="0">
              <a:lnSpc>
                <a:spcPct val="115000"/>
              </a:lnSpc>
              <a:spcBef>
                <a:spcPts val="500"/>
              </a:spcBef>
              <a:spcAft>
                <a:spcPts val="0"/>
              </a:spcAft>
              <a:buClr>
                <a:srgbClr val="A8C4F2"/>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7pPr>
            <a:lvl8pPr marL="3657600" marR="0" lvl="7" indent="-342900" algn="l" rtl="0">
              <a:lnSpc>
                <a:spcPct val="115000"/>
              </a:lnSpc>
              <a:spcBef>
                <a:spcPts val="500"/>
              </a:spcBef>
              <a:spcAft>
                <a:spcPts val="0"/>
              </a:spcAft>
              <a:buClr>
                <a:srgbClr val="D8B25C"/>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8pPr>
            <a:lvl9pPr marL="4114800" marR="0" lvl="8" indent="-342900" algn="l" rtl="0">
              <a:lnSpc>
                <a:spcPct val="115000"/>
              </a:lnSpc>
              <a:spcBef>
                <a:spcPts val="500"/>
              </a:spcBef>
              <a:spcAft>
                <a:spcPts val="0"/>
              </a:spcAft>
              <a:buClr>
                <a:srgbClr val="888888"/>
              </a:buClr>
              <a:buSzPts val="1800"/>
              <a:buFont typeface="Twentieth Century"/>
              <a:buChar char="◆"/>
              <a:defRPr sz="1800" i="0" u="none" strike="noStrike" cap="none">
                <a:solidFill>
                  <a:schemeClr val="dk1"/>
                </a:solidFill>
                <a:latin typeface="Twentieth Century"/>
                <a:ea typeface="Twentieth Century"/>
                <a:cs typeface="Twentieth Century"/>
                <a:sym typeface="Twentieth Century"/>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hyperlink" Target="mailto:alison.wohlers@ucop.edu" TargetMode="External"/><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hyperlink" Target="mailto:shari.laster@berkeley.edu" TargetMode="External"/><Relationship Id="rId2" Type="http://schemas.openxmlformats.org/officeDocument/2006/relationships/notesSlide" Target="../notesSlides/notesSlide30.xml"/><Relationship Id="rId1" Type="http://schemas.openxmlformats.org/officeDocument/2006/relationships/slideLayout" Target="../slideLayouts/slideLayout8.xml"/><Relationship Id="rId6" Type="http://schemas.openxmlformats.org/officeDocument/2006/relationships/hyperlink" Target="https://cdlib.org/west/" TargetMode="External"/><Relationship Id="rId5" Type="http://schemas.openxmlformats.org/officeDocument/2006/relationships/hyperlink" Target="mailto:nika.worth@ucop.edu" TargetMode="External"/><Relationship Id="rId4" Type="http://schemas.openxmlformats.org/officeDocument/2006/relationships/hyperlink" Target="mailto:alison.wohlers@ucop.edu"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1"/>
          <p:cNvSpPr txBox="1">
            <a:spLocks noGrp="1"/>
          </p:cNvSpPr>
          <p:nvPr>
            <p:ph type="ctrTitle"/>
          </p:nvPr>
        </p:nvSpPr>
        <p:spPr>
          <a:xfrm>
            <a:off x="162450" y="1849800"/>
            <a:ext cx="8819100" cy="1102500"/>
          </a:xfrm>
          <a:prstGeom prst="rect">
            <a:avLst/>
          </a:prstGeom>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 sz="3000" dirty="0"/>
              <a:t>WEST Member Meeting</a:t>
            </a:r>
            <a:endParaRPr sz="3000" dirty="0"/>
          </a:p>
          <a:p>
            <a:pPr marL="0" lvl="0" indent="0" algn="ctr" rtl="0">
              <a:spcBef>
                <a:spcPts val="0"/>
              </a:spcBef>
              <a:spcAft>
                <a:spcPts val="0"/>
              </a:spcAft>
              <a:buClr>
                <a:srgbClr val="000000"/>
              </a:buClr>
              <a:buSzPts val="1100"/>
              <a:buFont typeface="Arial"/>
              <a:buNone/>
            </a:pPr>
            <a:r>
              <a:rPr lang="en" sz="2800" i="1" dirty="0"/>
              <a:t>Shared Print, Shared Future: The Path Forward for WEST</a:t>
            </a:r>
            <a:endParaRPr sz="2800" i="1" dirty="0"/>
          </a:p>
        </p:txBody>
      </p:sp>
      <p:sp>
        <p:nvSpPr>
          <p:cNvPr id="134" name="Google Shape;134;p21"/>
          <p:cNvSpPr txBox="1">
            <a:spLocks noGrp="1"/>
          </p:cNvSpPr>
          <p:nvPr>
            <p:ph type="subTitle" idx="1"/>
          </p:nvPr>
        </p:nvSpPr>
        <p:spPr>
          <a:xfrm>
            <a:off x="1371600" y="3061399"/>
            <a:ext cx="6400800" cy="2082000"/>
          </a:xfrm>
          <a:prstGeom prst="rect">
            <a:avLst/>
          </a:prstGeom>
        </p:spPr>
        <p:txBody>
          <a:bodyPr spcFirstLastPara="1" wrap="square" lIns="91425" tIns="45700" rIns="91425" bIns="45700" anchor="t" anchorCtr="0">
            <a:noAutofit/>
          </a:bodyPr>
          <a:lstStyle/>
          <a:p>
            <a:pPr marL="0" lvl="0" indent="0" algn="ctr" rtl="0">
              <a:spcBef>
                <a:spcPts val="640"/>
              </a:spcBef>
              <a:spcAft>
                <a:spcPts val="0"/>
              </a:spcAft>
              <a:buNone/>
            </a:pPr>
            <a:r>
              <a:rPr lang="en" sz="1800"/>
              <a:t>July 23, 2027</a:t>
            </a:r>
            <a:endParaRPr sz="1800"/>
          </a:p>
          <a:p>
            <a:pPr marL="0" lvl="0" indent="0" algn="ctr" rtl="0">
              <a:spcBef>
                <a:spcPts val="640"/>
              </a:spcBef>
              <a:spcAft>
                <a:spcPts val="0"/>
              </a:spcAft>
              <a:buNone/>
            </a:pPr>
            <a:r>
              <a:rPr lang="en" sz="1600"/>
              <a:t>9am-10:30am PDT/MST</a:t>
            </a:r>
            <a:endParaRPr sz="1600"/>
          </a:p>
          <a:p>
            <a:pPr marL="0" lvl="0" indent="0" algn="ctr" rtl="0">
              <a:spcBef>
                <a:spcPts val="640"/>
              </a:spcBef>
              <a:spcAft>
                <a:spcPts val="0"/>
              </a:spcAft>
              <a:buNone/>
            </a:pPr>
            <a:r>
              <a:rPr lang="en" sz="1600"/>
              <a:t>10am-11:30am MDT</a:t>
            </a:r>
            <a:endParaRPr sz="1600"/>
          </a:p>
          <a:p>
            <a:pPr marL="0" lvl="0" indent="0" algn="ctr" rtl="0">
              <a:spcBef>
                <a:spcPts val="640"/>
              </a:spcBef>
              <a:spcAft>
                <a:spcPts val="0"/>
              </a:spcAft>
              <a:buNone/>
            </a:pPr>
            <a:r>
              <a:rPr lang="en" sz="1600"/>
              <a:t>11-12:30pm CDT</a:t>
            </a:r>
            <a:endParaRPr sz="1600"/>
          </a:p>
          <a:p>
            <a:pPr marL="0" lvl="0" indent="0" algn="ctr" rtl="0">
              <a:spcBef>
                <a:spcPts val="640"/>
              </a:spcBef>
              <a:spcAft>
                <a:spcPts val="0"/>
              </a:spcAft>
              <a:buNone/>
            </a:pPr>
            <a:r>
              <a:rPr lang="en" sz="1600"/>
              <a:t>12-1:30pm EDT</a:t>
            </a:r>
            <a:endParaRPr sz="16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32"/>
          <p:cNvSpPr txBox="1">
            <a:spLocks noGrp="1"/>
          </p:cNvSpPr>
          <p:nvPr>
            <p:ph type="title"/>
          </p:nvPr>
        </p:nvSpPr>
        <p:spPr>
          <a:xfrm>
            <a:off x="235272" y="49169"/>
            <a:ext cx="8229600" cy="857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
              <a:t>Community Investment</a:t>
            </a:r>
            <a:endParaRPr/>
          </a:p>
          <a:p>
            <a:pPr marL="0" lvl="0" indent="0" algn="ctr" rtl="0">
              <a:spcBef>
                <a:spcPts val="0"/>
              </a:spcBef>
              <a:spcAft>
                <a:spcPts val="0"/>
              </a:spcAft>
              <a:buNone/>
            </a:pPr>
            <a:r>
              <a:rPr lang="en" sz="3000" i="1"/>
              <a:t>Participation</a:t>
            </a:r>
            <a:endParaRPr/>
          </a:p>
        </p:txBody>
      </p:sp>
      <p:grpSp>
        <p:nvGrpSpPr>
          <p:cNvPr id="207" name="Google Shape;207;p32">
            <a:extLst>
              <a:ext uri="{C183D7F6-B498-43B3-948B-1728B52AA6E4}">
                <adec:decorative xmlns:adec="http://schemas.microsoft.com/office/drawing/2017/decorative" val="1"/>
              </a:ext>
            </a:extLst>
          </p:cNvPr>
          <p:cNvGrpSpPr/>
          <p:nvPr/>
        </p:nvGrpSpPr>
        <p:grpSpPr>
          <a:xfrm>
            <a:off x="5945425" y="2502582"/>
            <a:ext cx="2741349" cy="1384500"/>
            <a:chOff x="5945425" y="2598915"/>
            <a:chExt cx="2741349" cy="1384500"/>
          </a:xfrm>
        </p:grpSpPr>
        <p:cxnSp>
          <p:nvCxnSpPr>
            <p:cNvPr id="208" name="Google Shape;208;p32"/>
            <p:cNvCxnSpPr/>
            <p:nvPr/>
          </p:nvCxnSpPr>
          <p:spPr>
            <a:xfrm rot="10800000" flipH="1">
              <a:off x="5945425" y="3312540"/>
              <a:ext cx="674700" cy="18300"/>
            </a:xfrm>
            <a:prstGeom prst="straightConnector1">
              <a:avLst/>
            </a:prstGeom>
            <a:noFill/>
            <a:ln w="9525" cap="flat" cmpd="sng">
              <a:solidFill>
                <a:srgbClr val="C2C2C2"/>
              </a:solidFill>
              <a:prstDash val="solid"/>
              <a:round/>
              <a:headEnd type="none" w="sm" len="sm"/>
              <a:tailEnd type="none" w="sm" len="sm"/>
            </a:ln>
          </p:spPr>
        </p:cxnSp>
        <p:sp>
          <p:nvSpPr>
            <p:cNvPr id="209" name="Google Shape;209;p32"/>
            <p:cNvSpPr txBox="1"/>
            <p:nvPr/>
          </p:nvSpPr>
          <p:spPr>
            <a:xfrm>
              <a:off x="6640474" y="2598915"/>
              <a:ext cx="2046300" cy="1384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900" b="1" dirty="0">
                  <a:latin typeface="Twentieth Century"/>
                  <a:ea typeface="Twentieth Century"/>
                  <a:cs typeface="Twentieth Century"/>
                  <a:sym typeface="Twentieth Century"/>
                </a:rPr>
                <a:t>77% </a:t>
              </a:r>
              <a:endParaRPr sz="1900" b="1" dirty="0">
                <a:latin typeface="Twentieth Century"/>
                <a:ea typeface="Twentieth Century"/>
                <a:cs typeface="Twentieth Century"/>
                <a:sym typeface="Twentieth Century"/>
              </a:endParaRPr>
            </a:p>
            <a:p>
              <a:pPr marL="0" lvl="0" indent="0" algn="l" rtl="0">
                <a:spcBef>
                  <a:spcPts val="0"/>
                </a:spcBef>
                <a:spcAft>
                  <a:spcPts val="0"/>
                </a:spcAft>
                <a:buNone/>
              </a:pPr>
              <a:r>
                <a:rPr lang="en" sz="1700" dirty="0">
                  <a:latin typeface="Twentieth Century"/>
                  <a:ea typeface="Twentieth Century"/>
                  <a:cs typeface="Twentieth Century"/>
                  <a:sym typeface="Twentieth Century"/>
                </a:rPr>
                <a:t>submitted bib &amp; holdings data for group analysis and comparison in 2025</a:t>
              </a:r>
              <a:endParaRPr sz="1700" dirty="0">
                <a:latin typeface="Twentieth Century"/>
                <a:ea typeface="Twentieth Century"/>
                <a:cs typeface="Twentieth Century"/>
                <a:sym typeface="Twentieth Century"/>
              </a:endParaRPr>
            </a:p>
          </p:txBody>
        </p:sp>
        <p:sp>
          <p:nvSpPr>
            <p:cNvPr id="210" name="Google Shape;210;p32"/>
            <p:cNvSpPr/>
            <p:nvPr/>
          </p:nvSpPr>
          <p:spPr>
            <a:xfrm>
              <a:off x="6424027" y="3212150"/>
              <a:ext cx="198600" cy="198300"/>
            </a:xfrm>
            <a:prstGeom prst="ellipse">
              <a:avLst/>
            </a:prstGeom>
            <a:solidFill>
              <a:srgbClr val="6375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1" name="Google Shape;211;p32">
            <a:extLst>
              <a:ext uri="{C183D7F6-B498-43B3-948B-1728B52AA6E4}">
                <adec:decorative xmlns:adec="http://schemas.microsoft.com/office/drawing/2017/decorative" val="1"/>
              </a:ext>
            </a:extLst>
          </p:cNvPr>
          <p:cNvGrpSpPr/>
          <p:nvPr/>
        </p:nvGrpSpPr>
        <p:grpSpPr>
          <a:xfrm>
            <a:off x="636325" y="1511357"/>
            <a:ext cx="2994725" cy="1736100"/>
            <a:chOff x="636325" y="1625345"/>
            <a:chExt cx="2994725" cy="1736100"/>
          </a:xfrm>
        </p:grpSpPr>
        <p:sp>
          <p:nvSpPr>
            <p:cNvPr id="212" name="Google Shape;212;p32"/>
            <p:cNvSpPr txBox="1"/>
            <p:nvPr/>
          </p:nvSpPr>
          <p:spPr>
            <a:xfrm>
              <a:off x="636325" y="1625345"/>
              <a:ext cx="1867200" cy="1736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 sz="1900" b="1">
                  <a:solidFill>
                    <a:schemeClr val="dk1"/>
                  </a:solidFill>
                  <a:latin typeface="Twentieth Century"/>
                  <a:ea typeface="Twentieth Century"/>
                  <a:cs typeface="Twentieth Century"/>
                  <a:sym typeface="Twentieth Century"/>
                </a:rPr>
                <a:t>64% </a:t>
              </a:r>
              <a:endParaRPr sz="1900" b="1">
                <a:solidFill>
                  <a:schemeClr val="dk1"/>
                </a:solidFill>
                <a:latin typeface="Twentieth Century"/>
                <a:ea typeface="Twentieth Century"/>
                <a:cs typeface="Twentieth Century"/>
                <a:sym typeface="Twentieth Century"/>
              </a:endParaRPr>
            </a:p>
            <a:p>
              <a:pPr marL="0" lvl="0" indent="0" algn="l" rtl="0">
                <a:spcBef>
                  <a:spcPts val="0"/>
                </a:spcBef>
                <a:spcAft>
                  <a:spcPts val="0"/>
                </a:spcAft>
                <a:buClr>
                  <a:schemeClr val="dk1"/>
                </a:buClr>
                <a:buSzPts val="1100"/>
                <a:buFont typeface="Arial"/>
                <a:buNone/>
              </a:pPr>
              <a:r>
                <a:rPr lang="en" sz="1700">
                  <a:solidFill>
                    <a:schemeClr val="dk1"/>
                  </a:solidFill>
                  <a:latin typeface="Twentieth Century"/>
                  <a:ea typeface="Twentieth Century"/>
                  <a:cs typeface="Twentieth Century"/>
                  <a:sym typeface="Twentieth Century"/>
                </a:rPr>
                <a:t>retain and provide access to titles in the WEST trust network</a:t>
              </a:r>
              <a:endParaRPr sz="1700">
                <a:solidFill>
                  <a:schemeClr val="dk1"/>
                </a:solidFill>
                <a:latin typeface="Twentieth Century"/>
                <a:ea typeface="Twentieth Century"/>
                <a:cs typeface="Twentieth Century"/>
                <a:sym typeface="Twentieth Century"/>
              </a:endParaRPr>
            </a:p>
            <a:p>
              <a:pPr marL="0" lvl="0" indent="0" algn="r" rtl="0">
                <a:spcBef>
                  <a:spcPts val="0"/>
                </a:spcBef>
                <a:spcAft>
                  <a:spcPts val="1600"/>
                </a:spcAft>
                <a:buNone/>
              </a:pPr>
              <a:endParaRPr sz="1200" b="1">
                <a:latin typeface="Roboto"/>
                <a:ea typeface="Roboto"/>
                <a:cs typeface="Roboto"/>
                <a:sym typeface="Roboto"/>
              </a:endParaRPr>
            </a:p>
          </p:txBody>
        </p:sp>
        <p:cxnSp>
          <p:nvCxnSpPr>
            <p:cNvPr id="213" name="Google Shape;213;p32"/>
            <p:cNvCxnSpPr/>
            <p:nvPr/>
          </p:nvCxnSpPr>
          <p:spPr>
            <a:xfrm rot="10800000">
              <a:off x="2587350" y="2536350"/>
              <a:ext cx="1043700" cy="0"/>
            </a:xfrm>
            <a:prstGeom prst="straightConnector1">
              <a:avLst/>
            </a:prstGeom>
            <a:noFill/>
            <a:ln w="9525" cap="flat" cmpd="sng">
              <a:solidFill>
                <a:srgbClr val="C2C2C2"/>
              </a:solidFill>
              <a:prstDash val="solid"/>
              <a:round/>
              <a:headEnd type="none" w="sm" len="sm"/>
              <a:tailEnd type="none" w="sm" len="sm"/>
            </a:ln>
          </p:spPr>
        </p:cxnSp>
        <p:sp>
          <p:nvSpPr>
            <p:cNvPr id="214" name="Google Shape;214;p32"/>
            <p:cNvSpPr/>
            <p:nvPr/>
          </p:nvSpPr>
          <p:spPr>
            <a:xfrm>
              <a:off x="2523501" y="2431050"/>
              <a:ext cx="198600" cy="198300"/>
            </a:xfrm>
            <a:prstGeom prst="ellipse">
              <a:avLst/>
            </a:prstGeom>
            <a:solidFill>
              <a:srgbClr val="D8B2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5" name="Google Shape;215;p32">
            <a:extLst>
              <a:ext uri="{C183D7F6-B498-43B3-948B-1728B52AA6E4}">
                <adec:decorative xmlns:adec="http://schemas.microsoft.com/office/drawing/2017/decorative" val="1"/>
              </a:ext>
            </a:extLst>
          </p:cNvPr>
          <p:cNvGrpSpPr/>
          <p:nvPr/>
        </p:nvGrpSpPr>
        <p:grpSpPr>
          <a:xfrm>
            <a:off x="4908100" y="828932"/>
            <a:ext cx="3778674" cy="1384500"/>
            <a:chOff x="4908100" y="889955"/>
            <a:chExt cx="3778674" cy="1384500"/>
          </a:xfrm>
        </p:grpSpPr>
        <p:cxnSp>
          <p:nvCxnSpPr>
            <p:cNvPr id="216" name="Google Shape;216;p32"/>
            <p:cNvCxnSpPr/>
            <p:nvPr/>
          </p:nvCxnSpPr>
          <p:spPr>
            <a:xfrm>
              <a:off x="4908100" y="1593250"/>
              <a:ext cx="1715100" cy="0"/>
            </a:xfrm>
            <a:prstGeom prst="straightConnector1">
              <a:avLst/>
            </a:prstGeom>
            <a:noFill/>
            <a:ln w="9525" cap="flat" cmpd="sng">
              <a:solidFill>
                <a:srgbClr val="C2C2C2"/>
              </a:solidFill>
              <a:prstDash val="solid"/>
              <a:round/>
              <a:headEnd type="none" w="sm" len="sm"/>
              <a:tailEnd type="none" w="sm" len="sm"/>
            </a:ln>
          </p:spPr>
        </p:cxnSp>
        <p:sp>
          <p:nvSpPr>
            <p:cNvPr id="217" name="Google Shape;217;p32"/>
            <p:cNvSpPr txBox="1"/>
            <p:nvPr/>
          </p:nvSpPr>
          <p:spPr>
            <a:xfrm>
              <a:off x="6640474" y="889955"/>
              <a:ext cx="2046300" cy="1384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700">
                  <a:solidFill>
                    <a:schemeClr val="dk1"/>
                  </a:solidFill>
                  <a:latin typeface="Twentieth Century"/>
                  <a:ea typeface="Twentieth Century"/>
                  <a:cs typeface="Twentieth Century"/>
                  <a:sym typeface="Twentieth Century"/>
                </a:rPr>
                <a:t>A smaller, but mighty portion participate in governance, pilots, and cross-institutional problem solving </a:t>
              </a:r>
              <a:endParaRPr sz="1200" b="1">
                <a:latin typeface="Roboto"/>
                <a:ea typeface="Roboto"/>
                <a:cs typeface="Roboto"/>
                <a:sym typeface="Roboto"/>
              </a:endParaRPr>
            </a:p>
          </p:txBody>
        </p:sp>
        <p:sp>
          <p:nvSpPr>
            <p:cNvPr id="218" name="Google Shape;218;p32"/>
            <p:cNvSpPr/>
            <p:nvPr/>
          </p:nvSpPr>
          <p:spPr>
            <a:xfrm>
              <a:off x="6427830" y="1493307"/>
              <a:ext cx="198600" cy="198300"/>
            </a:xfrm>
            <a:prstGeom prst="ellipse">
              <a:avLst/>
            </a:prstGeom>
            <a:solidFill>
              <a:srgbClr val="BB4B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9" name="Google Shape;219;p32">
            <a:extLst>
              <a:ext uri="{C183D7F6-B498-43B3-948B-1728B52AA6E4}">
                <adec:decorative xmlns:adec="http://schemas.microsoft.com/office/drawing/2017/decorative" val="1"/>
              </a:ext>
            </a:extLst>
          </p:cNvPr>
          <p:cNvGrpSpPr/>
          <p:nvPr/>
        </p:nvGrpSpPr>
        <p:grpSpPr>
          <a:xfrm>
            <a:off x="2291776" y="1037106"/>
            <a:ext cx="4037464" cy="3735576"/>
            <a:chOff x="2991269" y="1153325"/>
            <a:chExt cx="3514811" cy="3252003"/>
          </a:xfrm>
        </p:grpSpPr>
        <p:sp>
          <p:nvSpPr>
            <p:cNvPr id="220" name="Google Shape;220;p32"/>
            <p:cNvSpPr/>
            <p:nvPr/>
          </p:nvSpPr>
          <p:spPr>
            <a:xfrm>
              <a:off x="3477586" y="2585458"/>
              <a:ext cx="2541910" cy="950456"/>
            </a:xfrm>
            <a:custGeom>
              <a:avLst/>
              <a:gdLst/>
              <a:ahLst/>
              <a:cxnLst/>
              <a:rect l="l" t="t" r="r" b="b"/>
              <a:pathLst>
                <a:path w="126826" h="43529" extrusionOk="0">
                  <a:moveTo>
                    <a:pt x="0" y="20002"/>
                  </a:moveTo>
                  <a:lnTo>
                    <a:pt x="63389" y="43529"/>
                  </a:lnTo>
                  <a:lnTo>
                    <a:pt x="126826" y="19907"/>
                  </a:lnTo>
                  <a:lnTo>
                    <a:pt x="63580" y="0"/>
                  </a:lnTo>
                  <a:close/>
                </a:path>
              </a:pathLst>
            </a:custGeom>
            <a:solidFill>
              <a:srgbClr val="D9D9D9"/>
            </a:solidFill>
            <a:ln>
              <a:noFill/>
            </a:ln>
          </p:spPr>
          <p:txBody>
            <a:bodyPr/>
            <a:lstStyle/>
            <a:p>
              <a:endParaRPr lang="en-US"/>
            </a:p>
          </p:txBody>
        </p:sp>
        <p:sp>
          <p:nvSpPr>
            <p:cNvPr id="221" name="Google Shape;221;p32"/>
            <p:cNvSpPr/>
            <p:nvPr/>
          </p:nvSpPr>
          <p:spPr>
            <a:xfrm>
              <a:off x="2991269" y="3020977"/>
              <a:ext cx="1758228" cy="1384350"/>
            </a:xfrm>
            <a:custGeom>
              <a:avLst/>
              <a:gdLst/>
              <a:ahLst/>
              <a:cxnLst/>
              <a:rect l="l" t="t" r="r" b="b"/>
              <a:pathLst>
                <a:path w="87725" h="63817" extrusionOk="0">
                  <a:moveTo>
                    <a:pt x="24288" y="0"/>
                  </a:moveTo>
                  <a:lnTo>
                    <a:pt x="0" y="29908"/>
                  </a:lnTo>
                  <a:lnTo>
                    <a:pt x="87725" y="63817"/>
                  </a:lnTo>
                  <a:lnTo>
                    <a:pt x="87725" y="42291"/>
                  </a:lnTo>
                  <a:lnTo>
                    <a:pt x="87725" y="23526"/>
                  </a:lnTo>
                  <a:close/>
                </a:path>
              </a:pathLst>
            </a:custGeom>
            <a:solidFill>
              <a:srgbClr val="637557"/>
            </a:solidFill>
            <a:ln>
              <a:noFill/>
            </a:ln>
          </p:spPr>
          <p:txBody>
            <a:bodyPr/>
            <a:lstStyle/>
            <a:p>
              <a:endParaRPr lang="en-US"/>
            </a:p>
          </p:txBody>
        </p:sp>
        <p:sp>
          <p:nvSpPr>
            <p:cNvPr id="222" name="Google Shape;222;p32"/>
            <p:cNvSpPr/>
            <p:nvPr/>
          </p:nvSpPr>
          <p:spPr>
            <a:xfrm flipH="1">
              <a:off x="4747852" y="3020977"/>
              <a:ext cx="1758228" cy="1384350"/>
            </a:xfrm>
            <a:custGeom>
              <a:avLst/>
              <a:gdLst/>
              <a:ahLst/>
              <a:cxnLst/>
              <a:rect l="l" t="t" r="r" b="b"/>
              <a:pathLst>
                <a:path w="87725" h="63817" extrusionOk="0">
                  <a:moveTo>
                    <a:pt x="24288" y="0"/>
                  </a:moveTo>
                  <a:lnTo>
                    <a:pt x="0" y="29908"/>
                  </a:lnTo>
                  <a:lnTo>
                    <a:pt x="87725" y="63817"/>
                  </a:lnTo>
                  <a:lnTo>
                    <a:pt x="87725" y="42291"/>
                  </a:lnTo>
                  <a:lnTo>
                    <a:pt x="87725" y="23526"/>
                  </a:lnTo>
                  <a:close/>
                </a:path>
              </a:pathLst>
            </a:custGeom>
            <a:solidFill>
              <a:srgbClr val="86A36C"/>
            </a:solidFill>
            <a:ln>
              <a:noFill/>
            </a:ln>
          </p:spPr>
          <p:txBody>
            <a:bodyPr/>
            <a:lstStyle/>
            <a:p>
              <a:endParaRPr lang="en-US"/>
            </a:p>
          </p:txBody>
        </p:sp>
        <p:sp>
          <p:nvSpPr>
            <p:cNvPr id="223" name="Google Shape;223;p32"/>
            <p:cNvSpPr/>
            <p:nvPr/>
          </p:nvSpPr>
          <p:spPr>
            <a:xfrm>
              <a:off x="3969199" y="2001324"/>
              <a:ext cx="1565850" cy="585863"/>
            </a:xfrm>
            <a:custGeom>
              <a:avLst/>
              <a:gdLst/>
              <a:ahLst/>
              <a:cxnLst/>
              <a:rect l="l" t="t" r="r" b="b"/>
              <a:pathLst>
                <a:path w="24053" h="8150" extrusionOk="0">
                  <a:moveTo>
                    <a:pt x="0" y="3827"/>
                  </a:moveTo>
                  <a:lnTo>
                    <a:pt x="11976" y="8150"/>
                  </a:lnTo>
                  <a:lnTo>
                    <a:pt x="24053" y="3827"/>
                  </a:lnTo>
                  <a:lnTo>
                    <a:pt x="12126" y="0"/>
                  </a:lnTo>
                  <a:close/>
                </a:path>
              </a:pathLst>
            </a:custGeom>
            <a:solidFill>
              <a:srgbClr val="D9D9D9"/>
            </a:solidFill>
            <a:ln>
              <a:noFill/>
            </a:ln>
          </p:spPr>
          <p:txBody>
            <a:bodyPr/>
            <a:lstStyle/>
            <a:p>
              <a:endParaRPr lang="en-US"/>
            </a:p>
          </p:txBody>
        </p:sp>
        <p:sp>
          <p:nvSpPr>
            <p:cNvPr id="224" name="Google Shape;224;p32"/>
            <p:cNvSpPr/>
            <p:nvPr/>
          </p:nvSpPr>
          <p:spPr>
            <a:xfrm>
              <a:off x="3563255" y="2275837"/>
              <a:ext cx="1189300" cy="1015326"/>
            </a:xfrm>
            <a:custGeom>
              <a:avLst/>
              <a:gdLst/>
              <a:ahLst/>
              <a:cxnLst/>
              <a:rect l="l" t="t" r="r" b="b"/>
              <a:pathLst>
                <a:path w="18238" h="14114" extrusionOk="0">
                  <a:moveTo>
                    <a:pt x="6262" y="0"/>
                  </a:moveTo>
                  <a:lnTo>
                    <a:pt x="18238" y="4324"/>
                  </a:lnTo>
                  <a:lnTo>
                    <a:pt x="18238" y="14114"/>
                  </a:lnTo>
                  <a:lnTo>
                    <a:pt x="0" y="7554"/>
                  </a:lnTo>
                  <a:close/>
                </a:path>
              </a:pathLst>
            </a:custGeom>
            <a:solidFill>
              <a:srgbClr val="D8B25C"/>
            </a:solidFill>
            <a:ln>
              <a:noFill/>
            </a:ln>
          </p:spPr>
          <p:txBody>
            <a:bodyPr/>
            <a:lstStyle/>
            <a:p>
              <a:endParaRPr lang="en-US"/>
            </a:p>
          </p:txBody>
        </p:sp>
        <p:sp>
          <p:nvSpPr>
            <p:cNvPr id="225" name="Google Shape;225;p32"/>
            <p:cNvSpPr/>
            <p:nvPr/>
          </p:nvSpPr>
          <p:spPr>
            <a:xfrm flipH="1">
              <a:off x="4749365" y="2275837"/>
              <a:ext cx="1189300" cy="1015326"/>
            </a:xfrm>
            <a:custGeom>
              <a:avLst/>
              <a:gdLst/>
              <a:ahLst/>
              <a:cxnLst/>
              <a:rect l="l" t="t" r="r" b="b"/>
              <a:pathLst>
                <a:path w="18238" h="14114" extrusionOk="0">
                  <a:moveTo>
                    <a:pt x="6262" y="0"/>
                  </a:moveTo>
                  <a:lnTo>
                    <a:pt x="18238" y="4324"/>
                  </a:lnTo>
                  <a:lnTo>
                    <a:pt x="18238" y="14114"/>
                  </a:lnTo>
                  <a:lnTo>
                    <a:pt x="0" y="7554"/>
                  </a:lnTo>
                  <a:close/>
                </a:path>
              </a:pathLst>
            </a:custGeom>
            <a:solidFill>
              <a:srgbClr val="F3D46A"/>
            </a:solidFill>
            <a:ln>
              <a:noFill/>
            </a:ln>
          </p:spPr>
          <p:txBody>
            <a:bodyPr/>
            <a:lstStyle/>
            <a:p>
              <a:endParaRPr lang="en-US"/>
            </a:p>
          </p:txBody>
        </p:sp>
        <p:sp>
          <p:nvSpPr>
            <p:cNvPr id="226" name="Google Shape;226;p32"/>
            <p:cNvSpPr/>
            <p:nvPr/>
          </p:nvSpPr>
          <p:spPr>
            <a:xfrm>
              <a:off x="4059061" y="1153325"/>
              <a:ext cx="693508" cy="1201140"/>
            </a:xfrm>
            <a:custGeom>
              <a:avLst/>
              <a:gdLst/>
              <a:ahLst/>
              <a:cxnLst/>
              <a:rect l="l" t="t" r="r" b="b"/>
              <a:pathLst>
                <a:path w="10635" h="16697" extrusionOk="0">
                  <a:moveTo>
                    <a:pt x="10635" y="0"/>
                  </a:moveTo>
                  <a:lnTo>
                    <a:pt x="0" y="12722"/>
                  </a:lnTo>
                  <a:lnTo>
                    <a:pt x="10635" y="16697"/>
                  </a:lnTo>
                  <a:close/>
                </a:path>
              </a:pathLst>
            </a:custGeom>
            <a:solidFill>
              <a:srgbClr val="A72A1E"/>
            </a:solidFill>
            <a:ln>
              <a:noFill/>
            </a:ln>
          </p:spPr>
          <p:txBody>
            <a:bodyPr/>
            <a:lstStyle/>
            <a:p>
              <a:endParaRPr lang="en-US"/>
            </a:p>
          </p:txBody>
        </p:sp>
        <p:sp>
          <p:nvSpPr>
            <p:cNvPr id="227" name="Google Shape;227;p32"/>
            <p:cNvSpPr/>
            <p:nvPr/>
          </p:nvSpPr>
          <p:spPr>
            <a:xfrm flipH="1">
              <a:off x="4749350" y="1153325"/>
              <a:ext cx="693508" cy="1201140"/>
            </a:xfrm>
            <a:custGeom>
              <a:avLst/>
              <a:gdLst/>
              <a:ahLst/>
              <a:cxnLst/>
              <a:rect l="l" t="t" r="r" b="b"/>
              <a:pathLst>
                <a:path w="10635" h="16697" extrusionOk="0">
                  <a:moveTo>
                    <a:pt x="10635" y="0"/>
                  </a:moveTo>
                  <a:lnTo>
                    <a:pt x="0" y="12722"/>
                  </a:lnTo>
                  <a:lnTo>
                    <a:pt x="10635" y="16697"/>
                  </a:lnTo>
                  <a:close/>
                </a:path>
              </a:pathLst>
            </a:custGeom>
            <a:solidFill>
              <a:srgbClr val="BB4A2C"/>
            </a:solidFill>
            <a:ln>
              <a:noFill/>
            </a:ln>
          </p:spPr>
          <p:txBody>
            <a:bodyPr/>
            <a:lstStyle/>
            <a:p>
              <a:endParaRPr lang="en-US"/>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33"/>
          <p:cNvSpPr txBox="1">
            <a:spLocks noGrp="1"/>
          </p:cNvSpPr>
          <p:nvPr>
            <p:ph type="title"/>
          </p:nvPr>
        </p:nvSpPr>
        <p:spPr>
          <a:xfrm>
            <a:off x="560963" y="248150"/>
            <a:ext cx="8229600" cy="857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
              <a:t>Community Investment</a:t>
            </a:r>
            <a:endParaRPr/>
          </a:p>
          <a:p>
            <a:pPr marL="0" lvl="0" indent="0" algn="ctr" rtl="0">
              <a:spcBef>
                <a:spcPts val="0"/>
              </a:spcBef>
              <a:spcAft>
                <a:spcPts val="0"/>
              </a:spcAft>
              <a:buClr>
                <a:schemeClr val="dk1"/>
              </a:buClr>
              <a:buSzPts val="1100"/>
              <a:buFont typeface="Arial"/>
              <a:buNone/>
            </a:pPr>
            <a:r>
              <a:rPr lang="en" sz="3000" i="1"/>
              <a:t>The push and pull on membership</a:t>
            </a:r>
            <a:endParaRPr/>
          </a:p>
        </p:txBody>
      </p:sp>
      <p:grpSp>
        <p:nvGrpSpPr>
          <p:cNvPr id="233" name="Google Shape;233;p33">
            <a:extLst>
              <a:ext uri="{C183D7F6-B498-43B3-948B-1728B52AA6E4}">
                <adec:decorative xmlns:adec="http://schemas.microsoft.com/office/drawing/2017/decorative" val="1"/>
              </a:ext>
            </a:extLst>
          </p:cNvPr>
          <p:cNvGrpSpPr/>
          <p:nvPr/>
        </p:nvGrpSpPr>
        <p:grpSpPr>
          <a:xfrm rot="5400000">
            <a:off x="6315042" y="1262517"/>
            <a:ext cx="2332949" cy="3062737"/>
            <a:chOff x="5485996" y="1166645"/>
            <a:chExt cx="1827900" cy="2399700"/>
          </a:xfrm>
        </p:grpSpPr>
        <p:sp>
          <p:nvSpPr>
            <p:cNvPr id="234" name="Google Shape;234;p33"/>
            <p:cNvSpPr/>
            <p:nvPr/>
          </p:nvSpPr>
          <p:spPr>
            <a:xfrm rot="-5400000">
              <a:off x="5200096" y="1452545"/>
              <a:ext cx="2399700" cy="1827900"/>
            </a:xfrm>
            <a:prstGeom prst="rightArrowCallout">
              <a:avLst>
                <a:gd name="adj1" fmla="val 9283"/>
                <a:gd name="adj2" fmla="val 13570"/>
                <a:gd name="adj3" fmla="val 16082"/>
                <a:gd name="adj4" fmla="val 81236"/>
              </a:avLst>
            </a:prstGeom>
            <a:solidFill>
              <a:srgbClr val="F3D46A"/>
            </a:solidFill>
            <a:ln>
              <a:noFill/>
            </a:ln>
          </p:spPr>
          <p:txBody>
            <a:bodyPr spcFirstLastPara="1" wrap="square" lIns="116675" tIns="116675" rIns="116675" bIns="116675" anchor="ctr" anchorCtr="0">
              <a:noAutofit/>
            </a:bodyPr>
            <a:lstStyle/>
            <a:p>
              <a:pPr marL="0" lvl="0" indent="0" algn="l" rtl="0">
                <a:spcBef>
                  <a:spcPts val="0"/>
                </a:spcBef>
                <a:spcAft>
                  <a:spcPts val="0"/>
                </a:spcAft>
                <a:buNone/>
              </a:pPr>
              <a:endParaRPr sz="1295"/>
            </a:p>
          </p:txBody>
        </p:sp>
        <p:sp>
          <p:nvSpPr>
            <p:cNvPr id="235" name="Google Shape;235;p33"/>
            <p:cNvSpPr/>
            <p:nvPr/>
          </p:nvSpPr>
          <p:spPr>
            <a:xfrm flipH="1">
              <a:off x="5574563" y="1686400"/>
              <a:ext cx="1649400" cy="1769700"/>
            </a:xfrm>
            <a:prstGeom prst="snip1Rect">
              <a:avLst>
                <a:gd name="adj" fmla="val 0"/>
              </a:avLst>
            </a:prstGeom>
            <a:solidFill>
              <a:srgbClr val="F3D46A"/>
            </a:solidFill>
            <a:ln>
              <a:noFill/>
            </a:ln>
          </p:spPr>
          <p:txBody>
            <a:bodyPr spcFirstLastPara="1" wrap="square" lIns="116675" tIns="116675" rIns="116675" bIns="116675" anchor="ctr" anchorCtr="0">
              <a:noAutofit/>
            </a:bodyPr>
            <a:lstStyle/>
            <a:p>
              <a:pPr marL="0" lvl="0" indent="0" algn="l" rtl="0">
                <a:spcBef>
                  <a:spcPts val="0"/>
                </a:spcBef>
                <a:spcAft>
                  <a:spcPts val="0"/>
                </a:spcAft>
                <a:buNone/>
              </a:pPr>
              <a:endParaRPr sz="1295"/>
            </a:p>
          </p:txBody>
        </p:sp>
        <p:sp>
          <p:nvSpPr>
            <p:cNvPr id="236" name="Google Shape;236;p33"/>
            <p:cNvSpPr txBox="1"/>
            <p:nvPr/>
          </p:nvSpPr>
          <p:spPr>
            <a:xfrm rot="-5400000">
              <a:off x="5338065" y="1766493"/>
              <a:ext cx="1950300" cy="1649400"/>
            </a:xfrm>
            <a:prstGeom prst="rect">
              <a:avLst/>
            </a:prstGeom>
            <a:noFill/>
            <a:ln>
              <a:noFill/>
            </a:ln>
          </p:spPr>
          <p:txBody>
            <a:bodyPr spcFirstLastPara="1" wrap="square" lIns="116675" tIns="116675" rIns="116675" bIns="116675" anchor="t" anchorCtr="0">
              <a:noAutofit/>
            </a:bodyPr>
            <a:lstStyle/>
            <a:p>
              <a:pPr marL="0" lvl="0" indent="0" algn="ctr" rtl="0">
                <a:lnSpc>
                  <a:spcPct val="115000"/>
                </a:lnSpc>
                <a:spcBef>
                  <a:spcPts val="0"/>
                </a:spcBef>
                <a:spcAft>
                  <a:spcPts val="0"/>
                </a:spcAft>
                <a:buNone/>
              </a:pPr>
              <a:r>
                <a:rPr lang="en" sz="1800" b="1">
                  <a:solidFill>
                    <a:schemeClr val="dk1"/>
                  </a:solidFill>
                  <a:latin typeface="Twentieth Century"/>
                  <a:ea typeface="Twentieth Century"/>
                  <a:cs typeface="Twentieth Century"/>
                  <a:sym typeface="Twentieth Century"/>
                </a:rPr>
                <a:t>Departing members</a:t>
              </a:r>
              <a:endParaRPr sz="1800" b="1">
                <a:solidFill>
                  <a:schemeClr val="dk1"/>
                </a:solidFill>
                <a:latin typeface="Twentieth Century"/>
                <a:ea typeface="Twentieth Century"/>
                <a:cs typeface="Twentieth Century"/>
                <a:sym typeface="Twentieth Century"/>
              </a:endParaRPr>
            </a:p>
            <a:p>
              <a:pPr marL="0" lvl="0" indent="0" algn="ctr" rtl="0">
                <a:lnSpc>
                  <a:spcPct val="115000"/>
                </a:lnSpc>
                <a:spcBef>
                  <a:spcPts val="0"/>
                </a:spcBef>
                <a:spcAft>
                  <a:spcPts val="0"/>
                </a:spcAft>
                <a:buNone/>
              </a:pPr>
              <a:endParaRPr sz="1021">
                <a:solidFill>
                  <a:schemeClr val="dk1"/>
                </a:solidFill>
                <a:latin typeface="Twentieth Century"/>
                <a:ea typeface="Twentieth Century"/>
                <a:cs typeface="Twentieth Century"/>
                <a:sym typeface="Twentieth Century"/>
              </a:endParaRPr>
            </a:p>
            <a:p>
              <a:pPr marL="0" lvl="0" indent="0" algn="ctr" rtl="0">
                <a:lnSpc>
                  <a:spcPct val="115000"/>
                </a:lnSpc>
                <a:spcBef>
                  <a:spcPts val="0"/>
                </a:spcBef>
                <a:spcAft>
                  <a:spcPts val="0"/>
                </a:spcAft>
                <a:buNone/>
              </a:pPr>
              <a:r>
                <a:rPr lang="en" sz="1600">
                  <a:solidFill>
                    <a:schemeClr val="dk1"/>
                  </a:solidFill>
                  <a:latin typeface="Twentieth Century"/>
                  <a:ea typeface="Twentieth Century"/>
                  <a:cs typeface="Twentieth Century"/>
                  <a:sym typeface="Twentieth Century"/>
                </a:rPr>
                <a:t>Budget and staff capacity (as well as uncertainty) </a:t>
              </a:r>
              <a:endParaRPr sz="1600">
                <a:solidFill>
                  <a:schemeClr val="dk1"/>
                </a:solidFill>
                <a:latin typeface="Twentieth Century"/>
                <a:ea typeface="Twentieth Century"/>
                <a:cs typeface="Twentieth Century"/>
                <a:sym typeface="Twentieth Century"/>
              </a:endParaRPr>
            </a:p>
            <a:p>
              <a:pPr marL="0" lvl="0" indent="0" algn="ctr" rtl="0">
                <a:lnSpc>
                  <a:spcPct val="115000"/>
                </a:lnSpc>
                <a:spcBef>
                  <a:spcPts val="2042"/>
                </a:spcBef>
                <a:spcAft>
                  <a:spcPts val="2042"/>
                </a:spcAft>
                <a:buNone/>
              </a:pPr>
              <a:r>
                <a:rPr lang="en" sz="1600">
                  <a:solidFill>
                    <a:schemeClr val="dk1"/>
                  </a:solidFill>
                  <a:latin typeface="Twentieth Century"/>
                  <a:ea typeface="Twentieth Century"/>
                  <a:cs typeface="Twentieth Century"/>
                  <a:sym typeface="Twentieth Century"/>
                </a:rPr>
                <a:t>15 members canceled between 2021 and 2025</a:t>
              </a:r>
              <a:endParaRPr sz="1600">
                <a:solidFill>
                  <a:schemeClr val="dk1"/>
                </a:solidFill>
                <a:latin typeface="Twentieth Century"/>
                <a:ea typeface="Twentieth Century"/>
                <a:cs typeface="Twentieth Century"/>
                <a:sym typeface="Twentieth Century"/>
              </a:endParaRPr>
            </a:p>
          </p:txBody>
        </p:sp>
      </p:grpSp>
      <p:grpSp>
        <p:nvGrpSpPr>
          <p:cNvPr id="237" name="Google Shape;237;p33">
            <a:extLst>
              <a:ext uri="{C183D7F6-B498-43B3-948B-1728B52AA6E4}">
                <adec:decorative xmlns:adec="http://schemas.microsoft.com/office/drawing/2017/decorative" val="1"/>
              </a:ext>
            </a:extLst>
          </p:cNvPr>
          <p:cNvGrpSpPr/>
          <p:nvPr/>
        </p:nvGrpSpPr>
        <p:grpSpPr>
          <a:xfrm>
            <a:off x="3414320" y="1471022"/>
            <a:ext cx="2522868" cy="3312066"/>
            <a:chOff x="3658096" y="1597469"/>
            <a:chExt cx="1827900" cy="2399700"/>
          </a:xfrm>
        </p:grpSpPr>
        <p:sp>
          <p:nvSpPr>
            <p:cNvPr id="238" name="Google Shape;238;p33"/>
            <p:cNvSpPr/>
            <p:nvPr/>
          </p:nvSpPr>
          <p:spPr>
            <a:xfrm rot="5400000">
              <a:off x="3372196" y="1883369"/>
              <a:ext cx="2399700" cy="1827900"/>
            </a:xfrm>
            <a:prstGeom prst="rightArrowCallout">
              <a:avLst>
                <a:gd name="adj1" fmla="val 9283"/>
                <a:gd name="adj2" fmla="val 0"/>
                <a:gd name="adj3" fmla="val 16082"/>
                <a:gd name="adj4" fmla="val 81236"/>
              </a:avLst>
            </a:prstGeom>
            <a:solidFill>
              <a:srgbClr val="637557"/>
            </a:solidFill>
            <a:ln>
              <a:noFill/>
            </a:ln>
          </p:spPr>
          <p:txBody>
            <a:bodyPr spcFirstLastPara="1" wrap="square" lIns="126175" tIns="126175" rIns="126175" bIns="126175" anchor="ctr" anchorCtr="0">
              <a:noAutofit/>
            </a:bodyPr>
            <a:lstStyle/>
            <a:p>
              <a:pPr marL="0" lvl="0" indent="0" algn="l" rtl="0">
                <a:spcBef>
                  <a:spcPts val="0"/>
                </a:spcBef>
                <a:spcAft>
                  <a:spcPts val="0"/>
                </a:spcAft>
                <a:buNone/>
              </a:pPr>
              <a:endParaRPr/>
            </a:p>
          </p:txBody>
        </p:sp>
        <p:sp>
          <p:nvSpPr>
            <p:cNvPr id="239" name="Google Shape;239;p33"/>
            <p:cNvSpPr/>
            <p:nvPr/>
          </p:nvSpPr>
          <p:spPr>
            <a:xfrm rot="10800000" flipH="1">
              <a:off x="3748030" y="1687411"/>
              <a:ext cx="1649400" cy="1769700"/>
            </a:xfrm>
            <a:prstGeom prst="snip1Rect">
              <a:avLst>
                <a:gd name="adj" fmla="val 0"/>
              </a:avLst>
            </a:prstGeom>
            <a:solidFill>
              <a:srgbClr val="637557"/>
            </a:solidFill>
            <a:ln>
              <a:noFill/>
            </a:ln>
          </p:spPr>
          <p:txBody>
            <a:bodyPr spcFirstLastPara="1" wrap="square" lIns="126175" tIns="126175" rIns="126175" bIns="126175" anchor="ctr" anchorCtr="0">
              <a:noAutofit/>
            </a:bodyPr>
            <a:lstStyle/>
            <a:p>
              <a:pPr marL="0" lvl="0" indent="0" algn="l" rtl="0">
                <a:spcBef>
                  <a:spcPts val="0"/>
                </a:spcBef>
                <a:spcAft>
                  <a:spcPts val="0"/>
                </a:spcAft>
                <a:buNone/>
              </a:pPr>
              <a:endParaRPr/>
            </a:p>
          </p:txBody>
        </p:sp>
        <p:sp>
          <p:nvSpPr>
            <p:cNvPr id="240" name="Google Shape;240;p33"/>
            <p:cNvSpPr txBox="1"/>
            <p:nvPr/>
          </p:nvSpPr>
          <p:spPr>
            <a:xfrm>
              <a:off x="3908589" y="1663276"/>
              <a:ext cx="1423200" cy="731700"/>
            </a:xfrm>
            <a:prstGeom prst="rect">
              <a:avLst/>
            </a:prstGeom>
            <a:noFill/>
            <a:ln>
              <a:noFill/>
            </a:ln>
          </p:spPr>
          <p:txBody>
            <a:bodyPr spcFirstLastPara="1" wrap="square" lIns="126175" tIns="126175" rIns="126175" bIns="126175" anchor="t" anchorCtr="0">
              <a:noAutofit/>
            </a:bodyPr>
            <a:lstStyle/>
            <a:p>
              <a:pPr marL="0" lvl="0" indent="0" algn="ctr" rtl="0">
                <a:lnSpc>
                  <a:spcPct val="115000"/>
                </a:lnSpc>
                <a:spcBef>
                  <a:spcPts val="0"/>
                </a:spcBef>
                <a:spcAft>
                  <a:spcPts val="0"/>
                </a:spcAft>
                <a:buNone/>
              </a:pPr>
              <a:r>
                <a:rPr lang="en" sz="2618" b="1">
                  <a:solidFill>
                    <a:srgbClr val="FFFFFF"/>
                  </a:solidFill>
                  <a:latin typeface="Twentieth Century"/>
                  <a:ea typeface="Twentieth Century"/>
                  <a:cs typeface="Twentieth Century"/>
                  <a:sym typeface="Twentieth Century"/>
                </a:rPr>
                <a:t>Strong core membership</a:t>
              </a:r>
              <a:endParaRPr sz="2204">
                <a:solidFill>
                  <a:srgbClr val="FFFFFF"/>
                </a:solidFill>
                <a:latin typeface="Twentieth Century"/>
                <a:ea typeface="Twentieth Century"/>
                <a:cs typeface="Twentieth Century"/>
                <a:sym typeface="Twentieth Century"/>
              </a:endParaRPr>
            </a:p>
          </p:txBody>
        </p:sp>
      </p:grpSp>
      <p:grpSp>
        <p:nvGrpSpPr>
          <p:cNvPr id="241" name="Google Shape;241;p33">
            <a:extLst>
              <a:ext uri="{C183D7F6-B498-43B3-948B-1728B52AA6E4}">
                <adec:decorative xmlns:adec="http://schemas.microsoft.com/office/drawing/2017/decorative" val="1"/>
              </a:ext>
            </a:extLst>
          </p:cNvPr>
          <p:cNvGrpSpPr/>
          <p:nvPr/>
        </p:nvGrpSpPr>
        <p:grpSpPr>
          <a:xfrm rot="5400000">
            <a:off x="1224598" y="1301015"/>
            <a:ext cx="2453942" cy="3062738"/>
            <a:chOff x="5468761" y="1146343"/>
            <a:chExt cx="1922700" cy="2399701"/>
          </a:xfrm>
        </p:grpSpPr>
        <p:sp>
          <p:nvSpPr>
            <p:cNvPr id="242" name="Google Shape;242;p33"/>
            <p:cNvSpPr/>
            <p:nvPr/>
          </p:nvSpPr>
          <p:spPr>
            <a:xfrm rot="-5400000">
              <a:off x="5200096" y="1432243"/>
              <a:ext cx="2399700" cy="1827900"/>
            </a:xfrm>
            <a:prstGeom prst="rightArrowCallout">
              <a:avLst>
                <a:gd name="adj1" fmla="val 9283"/>
                <a:gd name="adj2" fmla="val 13570"/>
                <a:gd name="adj3" fmla="val 16082"/>
                <a:gd name="adj4" fmla="val 81236"/>
              </a:avLst>
            </a:prstGeom>
            <a:solidFill>
              <a:srgbClr val="78BCDF"/>
            </a:solidFill>
            <a:ln>
              <a:noFill/>
            </a:ln>
          </p:spPr>
          <p:txBody>
            <a:bodyPr spcFirstLastPara="1" wrap="square" lIns="116675" tIns="116675" rIns="116675" bIns="116675" anchor="ctr" anchorCtr="0">
              <a:noAutofit/>
            </a:bodyPr>
            <a:lstStyle/>
            <a:p>
              <a:pPr marL="0" lvl="0" indent="0" algn="l" rtl="0">
                <a:spcBef>
                  <a:spcPts val="0"/>
                </a:spcBef>
                <a:spcAft>
                  <a:spcPts val="0"/>
                </a:spcAft>
                <a:buNone/>
              </a:pPr>
              <a:endParaRPr sz="1295"/>
            </a:p>
          </p:txBody>
        </p:sp>
        <p:sp>
          <p:nvSpPr>
            <p:cNvPr id="243" name="Google Shape;243;p33"/>
            <p:cNvSpPr/>
            <p:nvPr/>
          </p:nvSpPr>
          <p:spPr>
            <a:xfrm flipH="1">
              <a:off x="5574563" y="1686400"/>
              <a:ext cx="1649400" cy="1769700"/>
            </a:xfrm>
            <a:prstGeom prst="snip1Rect">
              <a:avLst>
                <a:gd name="adj" fmla="val 0"/>
              </a:avLst>
            </a:prstGeom>
            <a:solidFill>
              <a:srgbClr val="78BCDF"/>
            </a:solidFill>
            <a:ln>
              <a:noFill/>
            </a:ln>
          </p:spPr>
          <p:txBody>
            <a:bodyPr spcFirstLastPara="1" wrap="square" lIns="116675" tIns="116675" rIns="116675" bIns="116675" anchor="ctr" anchorCtr="0">
              <a:noAutofit/>
            </a:bodyPr>
            <a:lstStyle/>
            <a:p>
              <a:pPr marL="0" lvl="0" indent="0" algn="l" rtl="0">
                <a:spcBef>
                  <a:spcPts val="0"/>
                </a:spcBef>
                <a:spcAft>
                  <a:spcPts val="0"/>
                </a:spcAft>
                <a:buNone/>
              </a:pPr>
              <a:endParaRPr sz="1295"/>
            </a:p>
          </p:txBody>
        </p:sp>
        <p:sp>
          <p:nvSpPr>
            <p:cNvPr id="244" name="Google Shape;244;p33"/>
            <p:cNvSpPr txBox="1"/>
            <p:nvPr/>
          </p:nvSpPr>
          <p:spPr>
            <a:xfrm rot="-5400000">
              <a:off x="5453011" y="1607593"/>
              <a:ext cx="1954200" cy="1922700"/>
            </a:xfrm>
            <a:prstGeom prst="rect">
              <a:avLst/>
            </a:prstGeom>
            <a:noFill/>
            <a:ln>
              <a:noFill/>
            </a:ln>
          </p:spPr>
          <p:txBody>
            <a:bodyPr spcFirstLastPara="1" wrap="square" lIns="116675" tIns="116675" rIns="116675" bIns="116675" anchor="t" anchorCtr="0">
              <a:noAutofit/>
            </a:bodyPr>
            <a:lstStyle/>
            <a:p>
              <a:pPr marL="0" lvl="0" indent="0" algn="ctr" rtl="0">
                <a:lnSpc>
                  <a:spcPct val="115000"/>
                </a:lnSpc>
                <a:spcBef>
                  <a:spcPts val="0"/>
                </a:spcBef>
                <a:spcAft>
                  <a:spcPts val="0"/>
                </a:spcAft>
                <a:buNone/>
              </a:pPr>
              <a:r>
                <a:rPr lang="en" sz="1804" b="1">
                  <a:solidFill>
                    <a:schemeClr val="dk1"/>
                  </a:solidFill>
                  <a:latin typeface="Twentieth Century"/>
                  <a:ea typeface="Twentieth Century"/>
                  <a:cs typeface="Twentieth Century"/>
                  <a:sym typeface="Twentieth Century"/>
                </a:rPr>
                <a:t>New members</a:t>
              </a:r>
              <a:endParaRPr sz="1804" b="1">
                <a:solidFill>
                  <a:schemeClr val="dk1"/>
                </a:solidFill>
                <a:latin typeface="Twentieth Century"/>
                <a:ea typeface="Twentieth Century"/>
                <a:cs typeface="Twentieth Century"/>
                <a:sym typeface="Twentieth Century"/>
              </a:endParaRPr>
            </a:p>
            <a:p>
              <a:pPr marL="0" lvl="0" indent="0" algn="ctr" rtl="0">
                <a:lnSpc>
                  <a:spcPct val="115000"/>
                </a:lnSpc>
                <a:spcBef>
                  <a:spcPts val="0"/>
                </a:spcBef>
                <a:spcAft>
                  <a:spcPts val="0"/>
                </a:spcAft>
                <a:buNone/>
              </a:pPr>
              <a:endParaRPr sz="1021">
                <a:solidFill>
                  <a:schemeClr val="dk1"/>
                </a:solidFill>
                <a:latin typeface="Twentieth Century"/>
                <a:ea typeface="Twentieth Century"/>
                <a:cs typeface="Twentieth Century"/>
                <a:sym typeface="Twentieth Century"/>
              </a:endParaRPr>
            </a:p>
            <a:p>
              <a:pPr marL="0" lvl="0" indent="0" algn="ctr" rtl="0">
                <a:lnSpc>
                  <a:spcPct val="115000"/>
                </a:lnSpc>
                <a:spcBef>
                  <a:spcPts val="0"/>
                </a:spcBef>
                <a:spcAft>
                  <a:spcPts val="0"/>
                </a:spcAft>
                <a:buNone/>
              </a:pPr>
              <a:r>
                <a:rPr lang="en" sz="1600">
                  <a:solidFill>
                    <a:schemeClr val="dk1"/>
                  </a:solidFill>
                  <a:latin typeface="Twentieth Century"/>
                  <a:ea typeface="Twentieth Century"/>
                  <a:cs typeface="Twentieth Century"/>
                  <a:sym typeface="Twentieth Century"/>
                </a:rPr>
                <a:t>Many have acute collection management challenges they are looking to solve</a:t>
              </a:r>
              <a:endParaRPr sz="1600">
                <a:solidFill>
                  <a:schemeClr val="dk1"/>
                </a:solidFill>
                <a:latin typeface="Twentieth Century"/>
                <a:ea typeface="Twentieth Century"/>
                <a:cs typeface="Twentieth Century"/>
                <a:sym typeface="Twentieth Century"/>
              </a:endParaRPr>
            </a:p>
            <a:p>
              <a:pPr marL="0" lvl="0" indent="0" algn="ctr" rtl="0">
                <a:lnSpc>
                  <a:spcPct val="115000"/>
                </a:lnSpc>
                <a:spcBef>
                  <a:spcPts val="2042"/>
                </a:spcBef>
                <a:spcAft>
                  <a:spcPts val="2042"/>
                </a:spcAft>
                <a:buNone/>
              </a:pPr>
              <a:r>
                <a:rPr lang="en" sz="1600">
                  <a:solidFill>
                    <a:schemeClr val="dk1"/>
                  </a:solidFill>
                  <a:latin typeface="Twentieth Century"/>
                  <a:ea typeface="Twentieth Century"/>
                  <a:cs typeface="Twentieth Century"/>
                  <a:sym typeface="Twentieth Century"/>
                </a:rPr>
                <a:t>10 members joined between 2021 and 2025</a:t>
              </a:r>
              <a:endParaRPr sz="1600">
                <a:solidFill>
                  <a:schemeClr val="dk1"/>
                </a:solidFill>
                <a:latin typeface="Twentieth Century"/>
                <a:ea typeface="Twentieth Century"/>
                <a:cs typeface="Twentieth Century"/>
                <a:sym typeface="Twentieth Century"/>
              </a:endParaRPr>
            </a:p>
          </p:txBody>
        </p:sp>
      </p:grpSp>
      <p:sp>
        <p:nvSpPr>
          <p:cNvPr id="245" name="Google Shape;245;p33"/>
          <p:cNvSpPr txBox="1"/>
          <p:nvPr/>
        </p:nvSpPr>
        <p:spPr>
          <a:xfrm>
            <a:off x="3550013" y="2963825"/>
            <a:ext cx="2251500" cy="7143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2042"/>
              </a:spcAft>
              <a:buNone/>
            </a:pPr>
            <a:r>
              <a:rPr lang="en" sz="1600">
                <a:solidFill>
                  <a:schemeClr val="lt1"/>
                </a:solidFill>
                <a:latin typeface="Twentieth Century"/>
                <a:ea typeface="Twentieth Century"/>
                <a:cs typeface="Twentieth Century"/>
                <a:sym typeface="Twentieth Century"/>
              </a:rPr>
              <a:t>47 members have been with WEST since 2011</a:t>
            </a:r>
            <a:endParaRPr sz="1600">
              <a:solidFill>
                <a:schemeClr val="lt1"/>
              </a:solidFill>
              <a:latin typeface="Twentieth Century"/>
              <a:ea typeface="Twentieth Century"/>
              <a:cs typeface="Twentieth Century"/>
              <a:sym typeface="Twentieth Century"/>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34"/>
          <p:cNvSpPr txBox="1">
            <a:spLocks noGrp="1"/>
          </p:cNvSpPr>
          <p:nvPr>
            <p:ph type="title"/>
          </p:nvPr>
        </p:nvSpPr>
        <p:spPr>
          <a:xfrm>
            <a:off x="457200" y="0"/>
            <a:ext cx="8229600" cy="13056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
              <a:t>Resources</a:t>
            </a:r>
            <a:endParaRPr/>
          </a:p>
          <a:p>
            <a:pPr marL="0" lvl="0" indent="0" algn="ctr" rtl="0">
              <a:spcBef>
                <a:spcPts val="0"/>
              </a:spcBef>
              <a:spcAft>
                <a:spcPts val="0"/>
              </a:spcAft>
              <a:buClr>
                <a:schemeClr val="dk1"/>
              </a:buClr>
              <a:buSzPts val="1100"/>
              <a:buFont typeface="Arial"/>
              <a:buNone/>
            </a:pPr>
            <a:r>
              <a:rPr lang="en" sz="3000" i="1"/>
              <a:t>Approximate Distribution</a:t>
            </a:r>
            <a:endParaRPr/>
          </a:p>
          <a:p>
            <a:pPr marL="0" lvl="0" indent="0" algn="ctr" rtl="0">
              <a:spcBef>
                <a:spcPts val="0"/>
              </a:spcBef>
              <a:spcAft>
                <a:spcPts val="0"/>
              </a:spcAft>
              <a:buNone/>
            </a:pPr>
            <a:endParaRPr/>
          </a:p>
        </p:txBody>
      </p:sp>
      <p:pic>
        <p:nvPicPr>
          <p:cNvPr id="251" name="Google Shape;251;p34" title="Chart"/>
          <p:cNvPicPr preferRelativeResize="0"/>
          <p:nvPr/>
        </p:nvPicPr>
        <p:blipFill>
          <a:blip r:embed="rId3">
            <a:alphaModFix/>
          </a:blip>
          <a:stretch>
            <a:fillRect/>
          </a:stretch>
        </p:blipFill>
        <p:spPr>
          <a:xfrm>
            <a:off x="1147713" y="852352"/>
            <a:ext cx="6848576" cy="42264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35"/>
          <p:cNvSpPr txBox="1">
            <a:spLocks noGrp="1"/>
          </p:cNvSpPr>
          <p:nvPr>
            <p:ph type="title"/>
          </p:nvPr>
        </p:nvSpPr>
        <p:spPr>
          <a:xfrm>
            <a:off x="444963" y="206097"/>
            <a:ext cx="8229600" cy="580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 dirty="0"/>
              <a:t>Resourcing </a:t>
            </a:r>
            <a:endParaRPr dirty="0"/>
          </a:p>
          <a:p>
            <a:pPr marL="0" lvl="0" indent="0" algn="ctr" rtl="0">
              <a:spcBef>
                <a:spcPts val="0"/>
              </a:spcBef>
              <a:spcAft>
                <a:spcPts val="0"/>
              </a:spcAft>
              <a:buNone/>
            </a:pPr>
            <a:r>
              <a:rPr lang="en" i="1" dirty="0"/>
              <a:t>Resilience</a:t>
            </a:r>
            <a:endParaRPr i="1" dirty="0"/>
          </a:p>
        </p:txBody>
      </p:sp>
      <p:sp>
        <p:nvSpPr>
          <p:cNvPr id="257" name="Google Shape;257;p35">
            <a:extLst>
              <a:ext uri="{C183D7F6-B498-43B3-948B-1728B52AA6E4}">
                <adec:decorative xmlns:adec="http://schemas.microsoft.com/office/drawing/2017/decorative" val="1"/>
              </a:ext>
            </a:extLst>
          </p:cNvPr>
          <p:cNvSpPr/>
          <p:nvPr/>
        </p:nvSpPr>
        <p:spPr>
          <a:xfrm rot="984708" flipH="1">
            <a:off x="7157374" y="3271273"/>
            <a:ext cx="1437677" cy="74712"/>
          </a:xfrm>
          <a:prstGeom prst="roundRect">
            <a:avLst>
              <a:gd name="adj" fmla="val 50000"/>
            </a:avLst>
          </a:prstGeom>
          <a:solidFill>
            <a:srgbClr val="637557"/>
          </a:solidFill>
          <a:ln>
            <a:noFill/>
          </a:ln>
        </p:spPr>
        <p:txBody>
          <a:bodyPr spcFirstLastPara="1" wrap="square" lIns="117700" tIns="117700" rIns="117700" bIns="117700" anchor="ctr" anchorCtr="0">
            <a:noAutofit/>
          </a:bodyPr>
          <a:lstStyle/>
          <a:p>
            <a:pPr marL="0" lvl="0" indent="0" algn="l" rtl="0">
              <a:spcBef>
                <a:spcPts val="0"/>
              </a:spcBef>
              <a:spcAft>
                <a:spcPts val="0"/>
              </a:spcAft>
              <a:buNone/>
            </a:pPr>
            <a:endParaRPr/>
          </a:p>
        </p:txBody>
      </p:sp>
      <p:sp>
        <p:nvSpPr>
          <p:cNvPr id="258" name="Google Shape;258;p35">
            <a:extLst>
              <a:ext uri="{C183D7F6-B498-43B3-948B-1728B52AA6E4}">
                <adec:decorative xmlns:adec="http://schemas.microsoft.com/office/drawing/2017/decorative" val="1"/>
              </a:ext>
            </a:extLst>
          </p:cNvPr>
          <p:cNvSpPr/>
          <p:nvPr/>
        </p:nvSpPr>
        <p:spPr>
          <a:xfrm rot="-984708">
            <a:off x="5840688" y="3271273"/>
            <a:ext cx="1437677" cy="74712"/>
          </a:xfrm>
          <a:prstGeom prst="roundRect">
            <a:avLst>
              <a:gd name="adj" fmla="val 50000"/>
            </a:avLst>
          </a:prstGeom>
          <a:solidFill>
            <a:srgbClr val="637557"/>
          </a:solidFill>
          <a:ln>
            <a:noFill/>
          </a:ln>
        </p:spPr>
        <p:txBody>
          <a:bodyPr spcFirstLastPara="1" wrap="square" lIns="117700" tIns="117700" rIns="117700" bIns="117700" anchor="ctr" anchorCtr="0">
            <a:noAutofit/>
          </a:bodyPr>
          <a:lstStyle/>
          <a:p>
            <a:pPr marL="0" lvl="0" indent="0" algn="l" rtl="0">
              <a:spcBef>
                <a:spcPts val="0"/>
              </a:spcBef>
              <a:spcAft>
                <a:spcPts val="0"/>
              </a:spcAft>
              <a:buNone/>
            </a:pPr>
            <a:endParaRPr/>
          </a:p>
        </p:txBody>
      </p:sp>
      <p:sp>
        <p:nvSpPr>
          <p:cNvPr id="259" name="Google Shape;259;p35">
            <a:extLst>
              <a:ext uri="{C183D7F6-B498-43B3-948B-1728B52AA6E4}">
                <adec:decorative xmlns:adec="http://schemas.microsoft.com/office/drawing/2017/decorative" val="1"/>
              </a:ext>
            </a:extLst>
          </p:cNvPr>
          <p:cNvSpPr/>
          <p:nvPr/>
        </p:nvSpPr>
        <p:spPr>
          <a:xfrm rot="984708" flipH="1">
            <a:off x="4508855" y="3271273"/>
            <a:ext cx="1437677" cy="74712"/>
          </a:xfrm>
          <a:prstGeom prst="roundRect">
            <a:avLst>
              <a:gd name="adj" fmla="val 50000"/>
            </a:avLst>
          </a:prstGeom>
          <a:solidFill>
            <a:srgbClr val="637557"/>
          </a:solidFill>
          <a:ln>
            <a:noFill/>
          </a:ln>
        </p:spPr>
        <p:txBody>
          <a:bodyPr spcFirstLastPara="1" wrap="square" lIns="117700" tIns="117700" rIns="117700" bIns="117700" anchor="ctr" anchorCtr="0">
            <a:noAutofit/>
          </a:bodyPr>
          <a:lstStyle/>
          <a:p>
            <a:pPr marL="0" lvl="0" indent="0" algn="l" rtl="0">
              <a:spcBef>
                <a:spcPts val="0"/>
              </a:spcBef>
              <a:spcAft>
                <a:spcPts val="0"/>
              </a:spcAft>
              <a:buNone/>
            </a:pPr>
            <a:endParaRPr/>
          </a:p>
        </p:txBody>
      </p:sp>
      <p:sp>
        <p:nvSpPr>
          <p:cNvPr id="260" name="Google Shape;260;p35">
            <a:extLst>
              <a:ext uri="{C183D7F6-B498-43B3-948B-1728B52AA6E4}">
                <adec:decorative xmlns:adec="http://schemas.microsoft.com/office/drawing/2017/decorative" val="1"/>
              </a:ext>
            </a:extLst>
          </p:cNvPr>
          <p:cNvSpPr/>
          <p:nvPr/>
        </p:nvSpPr>
        <p:spPr>
          <a:xfrm rot="-984708">
            <a:off x="3192169" y="3271273"/>
            <a:ext cx="1437677" cy="74712"/>
          </a:xfrm>
          <a:prstGeom prst="roundRect">
            <a:avLst>
              <a:gd name="adj" fmla="val 50000"/>
            </a:avLst>
          </a:prstGeom>
          <a:solidFill>
            <a:srgbClr val="637557"/>
          </a:solidFill>
          <a:ln>
            <a:noFill/>
          </a:ln>
        </p:spPr>
        <p:txBody>
          <a:bodyPr spcFirstLastPara="1" wrap="square" lIns="117700" tIns="117700" rIns="117700" bIns="117700" anchor="ctr" anchorCtr="0">
            <a:noAutofit/>
          </a:bodyPr>
          <a:lstStyle/>
          <a:p>
            <a:pPr marL="0" lvl="0" indent="0" algn="l" rtl="0">
              <a:spcBef>
                <a:spcPts val="0"/>
              </a:spcBef>
              <a:spcAft>
                <a:spcPts val="0"/>
              </a:spcAft>
              <a:buNone/>
            </a:pPr>
            <a:endParaRPr/>
          </a:p>
        </p:txBody>
      </p:sp>
      <p:sp>
        <p:nvSpPr>
          <p:cNvPr id="261" name="Google Shape;261;p35">
            <a:extLst>
              <a:ext uri="{C183D7F6-B498-43B3-948B-1728B52AA6E4}">
                <adec:decorative xmlns:adec="http://schemas.microsoft.com/office/drawing/2017/decorative" val="1"/>
              </a:ext>
            </a:extLst>
          </p:cNvPr>
          <p:cNvSpPr/>
          <p:nvPr/>
        </p:nvSpPr>
        <p:spPr>
          <a:xfrm rot="984708" flipH="1">
            <a:off x="1865635" y="3271273"/>
            <a:ext cx="1437677" cy="74712"/>
          </a:xfrm>
          <a:prstGeom prst="roundRect">
            <a:avLst>
              <a:gd name="adj" fmla="val 50000"/>
            </a:avLst>
          </a:prstGeom>
          <a:solidFill>
            <a:srgbClr val="637557"/>
          </a:solidFill>
          <a:ln>
            <a:noFill/>
          </a:ln>
        </p:spPr>
        <p:txBody>
          <a:bodyPr spcFirstLastPara="1" wrap="square" lIns="117700" tIns="117700" rIns="117700" bIns="117700" anchor="ctr" anchorCtr="0">
            <a:noAutofit/>
          </a:bodyPr>
          <a:lstStyle/>
          <a:p>
            <a:pPr marL="0" lvl="0" indent="0" algn="l" rtl="0">
              <a:spcBef>
                <a:spcPts val="0"/>
              </a:spcBef>
              <a:spcAft>
                <a:spcPts val="0"/>
              </a:spcAft>
              <a:buNone/>
            </a:pPr>
            <a:endParaRPr/>
          </a:p>
        </p:txBody>
      </p:sp>
      <p:grpSp>
        <p:nvGrpSpPr>
          <p:cNvPr id="262" name="Google Shape;262;p35">
            <a:extLst>
              <a:ext uri="{C183D7F6-B498-43B3-948B-1728B52AA6E4}">
                <adec:decorative xmlns:adec="http://schemas.microsoft.com/office/drawing/2017/decorative" val="1"/>
              </a:ext>
            </a:extLst>
          </p:cNvPr>
          <p:cNvGrpSpPr/>
          <p:nvPr/>
        </p:nvGrpSpPr>
        <p:grpSpPr>
          <a:xfrm>
            <a:off x="2154801" y="3349512"/>
            <a:ext cx="2204930" cy="1584423"/>
            <a:chOff x="2683803" y="2543425"/>
            <a:chExt cx="1712700" cy="1230715"/>
          </a:xfrm>
        </p:grpSpPr>
        <p:sp>
          <p:nvSpPr>
            <p:cNvPr id="263" name="Google Shape;263;p35"/>
            <p:cNvSpPr txBox="1"/>
            <p:nvPr/>
          </p:nvSpPr>
          <p:spPr>
            <a:xfrm>
              <a:off x="3191705" y="2737212"/>
              <a:ext cx="696900" cy="276000"/>
            </a:xfrm>
            <a:prstGeom prst="rect">
              <a:avLst/>
            </a:prstGeom>
            <a:noFill/>
            <a:ln>
              <a:noFill/>
            </a:ln>
          </p:spPr>
          <p:txBody>
            <a:bodyPr spcFirstLastPara="1" wrap="square" lIns="117700" tIns="117700" rIns="117700" bIns="117700" anchor="t" anchorCtr="0">
              <a:noAutofit/>
            </a:bodyPr>
            <a:lstStyle/>
            <a:p>
              <a:pPr marL="0" lvl="0" indent="0" algn="ctr" rtl="0">
                <a:lnSpc>
                  <a:spcPct val="115000"/>
                </a:lnSpc>
                <a:spcBef>
                  <a:spcPts val="0"/>
                </a:spcBef>
                <a:spcAft>
                  <a:spcPts val="2060"/>
                </a:spcAft>
                <a:buNone/>
              </a:pPr>
              <a:r>
                <a:rPr lang="en" sz="1230" b="1">
                  <a:solidFill>
                    <a:srgbClr val="637557"/>
                  </a:solidFill>
                  <a:latin typeface="Roboto"/>
                  <a:ea typeface="Roboto"/>
                  <a:cs typeface="Roboto"/>
                  <a:sym typeface="Roboto"/>
                </a:rPr>
                <a:t>FY 2020</a:t>
              </a:r>
              <a:endParaRPr sz="1230" b="1">
                <a:solidFill>
                  <a:srgbClr val="637557"/>
                </a:solidFill>
                <a:latin typeface="Roboto"/>
                <a:ea typeface="Roboto"/>
                <a:cs typeface="Roboto"/>
                <a:sym typeface="Roboto"/>
              </a:endParaRPr>
            </a:p>
          </p:txBody>
        </p:sp>
        <p:sp>
          <p:nvSpPr>
            <p:cNvPr id="264" name="Google Shape;264;p35"/>
            <p:cNvSpPr/>
            <p:nvPr/>
          </p:nvSpPr>
          <p:spPr>
            <a:xfrm rot="-1789476">
              <a:off x="3457142" y="2572699"/>
              <a:ext cx="160451" cy="160451"/>
            </a:xfrm>
            <a:prstGeom prst="ellipse">
              <a:avLst/>
            </a:prstGeom>
            <a:solidFill>
              <a:srgbClr val="FFFFFF"/>
            </a:solidFill>
            <a:ln w="49050" cap="flat" cmpd="sng">
              <a:solidFill>
                <a:srgbClr val="637557"/>
              </a:solidFill>
              <a:prstDash val="solid"/>
              <a:round/>
              <a:headEnd type="none" w="sm" len="sm"/>
              <a:tailEnd type="none" w="sm" len="sm"/>
            </a:ln>
          </p:spPr>
          <p:txBody>
            <a:bodyPr spcFirstLastPara="1" wrap="square" lIns="117700" tIns="117700" rIns="117700" bIns="117700" anchor="ctr" anchorCtr="0">
              <a:noAutofit/>
            </a:bodyPr>
            <a:lstStyle/>
            <a:p>
              <a:pPr marL="0" lvl="0" indent="0" algn="l" rtl="0">
                <a:spcBef>
                  <a:spcPts val="0"/>
                </a:spcBef>
                <a:spcAft>
                  <a:spcPts val="0"/>
                </a:spcAft>
                <a:buNone/>
              </a:pPr>
              <a:endParaRPr/>
            </a:p>
          </p:txBody>
        </p:sp>
        <p:sp>
          <p:nvSpPr>
            <p:cNvPr id="265" name="Google Shape;265;p35"/>
            <p:cNvSpPr/>
            <p:nvPr/>
          </p:nvSpPr>
          <p:spPr>
            <a:xfrm>
              <a:off x="2683803" y="3070640"/>
              <a:ext cx="1712700" cy="703500"/>
            </a:xfrm>
            <a:prstGeom prst="roundRect">
              <a:avLst>
                <a:gd name="adj" fmla="val 4485"/>
              </a:avLst>
            </a:prstGeom>
            <a:solidFill>
              <a:srgbClr val="637557"/>
            </a:solidFill>
            <a:ln>
              <a:noFill/>
            </a:ln>
          </p:spPr>
          <p:txBody>
            <a:bodyPr spcFirstLastPara="1" wrap="square" lIns="117700" tIns="117700" rIns="117700" bIns="117700" anchor="ctr" anchorCtr="0">
              <a:noAutofit/>
            </a:bodyPr>
            <a:lstStyle/>
            <a:p>
              <a:pPr marL="0" lvl="0" indent="0" algn="l" rtl="0">
                <a:spcBef>
                  <a:spcPts val="0"/>
                </a:spcBef>
                <a:spcAft>
                  <a:spcPts val="0"/>
                </a:spcAft>
                <a:buNone/>
              </a:pPr>
              <a:endParaRPr sz="1802"/>
            </a:p>
            <a:p>
              <a:pPr marL="0" lvl="0" indent="0" algn="l" rtl="0">
                <a:spcBef>
                  <a:spcPts val="0"/>
                </a:spcBef>
                <a:spcAft>
                  <a:spcPts val="0"/>
                </a:spcAft>
                <a:buNone/>
              </a:pPr>
              <a:endParaRPr sz="1802"/>
            </a:p>
            <a:p>
              <a:pPr marL="0" lvl="0" indent="0" algn="l" rtl="0">
                <a:spcBef>
                  <a:spcPts val="0"/>
                </a:spcBef>
                <a:spcAft>
                  <a:spcPts val="0"/>
                </a:spcAft>
                <a:buNone/>
              </a:pPr>
              <a:endParaRPr sz="1802"/>
            </a:p>
            <a:p>
              <a:pPr marL="0" lvl="0" indent="0" algn="l" rtl="0">
                <a:spcBef>
                  <a:spcPts val="0"/>
                </a:spcBef>
                <a:spcAft>
                  <a:spcPts val="0"/>
                </a:spcAft>
                <a:buNone/>
              </a:pPr>
              <a:endParaRPr sz="1802"/>
            </a:p>
            <a:p>
              <a:pPr marL="0" lvl="0" indent="0" algn="l" rtl="0">
                <a:spcBef>
                  <a:spcPts val="0"/>
                </a:spcBef>
                <a:spcAft>
                  <a:spcPts val="0"/>
                </a:spcAft>
                <a:buNone/>
              </a:pPr>
              <a:endParaRPr sz="1802"/>
            </a:p>
            <a:p>
              <a:pPr marL="0" lvl="0" indent="0" algn="l" rtl="0">
                <a:spcBef>
                  <a:spcPts val="0"/>
                </a:spcBef>
                <a:spcAft>
                  <a:spcPts val="0"/>
                </a:spcAft>
                <a:buNone/>
              </a:pPr>
              <a:endParaRPr sz="1802"/>
            </a:p>
            <a:p>
              <a:pPr marL="0" lvl="0" indent="0" algn="l" rtl="0">
                <a:spcBef>
                  <a:spcPts val="0"/>
                </a:spcBef>
                <a:spcAft>
                  <a:spcPts val="0"/>
                </a:spcAft>
                <a:buNone/>
              </a:pPr>
              <a:endParaRPr sz="1802"/>
            </a:p>
          </p:txBody>
        </p:sp>
        <p:sp>
          <p:nvSpPr>
            <p:cNvPr id="266" name="Google Shape;266;p35"/>
            <p:cNvSpPr txBox="1"/>
            <p:nvPr/>
          </p:nvSpPr>
          <p:spPr>
            <a:xfrm>
              <a:off x="2725256" y="3149533"/>
              <a:ext cx="1624200" cy="624600"/>
            </a:xfrm>
            <a:prstGeom prst="rect">
              <a:avLst/>
            </a:prstGeom>
            <a:noFill/>
            <a:ln>
              <a:noFill/>
            </a:ln>
          </p:spPr>
          <p:txBody>
            <a:bodyPr spcFirstLastPara="1" wrap="square" lIns="117700" tIns="117700" rIns="117700" bIns="117700" anchor="t" anchorCtr="0">
              <a:noAutofit/>
            </a:bodyPr>
            <a:lstStyle/>
            <a:p>
              <a:pPr marL="0" lvl="0" indent="0" algn="ctr" rtl="0">
                <a:lnSpc>
                  <a:spcPct val="115000"/>
                </a:lnSpc>
                <a:spcBef>
                  <a:spcPts val="0"/>
                </a:spcBef>
                <a:spcAft>
                  <a:spcPts val="2060"/>
                </a:spcAft>
                <a:buNone/>
              </a:pPr>
              <a:r>
                <a:rPr lang="en" sz="1230">
                  <a:solidFill>
                    <a:srgbClr val="FFFFFF"/>
                  </a:solidFill>
                  <a:latin typeface="Roboto"/>
                  <a:ea typeface="Roboto"/>
                  <a:cs typeface="Roboto"/>
                  <a:sym typeface="Roboto"/>
                </a:rPr>
                <a:t>Balanced budget; small buffer</a:t>
              </a:r>
              <a:endParaRPr sz="1230">
                <a:solidFill>
                  <a:srgbClr val="FFFFFF"/>
                </a:solidFill>
              </a:endParaRPr>
            </a:p>
          </p:txBody>
        </p:sp>
        <p:sp>
          <p:nvSpPr>
            <p:cNvPr id="267" name="Google Shape;267;p35"/>
            <p:cNvSpPr/>
            <p:nvPr/>
          </p:nvSpPr>
          <p:spPr>
            <a:xfrm>
              <a:off x="3495153" y="3005991"/>
              <a:ext cx="90000" cy="67500"/>
            </a:xfrm>
            <a:prstGeom prst="triangle">
              <a:avLst>
                <a:gd name="adj" fmla="val 50000"/>
              </a:avLst>
            </a:prstGeom>
            <a:solidFill>
              <a:srgbClr val="637557"/>
            </a:solidFill>
            <a:ln>
              <a:noFill/>
            </a:ln>
          </p:spPr>
          <p:txBody>
            <a:bodyPr spcFirstLastPara="1" wrap="square" lIns="117700" tIns="117700" rIns="117700" bIns="117700" anchor="ctr" anchorCtr="0">
              <a:noAutofit/>
            </a:bodyPr>
            <a:lstStyle/>
            <a:p>
              <a:pPr marL="0" lvl="0" indent="0" algn="l" rtl="0">
                <a:spcBef>
                  <a:spcPts val="0"/>
                </a:spcBef>
                <a:spcAft>
                  <a:spcPts val="0"/>
                </a:spcAft>
                <a:buNone/>
              </a:pPr>
              <a:endParaRPr/>
            </a:p>
          </p:txBody>
        </p:sp>
      </p:grpSp>
      <p:grpSp>
        <p:nvGrpSpPr>
          <p:cNvPr id="268" name="Google Shape;268;p35">
            <a:extLst>
              <a:ext uri="{C183D7F6-B498-43B3-948B-1728B52AA6E4}">
                <adec:decorative xmlns:adec="http://schemas.microsoft.com/office/drawing/2017/decorative" val="1"/>
              </a:ext>
            </a:extLst>
          </p:cNvPr>
          <p:cNvGrpSpPr/>
          <p:nvPr/>
        </p:nvGrpSpPr>
        <p:grpSpPr>
          <a:xfrm>
            <a:off x="4653623" y="3349512"/>
            <a:ext cx="2489188" cy="1584423"/>
            <a:chOff x="4624786" y="2543425"/>
            <a:chExt cx="1933500" cy="1230715"/>
          </a:xfrm>
        </p:grpSpPr>
        <p:sp>
          <p:nvSpPr>
            <p:cNvPr id="269" name="Google Shape;269;p35"/>
            <p:cNvSpPr/>
            <p:nvPr/>
          </p:nvSpPr>
          <p:spPr>
            <a:xfrm rot="-1789476">
              <a:off x="5510320" y="2572699"/>
              <a:ext cx="160451" cy="160451"/>
            </a:xfrm>
            <a:prstGeom prst="ellipse">
              <a:avLst/>
            </a:prstGeom>
            <a:solidFill>
              <a:srgbClr val="FFFFFF"/>
            </a:solidFill>
            <a:ln w="49050" cap="flat" cmpd="sng">
              <a:solidFill>
                <a:srgbClr val="637557"/>
              </a:solidFill>
              <a:prstDash val="solid"/>
              <a:round/>
              <a:headEnd type="none" w="sm" len="sm"/>
              <a:tailEnd type="none" w="sm" len="sm"/>
            </a:ln>
          </p:spPr>
          <p:txBody>
            <a:bodyPr spcFirstLastPara="1" wrap="square" lIns="117700" tIns="117700" rIns="117700" bIns="117700" anchor="ctr" anchorCtr="0">
              <a:noAutofit/>
            </a:bodyPr>
            <a:lstStyle/>
            <a:p>
              <a:pPr marL="0" lvl="0" indent="0" algn="l" rtl="0">
                <a:spcBef>
                  <a:spcPts val="0"/>
                </a:spcBef>
                <a:spcAft>
                  <a:spcPts val="0"/>
                </a:spcAft>
                <a:buNone/>
              </a:pPr>
              <a:endParaRPr/>
            </a:p>
          </p:txBody>
        </p:sp>
        <p:sp>
          <p:nvSpPr>
            <p:cNvPr id="270" name="Google Shape;270;p35"/>
            <p:cNvSpPr txBox="1"/>
            <p:nvPr/>
          </p:nvSpPr>
          <p:spPr>
            <a:xfrm>
              <a:off x="4956503" y="2749561"/>
              <a:ext cx="1268100" cy="268800"/>
            </a:xfrm>
            <a:prstGeom prst="rect">
              <a:avLst/>
            </a:prstGeom>
            <a:noFill/>
            <a:ln>
              <a:noFill/>
            </a:ln>
          </p:spPr>
          <p:txBody>
            <a:bodyPr spcFirstLastPara="1" wrap="square" lIns="117700" tIns="117700" rIns="117700" bIns="117700" anchor="t" anchorCtr="0">
              <a:noAutofit/>
            </a:bodyPr>
            <a:lstStyle/>
            <a:p>
              <a:pPr marL="0" lvl="0" indent="0" algn="ctr" rtl="0">
                <a:lnSpc>
                  <a:spcPct val="115000"/>
                </a:lnSpc>
                <a:spcBef>
                  <a:spcPts val="0"/>
                </a:spcBef>
                <a:spcAft>
                  <a:spcPts val="2060"/>
                </a:spcAft>
                <a:buNone/>
              </a:pPr>
              <a:r>
                <a:rPr lang="en" sz="1230" b="1">
                  <a:solidFill>
                    <a:srgbClr val="637557"/>
                  </a:solidFill>
                  <a:latin typeface="Roboto"/>
                  <a:ea typeface="Roboto"/>
                  <a:cs typeface="Roboto"/>
                  <a:sym typeface="Roboto"/>
                </a:rPr>
                <a:t>FY 2024 - FY 2026</a:t>
              </a:r>
              <a:endParaRPr sz="1230" b="1">
                <a:solidFill>
                  <a:srgbClr val="637557"/>
                </a:solidFill>
                <a:latin typeface="Roboto"/>
                <a:ea typeface="Roboto"/>
                <a:cs typeface="Roboto"/>
                <a:sym typeface="Roboto"/>
              </a:endParaRPr>
            </a:p>
          </p:txBody>
        </p:sp>
        <p:sp>
          <p:nvSpPr>
            <p:cNvPr id="271" name="Google Shape;271;p35"/>
            <p:cNvSpPr/>
            <p:nvPr/>
          </p:nvSpPr>
          <p:spPr>
            <a:xfrm>
              <a:off x="4734203" y="3070640"/>
              <a:ext cx="1712700" cy="703500"/>
            </a:xfrm>
            <a:prstGeom prst="roundRect">
              <a:avLst>
                <a:gd name="adj" fmla="val 4485"/>
              </a:avLst>
            </a:prstGeom>
            <a:solidFill>
              <a:srgbClr val="637557"/>
            </a:solidFill>
            <a:ln>
              <a:noFill/>
            </a:ln>
          </p:spPr>
          <p:txBody>
            <a:bodyPr spcFirstLastPara="1" wrap="square" lIns="117700" tIns="117700" rIns="117700" bIns="117700" anchor="ctr" anchorCtr="0">
              <a:noAutofit/>
            </a:bodyPr>
            <a:lstStyle/>
            <a:p>
              <a:pPr marL="0" lvl="0" indent="0" algn="l" rtl="0">
                <a:spcBef>
                  <a:spcPts val="0"/>
                </a:spcBef>
                <a:spcAft>
                  <a:spcPts val="0"/>
                </a:spcAft>
                <a:buNone/>
              </a:pPr>
              <a:endParaRPr sz="1802"/>
            </a:p>
            <a:p>
              <a:pPr marL="0" lvl="0" indent="0" algn="l" rtl="0">
                <a:spcBef>
                  <a:spcPts val="0"/>
                </a:spcBef>
                <a:spcAft>
                  <a:spcPts val="0"/>
                </a:spcAft>
                <a:buNone/>
              </a:pPr>
              <a:endParaRPr sz="1802"/>
            </a:p>
            <a:p>
              <a:pPr marL="0" lvl="0" indent="0" algn="l" rtl="0">
                <a:spcBef>
                  <a:spcPts val="0"/>
                </a:spcBef>
                <a:spcAft>
                  <a:spcPts val="0"/>
                </a:spcAft>
                <a:buNone/>
              </a:pPr>
              <a:endParaRPr sz="1802"/>
            </a:p>
            <a:p>
              <a:pPr marL="0" lvl="0" indent="0" algn="l" rtl="0">
                <a:spcBef>
                  <a:spcPts val="0"/>
                </a:spcBef>
                <a:spcAft>
                  <a:spcPts val="0"/>
                </a:spcAft>
                <a:buNone/>
              </a:pPr>
              <a:endParaRPr sz="1802"/>
            </a:p>
            <a:p>
              <a:pPr marL="0" lvl="0" indent="0" algn="l" rtl="0">
                <a:spcBef>
                  <a:spcPts val="0"/>
                </a:spcBef>
                <a:spcAft>
                  <a:spcPts val="0"/>
                </a:spcAft>
                <a:buNone/>
              </a:pPr>
              <a:endParaRPr sz="1802"/>
            </a:p>
            <a:p>
              <a:pPr marL="0" lvl="0" indent="0" algn="l" rtl="0">
                <a:spcBef>
                  <a:spcPts val="0"/>
                </a:spcBef>
                <a:spcAft>
                  <a:spcPts val="0"/>
                </a:spcAft>
                <a:buNone/>
              </a:pPr>
              <a:endParaRPr sz="1802"/>
            </a:p>
            <a:p>
              <a:pPr marL="0" lvl="0" indent="0" algn="l" rtl="0">
                <a:spcBef>
                  <a:spcPts val="0"/>
                </a:spcBef>
                <a:spcAft>
                  <a:spcPts val="0"/>
                </a:spcAft>
                <a:buNone/>
              </a:pPr>
              <a:endParaRPr sz="1802"/>
            </a:p>
          </p:txBody>
        </p:sp>
        <p:sp>
          <p:nvSpPr>
            <p:cNvPr id="272" name="Google Shape;272;p35"/>
            <p:cNvSpPr txBox="1"/>
            <p:nvPr/>
          </p:nvSpPr>
          <p:spPr>
            <a:xfrm>
              <a:off x="4624786" y="3075936"/>
              <a:ext cx="1933500" cy="624600"/>
            </a:xfrm>
            <a:prstGeom prst="rect">
              <a:avLst/>
            </a:prstGeom>
            <a:noFill/>
            <a:ln>
              <a:noFill/>
            </a:ln>
          </p:spPr>
          <p:txBody>
            <a:bodyPr spcFirstLastPara="1" wrap="square" lIns="117700" tIns="117700" rIns="117700" bIns="117700" anchor="t" anchorCtr="0">
              <a:noAutofit/>
            </a:bodyPr>
            <a:lstStyle/>
            <a:p>
              <a:pPr marL="0" lvl="0" indent="0" algn="ctr" rtl="0">
                <a:lnSpc>
                  <a:spcPct val="115000"/>
                </a:lnSpc>
                <a:spcBef>
                  <a:spcPts val="0"/>
                </a:spcBef>
                <a:spcAft>
                  <a:spcPts val="0"/>
                </a:spcAft>
                <a:buNone/>
              </a:pPr>
              <a:r>
                <a:rPr lang="en" sz="1230">
                  <a:solidFill>
                    <a:schemeClr val="lt1"/>
                  </a:solidFill>
                  <a:latin typeface="Roboto"/>
                  <a:ea typeface="Roboto"/>
                  <a:cs typeface="Roboto"/>
                  <a:sym typeface="Roboto"/>
                </a:rPr>
                <a:t>Future of WEST service and operational cost rebalance</a:t>
              </a:r>
              <a:endParaRPr sz="1230">
                <a:solidFill>
                  <a:schemeClr val="lt1"/>
                </a:solidFill>
                <a:latin typeface="Roboto"/>
                <a:ea typeface="Roboto"/>
                <a:cs typeface="Roboto"/>
                <a:sym typeface="Roboto"/>
              </a:endParaRPr>
            </a:p>
            <a:p>
              <a:pPr marL="0" lvl="0" indent="0" algn="ctr" rtl="0">
                <a:lnSpc>
                  <a:spcPct val="115000"/>
                </a:lnSpc>
                <a:spcBef>
                  <a:spcPts val="0"/>
                </a:spcBef>
                <a:spcAft>
                  <a:spcPts val="2060"/>
                </a:spcAft>
                <a:buNone/>
              </a:pPr>
              <a:r>
                <a:rPr lang="en" sz="1230">
                  <a:solidFill>
                    <a:schemeClr val="lt1"/>
                  </a:solidFill>
                  <a:latin typeface="Roboto"/>
                  <a:ea typeface="Roboto"/>
                  <a:cs typeface="Roboto"/>
                  <a:sym typeface="Roboto"/>
                </a:rPr>
                <a:t>Balanced budget; small buffer</a:t>
              </a:r>
              <a:endParaRPr sz="1230">
                <a:solidFill>
                  <a:schemeClr val="lt1"/>
                </a:solidFill>
                <a:latin typeface="Roboto"/>
                <a:ea typeface="Roboto"/>
                <a:cs typeface="Roboto"/>
                <a:sym typeface="Roboto"/>
              </a:endParaRPr>
            </a:p>
          </p:txBody>
        </p:sp>
        <p:sp>
          <p:nvSpPr>
            <p:cNvPr id="273" name="Google Shape;273;p35"/>
            <p:cNvSpPr/>
            <p:nvPr/>
          </p:nvSpPr>
          <p:spPr>
            <a:xfrm>
              <a:off x="5545553" y="3005991"/>
              <a:ext cx="90000" cy="67500"/>
            </a:xfrm>
            <a:prstGeom prst="triangle">
              <a:avLst>
                <a:gd name="adj" fmla="val 50000"/>
              </a:avLst>
            </a:prstGeom>
            <a:solidFill>
              <a:srgbClr val="637557"/>
            </a:solidFill>
            <a:ln>
              <a:noFill/>
            </a:ln>
          </p:spPr>
          <p:txBody>
            <a:bodyPr spcFirstLastPara="1" wrap="square" lIns="117700" tIns="117700" rIns="117700" bIns="117700" anchor="ctr" anchorCtr="0">
              <a:noAutofit/>
            </a:bodyPr>
            <a:lstStyle/>
            <a:p>
              <a:pPr marL="0" lvl="0" indent="0" algn="l" rtl="0">
                <a:spcBef>
                  <a:spcPts val="0"/>
                </a:spcBef>
                <a:spcAft>
                  <a:spcPts val="0"/>
                </a:spcAft>
                <a:buNone/>
              </a:pPr>
              <a:endParaRPr/>
            </a:p>
          </p:txBody>
        </p:sp>
      </p:grpSp>
      <p:sp>
        <p:nvSpPr>
          <p:cNvPr id="274" name="Google Shape;274;p35">
            <a:extLst>
              <a:ext uri="{C183D7F6-B498-43B3-948B-1728B52AA6E4}">
                <adec:decorative xmlns:adec="http://schemas.microsoft.com/office/drawing/2017/decorative" val="1"/>
              </a:ext>
            </a:extLst>
          </p:cNvPr>
          <p:cNvSpPr/>
          <p:nvPr/>
        </p:nvSpPr>
        <p:spPr>
          <a:xfrm rot="-984708">
            <a:off x="548949" y="3271273"/>
            <a:ext cx="1437677" cy="74712"/>
          </a:xfrm>
          <a:prstGeom prst="roundRect">
            <a:avLst>
              <a:gd name="adj" fmla="val 50000"/>
            </a:avLst>
          </a:prstGeom>
          <a:solidFill>
            <a:srgbClr val="637557"/>
          </a:solidFill>
          <a:ln>
            <a:noFill/>
          </a:ln>
        </p:spPr>
        <p:txBody>
          <a:bodyPr spcFirstLastPara="1" wrap="square" lIns="117700" tIns="117700" rIns="117700" bIns="117700" anchor="ctr" anchorCtr="0">
            <a:noAutofit/>
          </a:bodyPr>
          <a:lstStyle/>
          <a:p>
            <a:pPr marL="0" lvl="0" indent="0" algn="l" rtl="0">
              <a:spcBef>
                <a:spcPts val="0"/>
              </a:spcBef>
              <a:spcAft>
                <a:spcPts val="0"/>
              </a:spcAft>
              <a:buNone/>
            </a:pPr>
            <a:endParaRPr/>
          </a:p>
        </p:txBody>
      </p:sp>
      <p:grpSp>
        <p:nvGrpSpPr>
          <p:cNvPr id="275" name="Google Shape;275;p35">
            <a:extLst>
              <a:ext uri="{C183D7F6-B498-43B3-948B-1728B52AA6E4}">
                <adec:decorative xmlns:adec="http://schemas.microsoft.com/office/drawing/2017/decorative" val="1"/>
              </a:ext>
            </a:extLst>
          </p:cNvPr>
          <p:cNvGrpSpPr/>
          <p:nvPr/>
        </p:nvGrpSpPr>
        <p:grpSpPr>
          <a:xfrm>
            <a:off x="813395" y="1647755"/>
            <a:ext cx="2204930" cy="1605070"/>
            <a:chOff x="1641853" y="1221570"/>
            <a:chExt cx="1712700" cy="1246754"/>
          </a:xfrm>
        </p:grpSpPr>
        <p:sp>
          <p:nvSpPr>
            <p:cNvPr id="276" name="Google Shape;276;p35"/>
            <p:cNvSpPr/>
            <p:nvPr/>
          </p:nvSpPr>
          <p:spPr>
            <a:xfrm>
              <a:off x="1641853" y="1221570"/>
              <a:ext cx="1712700" cy="703500"/>
            </a:xfrm>
            <a:prstGeom prst="roundRect">
              <a:avLst>
                <a:gd name="adj" fmla="val 4485"/>
              </a:avLst>
            </a:prstGeom>
            <a:solidFill>
              <a:srgbClr val="637557"/>
            </a:solidFill>
            <a:ln>
              <a:noFill/>
            </a:ln>
          </p:spPr>
          <p:txBody>
            <a:bodyPr spcFirstLastPara="1" wrap="square" lIns="117700" tIns="117700" rIns="117700" bIns="117700" anchor="ctr" anchorCtr="0">
              <a:noAutofit/>
            </a:bodyPr>
            <a:lstStyle/>
            <a:p>
              <a:pPr marL="0" lvl="0" indent="0" algn="l" rtl="0">
                <a:spcBef>
                  <a:spcPts val="0"/>
                </a:spcBef>
                <a:spcAft>
                  <a:spcPts val="0"/>
                </a:spcAft>
                <a:buNone/>
              </a:pPr>
              <a:endParaRPr sz="1802"/>
            </a:p>
            <a:p>
              <a:pPr marL="0" lvl="0" indent="0" algn="l" rtl="0">
                <a:spcBef>
                  <a:spcPts val="0"/>
                </a:spcBef>
                <a:spcAft>
                  <a:spcPts val="0"/>
                </a:spcAft>
                <a:buNone/>
              </a:pPr>
              <a:endParaRPr sz="1802"/>
            </a:p>
            <a:p>
              <a:pPr marL="0" lvl="0" indent="0" algn="l" rtl="0">
                <a:spcBef>
                  <a:spcPts val="0"/>
                </a:spcBef>
                <a:spcAft>
                  <a:spcPts val="0"/>
                </a:spcAft>
                <a:buNone/>
              </a:pPr>
              <a:endParaRPr sz="1802"/>
            </a:p>
            <a:p>
              <a:pPr marL="0" lvl="0" indent="0" algn="l" rtl="0">
                <a:spcBef>
                  <a:spcPts val="0"/>
                </a:spcBef>
                <a:spcAft>
                  <a:spcPts val="0"/>
                </a:spcAft>
                <a:buNone/>
              </a:pPr>
              <a:endParaRPr sz="1802"/>
            </a:p>
            <a:p>
              <a:pPr marL="0" lvl="0" indent="0" algn="l" rtl="0">
                <a:spcBef>
                  <a:spcPts val="0"/>
                </a:spcBef>
                <a:spcAft>
                  <a:spcPts val="0"/>
                </a:spcAft>
                <a:buNone/>
              </a:pPr>
              <a:endParaRPr sz="1802"/>
            </a:p>
            <a:p>
              <a:pPr marL="0" lvl="0" indent="0" algn="l" rtl="0">
                <a:spcBef>
                  <a:spcPts val="0"/>
                </a:spcBef>
                <a:spcAft>
                  <a:spcPts val="0"/>
                </a:spcAft>
                <a:buNone/>
              </a:pPr>
              <a:endParaRPr sz="1802"/>
            </a:p>
            <a:p>
              <a:pPr marL="0" lvl="0" indent="0" algn="l" rtl="0">
                <a:spcBef>
                  <a:spcPts val="0"/>
                </a:spcBef>
                <a:spcAft>
                  <a:spcPts val="0"/>
                </a:spcAft>
                <a:buNone/>
              </a:pPr>
              <a:endParaRPr sz="1802"/>
            </a:p>
          </p:txBody>
        </p:sp>
        <p:sp>
          <p:nvSpPr>
            <p:cNvPr id="277" name="Google Shape;277;p35"/>
            <p:cNvSpPr txBox="1"/>
            <p:nvPr/>
          </p:nvSpPr>
          <p:spPr>
            <a:xfrm>
              <a:off x="2148922" y="1986924"/>
              <a:ext cx="696900" cy="276000"/>
            </a:xfrm>
            <a:prstGeom prst="rect">
              <a:avLst/>
            </a:prstGeom>
            <a:noFill/>
            <a:ln>
              <a:noFill/>
            </a:ln>
          </p:spPr>
          <p:txBody>
            <a:bodyPr spcFirstLastPara="1" wrap="square" lIns="117700" tIns="117700" rIns="117700" bIns="117700" anchor="t" anchorCtr="0">
              <a:noAutofit/>
            </a:bodyPr>
            <a:lstStyle/>
            <a:p>
              <a:pPr marL="0" lvl="0" indent="0" algn="ctr" rtl="0">
                <a:lnSpc>
                  <a:spcPct val="115000"/>
                </a:lnSpc>
                <a:spcBef>
                  <a:spcPts val="0"/>
                </a:spcBef>
                <a:spcAft>
                  <a:spcPts val="2060"/>
                </a:spcAft>
                <a:buNone/>
              </a:pPr>
              <a:r>
                <a:rPr lang="en" sz="1230" b="1">
                  <a:solidFill>
                    <a:srgbClr val="637557"/>
                  </a:solidFill>
                  <a:latin typeface="Roboto"/>
                  <a:ea typeface="Roboto"/>
                  <a:cs typeface="Roboto"/>
                  <a:sym typeface="Roboto"/>
                </a:rPr>
                <a:t>FY 2019</a:t>
              </a:r>
              <a:endParaRPr sz="1230" b="1">
                <a:solidFill>
                  <a:srgbClr val="637557"/>
                </a:solidFill>
                <a:latin typeface="Roboto"/>
                <a:ea typeface="Roboto"/>
                <a:cs typeface="Roboto"/>
                <a:sym typeface="Roboto"/>
              </a:endParaRPr>
            </a:p>
          </p:txBody>
        </p:sp>
        <p:sp>
          <p:nvSpPr>
            <p:cNvPr id="278" name="Google Shape;278;p35"/>
            <p:cNvSpPr/>
            <p:nvPr/>
          </p:nvSpPr>
          <p:spPr>
            <a:xfrm rot="10800000">
              <a:off x="2453178" y="1920663"/>
              <a:ext cx="90000" cy="67500"/>
            </a:xfrm>
            <a:prstGeom prst="triangle">
              <a:avLst>
                <a:gd name="adj" fmla="val 50000"/>
              </a:avLst>
            </a:prstGeom>
            <a:solidFill>
              <a:srgbClr val="637557"/>
            </a:solidFill>
            <a:ln>
              <a:noFill/>
            </a:ln>
          </p:spPr>
          <p:txBody>
            <a:bodyPr spcFirstLastPara="1" wrap="square" lIns="117700" tIns="117700" rIns="117700" bIns="117700" anchor="ctr" anchorCtr="0">
              <a:noAutofit/>
            </a:bodyPr>
            <a:lstStyle/>
            <a:p>
              <a:pPr marL="0" lvl="0" indent="0" algn="l" rtl="0">
                <a:spcBef>
                  <a:spcPts val="0"/>
                </a:spcBef>
                <a:spcAft>
                  <a:spcPts val="0"/>
                </a:spcAft>
                <a:buNone/>
              </a:pPr>
              <a:endParaRPr/>
            </a:p>
          </p:txBody>
        </p:sp>
        <p:sp>
          <p:nvSpPr>
            <p:cNvPr id="279" name="Google Shape;279;p35"/>
            <p:cNvSpPr txBox="1"/>
            <p:nvPr/>
          </p:nvSpPr>
          <p:spPr>
            <a:xfrm>
              <a:off x="1686112" y="1256624"/>
              <a:ext cx="1624200" cy="624600"/>
            </a:xfrm>
            <a:prstGeom prst="rect">
              <a:avLst/>
            </a:prstGeom>
            <a:noFill/>
            <a:ln>
              <a:noFill/>
            </a:ln>
          </p:spPr>
          <p:txBody>
            <a:bodyPr spcFirstLastPara="1" wrap="square" lIns="117700" tIns="117700" rIns="117700" bIns="117700" anchor="t" anchorCtr="0">
              <a:noAutofit/>
            </a:bodyPr>
            <a:lstStyle/>
            <a:p>
              <a:pPr marL="0" lvl="0" indent="0" algn="ctr" rtl="0">
                <a:lnSpc>
                  <a:spcPct val="115000"/>
                </a:lnSpc>
                <a:spcBef>
                  <a:spcPts val="0"/>
                </a:spcBef>
                <a:spcAft>
                  <a:spcPts val="2060"/>
                </a:spcAft>
                <a:buNone/>
              </a:pPr>
              <a:r>
                <a:rPr lang="en" sz="1230">
                  <a:solidFill>
                    <a:srgbClr val="FFFFFF"/>
                  </a:solidFill>
                  <a:latin typeface="Roboto"/>
                  <a:ea typeface="Roboto"/>
                  <a:cs typeface="Roboto"/>
                  <a:sym typeface="Roboto"/>
                </a:rPr>
                <a:t>Completed transition from grant subsidies to being fully member-sustained</a:t>
              </a:r>
              <a:endParaRPr sz="1230">
                <a:solidFill>
                  <a:srgbClr val="FFFFFF"/>
                </a:solidFill>
              </a:endParaRPr>
            </a:p>
          </p:txBody>
        </p:sp>
        <p:sp>
          <p:nvSpPr>
            <p:cNvPr id="280" name="Google Shape;280;p35"/>
            <p:cNvSpPr/>
            <p:nvPr/>
          </p:nvSpPr>
          <p:spPr>
            <a:xfrm rot="-1789476">
              <a:off x="2415143" y="2278597"/>
              <a:ext cx="160451" cy="160451"/>
            </a:xfrm>
            <a:prstGeom prst="ellipse">
              <a:avLst/>
            </a:prstGeom>
            <a:solidFill>
              <a:srgbClr val="FFFFFF"/>
            </a:solidFill>
            <a:ln w="49050" cap="flat" cmpd="sng">
              <a:solidFill>
                <a:srgbClr val="637557"/>
              </a:solidFill>
              <a:prstDash val="solid"/>
              <a:round/>
              <a:headEnd type="none" w="sm" len="sm"/>
              <a:tailEnd type="none" w="sm" len="sm"/>
            </a:ln>
          </p:spPr>
          <p:txBody>
            <a:bodyPr spcFirstLastPara="1" wrap="square" lIns="117700" tIns="117700" rIns="117700" bIns="117700" anchor="ctr" anchorCtr="0">
              <a:noAutofit/>
            </a:bodyPr>
            <a:lstStyle/>
            <a:p>
              <a:pPr marL="0" lvl="0" indent="0" algn="l" rtl="0">
                <a:spcBef>
                  <a:spcPts val="0"/>
                </a:spcBef>
                <a:spcAft>
                  <a:spcPts val="0"/>
                </a:spcAft>
                <a:buNone/>
              </a:pPr>
              <a:endParaRPr/>
            </a:p>
          </p:txBody>
        </p:sp>
      </p:grpSp>
      <p:grpSp>
        <p:nvGrpSpPr>
          <p:cNvPr id="281" name="Google Shape;281;p35">
            <a:extLst>
              <a:ext uri="{C183D7F6-B498-43B3-948B-1728B52AA6E4}">
                <adec:decorative xmlns:adec="http://schemas.microsoft.com/office/drawing/2017/decorative" val="1"/>
              </a:ext>
            </a:extLst>
          </p:cNvPr>
          <p:cNvGrpSpPr/>
          <p:nvPr/>
        </p:nvGrpSpPr>
        <p:grpSpPr>
          <a:xfrm>
            <a:off x="6072975" y="1574761"/>
            <a:ext cx="2261318" cy="1678065"/>
            <a:chOff x="5748378" y="1164871"/>
            <a:chExt cx="1756500" cy="1303452"/>
          </a:xfrm>
        </p:grpSpPr>
        <p:sp>
          <p:nvSpPr>
            <p:cNvPr id="282" name="Google Shape;282;p35"/>
            <p:cNvSpPr/>
            <p:nvPr/>
          </p:nvSpPr>
          <p:spPr>
            <a:xfrm rot="-1789476">
              <a:off x="6546711" y="2278597"/>
              <a:ext cx="160451" cy="160451"/>
            </a:xfrm>
            <a:prstGeom prst="ellipse">
              <a:avLst/>
            </a:prstGeom>
            <a:solidFill>
              <a:srgbClr val="FFFFFF"/>
            </a:solidFill>
            <a:ln w="49050" cap="flat" cmpd="sng">
              <a:solidFill>
                <a:srgbClr val="637557"/>
              </a:solidFill>
              <a:prstDash val="solid"/>
              <a:round/>
              <a:headEnd type="none" w="sm" len="sm"/>
              <a:tailEnd type="none" w="sm" len="sm"/>
            </a:ln>
          </p:spPr>
          <p:txBody>
            <a:bodyPr spcFirstLastPara="1" wrap="square" lIns="117700" tIns="117700" rIns="117700" bIns="117700" anchor="ctr" anchorCtr="0">
              <a:noAutofit/>
            </a:bodyPr>
            <a:lstStyle/>
            <a:p>
              <a:pPr marL="0" lvl="0" indent="0" algn="l" rtl="0">
                <a:spcBef>
                  <a:spcPts val="0"/>
                </a:spcBef>
                <a:spcAft>
                  <a:spcPts val="0"/>
                </a:spcAft>
                <a:buNone/>
              </a:pPr>
              <a:endParaRPr/>
            </a:p>
          </p:txBody>
        </p:sp>
        <p:sp>
          <p:nvSpPr>
            <p:cNvPr id="283" name="Google Shape;283;p35"/>
            <p:cNvSpPr txBox="1"/>
            <p:nvPr/>
          </p:nvSpPr>
          <p:spPr>
            <a:xfrm>
              <a:off x="6290844" y="1986924"/>
              <a:ext cx="696900" cy="276000"/>
            </a:xfrm>
            <a:prstGeom prst="rect">
              <a:avLst/>
            </a:prstGeom>
            <a:noFill/>
            <a:ln>
              <a:noFill/>
            </a:ln>
          </p:spPr>
          <p:txBody>
            <a:bodyPr spcFirstLastPara="1" wrap="square" lIns="117700" tIns="117700" rIns="117700" bIns="117700" anchor="t" anchorCtr="0">
              <a:noAutofit/>
            </a:bodyPr>
            <a:lstStyle/>
            <a:p>
              <a:pPr marL="0" lvl="0" indent="0" algn="ctr" rtl="0">
                <a:lnSpc>
                  <a:spcPct val="115000"/>
                </a:lnSpc>
                <a:spcBef>
                  <a:spcPts val="0"/>
                </a:spcBef>
                <a:spcAft>
                  <a:spcPts val="2060"/>
                </a:spcAft>
                <a:buNone/>
              </a:pPr>
              <a:r>
                <a:rPr lang="en" sz="1230" b="1">
                  <a:solidFill>
                    <a:srgbClr val="637557"/>
                  </a:solidFill>
                  <a:latin typeface="Roboto"/>
                  <a:ea typeface="Roboto"/>
                  <a:cs typeface="Roboto"/>
                  <a:sym typeface="Roboto"/>
                </a:rPr>
                <a:t>FY 2027</a:t>
              </a:r>
              <a:endParaRPr sz="1230" b="1">
                <a:solidFill>
                  <a:srgbClr val="637557"/>
                </a:solidFill>
                <a:latin typeface="Roboto"/>
                <a:ea typeface="Roboto"/>
                <a:cs typeface="Roboto"/>
                <a:sym typeface="Roboto"/>
              </a:endParaRPr>
            </a:p>
          </p:txBody>
        </p:sp>
        <p:sp>
          <p:nvSpPr>
            <p:cNvPr id="284" name="Google Shape;284;p35"/>
            <p:cNvSpPr/>
            <p:nvPr/>
          </p:nvSpPr>
          <p:spPr>
            <a:xfrm>
              <a:off x="5770307" y="1221570"/>
              <a:ext cx="1712700" cy="703500"/>
            </a:xfrm>
            <a:prstGeom prst="roundRect">
              <a:avLst>
                <a:gd name="adj" fmla="val 4485"/>
              </a:avLst>
            </a:prstGeom>
            <a:solidFill>
              <a:srgbClr val="637557"/>
            </a:solidFill>
            <a:ln>
              <a:noFill/>
            </a:ln>
          </p:spPr>
          <p:txBody>
            <a:bodyPr spcFirstLastPara="1" wrap="square" lIns="117700" tIns="117700" rIns="117700" bIns="117700" anchor="ctr" anchorCtr="0">
              <a:noAutofit/>
            </a:bodyPr>
            <a:lstStyle/>
            <a:p>
              <a:pPr marL="0" lvl="0" indent="0" algn="l" rtl="0">
                <a:spcBef>
                  <a:spcPts val="0"/>
                </a:spcBef>
                <a:spcAft>
                  <a:spcPts val="0"/>
                </a:spcAft>
                <a:buNone/>
              </a:pPr>
              <a:endParaRPr sz="1802"/>
            </a:p>
            <a:p>
              <a:pPr marL="0" lvl="0" indent="0" algn="l" rtl="0">
                <a:spcBef>
                  <a:spcPts val="0"/>
                </a:spcBef>
                <a:spcAft>
                  <a:spcPts val="0"/>
                </a:spcAft>
                <a:buNone/>
              </a:pPr>
              <a:endParaRPr sz="1802"/>
            </a:p>
            <a:p>
              <a:pPr marL="0" lvl="0" indent="0" algn="l" rtl="0">
                <a:spcBef>
                  <a:spcPts val="0"/>
                </a:spcBef>
                <a:spcAft>
                  <a:spcPts val="0"/>
                </a:spcAft>
                <a:buNone/>
              </a:pPr>
              <a:endParaRPr sz="1802"/>
            </a:p>
            <a:p>
              <a:pPr marL="0" lvl="0" indent="0" algn="l" rtl="0">
                <a:spcBef>
                  <a:spcPts val="0"/>
                </a:spcBef>
                <a:spcAft>
                  <a:spcPts val="0"/>
                </a:spcAft>
                <a:buNone/>
              </a:pPr>
              <a:endParaRPr sz="1802"/>
            </a:p>
            <a:p>
              <a:pPr marL="0" lvl="0" indent="0" algn="l" rtl="0">
                <a:spcBef>
                  <a:spcPts val="0"/>
                </a:spcBef>
                <a:spcAft>
                  <a:spcPts val="0"/>
                </a:spcAft>
                <a:buNone/>
              </a:pPr>
              <a:endParaRPr sz="1802"/>
            </a:p>
            <a:p>
              <a:pPr marL="0" lvl="0" indent="0" algn="l" rtl="0">
                <a:spcBef>
                  <a:spcPts val="0"/>
                </a:spcBef>
                <a:spcAft>
                  <a:spcPts val="0"/>
                </a:spcAft>
                <a:buNone/>
              </a:pPr>
              <a:endParaRPr sz="1802"/>
            </a:p>
            <a:p>
              <a:pPr marL="0" lvl="0" indent="0" algn="l" rtl="0">
                <a:spcBef>
                  <a:spcPts val="0"/>
                </a:spcBef>
                <a:spcAft>
                  <a:spcPts val="0"/>
                </a:spcAft>
                <a:buNone/>
              </a:pPr>
              <a:endParaRPr sz="1802"/>
            </a:p>
          </p:txBody>
        </p:sp>
        <p:sp>
          <p:nvSpPr>
            <p:cNvPr id="285" name="Google Shape;285;p35"/>
            <p:cNvSpPr/>
            <p:nvPr/>
          </p:nvSpPr>
          <p:spPr>
            <a:xfrm rot="10800000">
              <a:off x="6581632" y="1920663"/>
              <a:ext cx="90000" cy="67500"/>
            </a:xfrm>
            <a:prstGeom prst="triangle">
              <a:avLst>
                <a:gd name="adj" fmla="val 50000"/>
              </a:avLst>
            </a:prstGeom>
            <a:solidFill>
              <a:srgbClr val="637557"/>
            </a:solidFill>
            <a:ln>
              <a:noFill/>
            </a:ln>
          </p:spPr>
          <p:txBody>
            <a:bodyPr spcFirstLastPara="1" wrap="square" lIns="117700" tIns="117700" rIns="117700" bIns="117700" anchor="ctr" anchorCtr="0">
              <a:noAutofit/>
            </a:bodyPr>
            <a:lstStyle/>
            <a:p>
              <a:pPr marL="0" lvl="0" indent="0" algn="l" rtl="0">
                <a:spcBef>
                  <a:spcPts val="0"/>
                </a:spcBef>
                <a:spcAft>
                  <a:spcPts val="0"/>
                </a:spcAft>
                <a:buNone/>
              </a:pPr>
              <a:endParaRPr/>
            </a:p>
          </p:txBody>
        </p:sp>
        <p:sp>
          <p:nvSpPr>
            <p:cNvPr id="286" name="Google Shape;286;p35"/>
            <p:cNvSpPr txBox="1"/>
            <p:nvPr/>
          </p:nvSpPr>
          <p:spPr>
            <a:xfrm>
              <a:off x="5748378" y="1164871"/>
              <a:ext cx="1756500" cy="624600"/>
            </a:xfrm>
            <a:prstGeom prst="rect">
              <a:avLst/>
            </a:prstGeom>
            <a:noFill/>
            <a:ln>
              <a:noFill/>
            </a:ln>
          </p:spPr>
          <p:txBody>
            <a:bodyPr spcFirstLastPara="1" wrap="square" lIns="117700" tIns="117700" rIns="117700" bIns="117700" anchor="t" anchorCtr="0">
              <a:noAutofit/>
            </a:bodyPr>
            <a:lstStyle/>
            <a:p>
              <a:pPr marL="0" lvl="0" indent="0" algn="ctr" rtl="0">
                <a:lnSpc>
                  <a:spcPct val="115000"/>
                </a:lnSpc>
                <a:spcBef>
                  <a:spcPts val="0"/>
                </a:spcBef>
                <a:spcAft>
                  <a:spcPts val="0"/>
                </a:spcAft>
                <a:buNone/>
              </a:pPr>
              <a:r>
                <a:rPr lang="en" sz="1230">
                  <a:solidFill>
                    <a:schemeClr val="lt1"/>
                  </a:solidFill>
                  <a:latin typeface="Roboto"/>
                  <a:ea typeface="Roboto"/>
                  <a:cs typeface="Roboto"/>
                  <a:sym typeface="Roboto"/>
                </a:rPr>
                <a:t>Current fiscal year</a:t>
              </a:r>
              <a:endParaRPr sz="1230">
                <a:solidFill>
                  <a:schemeClr val="lt1"/>
                </a:solidFill>
                <a:latin typeface="Roboto"/>
                <a:ea typeface="Roboto"/>
                <a:cs typeface="Roboto"/>
                <a:sym typeface="Roboto"/>
              </a:endParaRPr>
            </a:p>
            <a:p>
              <a:pPr marL="0" lvl="0" indent="0" algn="ctr" rtl="0">
                <a:lnSpc>
                  <a:spcPct val="115000"/>
                </a:lnSpc>
                <a:spcBef>
                  <a:spcPts val="0"/>
                </a:spcBef>
                <a:spcAft>
                  <a:spcPts val="2060"/>
                </a:spcAft>
                <a:buNone/>
              </a:pPr>
              <a:r>
                <a:rPr lang="en" sz="1230">
                  <a:solidFill>
                    <a:schemeClr val="lt1"/>
                  </a:solidFill>
                  <a:latin typeface="Roboto"/>
                  <a:ea typeface="Roboto"/>
                  <a:cs typeface="Roboto"/>
                  <a:sym typeface="Roboto"/>
                </a:rPr>
                <a:t>Projecting a continued balanced budget and small buffer</a:t>
              </a:r>
              <a:endParaRPr sz="1230">
                <a:solidFill>
                  <a:schemeClr val="lt1"/>
                </a:solidFill>
              </a:endParaRPr>
            </a:p>
          </p:txBody>
        </p:sp>
      </p:grpSp>
      <p:grpSp>
        <p:nvGrpSpPr>
          <p:cNvPr id="287" name="Google Shape;287;p35">
            <a:extLst>
              <a:ext uri="{C183D7F6-B498-43B3-948B-1728B52AA6E4}">
                <adec:decorative xmlns:adec="http://schemas.microsoft.com/office/drawing/2017/decorative" val="1"/>
              </a:ext>
            </a:extLst>
          </p:cNvPr>
          <p:cNvGrpSpPr/>
          <p:nvPr/>
        </p:nvGrpSpPr>
        <p:grpSpPr>
          <a:xfrm>
            <a:off x="3201377" y="1175153"/>
            <a:ext cx="2716764" cy="1785499"/>
            <a:chOff x="3636873" y="1252304"/>
            <a:chExt cx="1807200" cy="998601"/>
          </a:xfrm>
        </p:grpSpPr>
        <p:sp>
          <p:nvSpPr>
            <p:cNvPr id="288" name="Google Shape;288;p35"/>
            <p:cNvSpPr txBox="1"/>
            <p:nvPr/>
          </p:nvSpPr>
          <p:spPr>
            <a:xfrm>
              <a:off x="3937337" y="2031905"/>
              <a:ext cx="1224900" cy="219000"/>
            </a:xfrm>
            <a:prstGeom prst="rect">
              <a:avLst/>
            </a:prstGeom>
            <a:noFill/>
            <a:ln>
              <a:noFill/>
            </a:ln>
          </p:spPr>
          <p:txBody>
            <a:bodyPr spcFirstLastPara="1" wrap="square" lIns="117700" tIns="117700" rIns="117700" bIns="117700" anchor="t" anchorCtr="0">
              <a:noAutofit/>
            </a:bodyPr>
            <a:lstStyle/>
            <a:p>
              <a:pPr marL="0" lvl="0" indent="0" algn="ctr" rtl="0">
                <a:lnSpc>
                  <a:spcPct val="115000"/>
                </a:lnSpc>
                <a:spcBef>
                  <a:spcPts val="0"/>
                </a:spcBef>
                <a:spcAft>
                  <a:spcPts val="2060"/>
                </a:spcAft>
                <a:buNone/>
              </a:pPr>
              <a:r>
                <a:rPr lang="en" sz="1230" b="1">
                  <a:solidFill>
                    <a:srgbClr val="637557"/>
                  </a:solidFill>
                  <a:latin typeface="Roboto"/>
                  <a:ea typeface="Roboto"/>
                  <a:cs typeface="Roboto"/>
                  <a:sym typeface="Roboto"/>
                </a:rPr>
                <a:t>FY 2021 - FY 2023</a:t>
              </a:r>
              <a:endParaRPr sz="1230" b="1">
                <a:solidFill>
                  <a:srgbClr val="637557"/>
                </a:solidFill>
                <a:latin typeface="Roboto"/>
                <a:ea typeface="Roboto"/>
                <a:cs typeface="Roboto"/>
                <a:sym typeface="Roboto"/>
              </a:endParaRPr>
            </a:p>
          </p:txBody>
        </p:sp>
        <p:sp>
          <p:nvSpPr>
            <p:cNvPr id="289" name="Google Shape;289;p35"/>
            <p:cNvSpPr/>
            <p:nvPr/>
          </p:nvSpPr>
          <p:spPr>
            <a:xfrm>
              <a:off x="3692200" y="1252304"/>
              <a:ext cx="1712700" cy="729900"/>
            </a:xfrm>
            <a:prstGeom prst="roundRect">
              <a:avLst>
                <a:gd name="adj" fmla="val 4485"/>
              </a:avLst>
            </a:prstGeom>
            <a:solidFill>
              <a:srgbClr val="F3D46A"/>
            </a:solidFill>
            <a:ln>
              <a:noFill/>
            </a:ln>
          </p:spPr>
          <p:txBody>
            <a:bodyPr spcFirstLastPara="1" wrap="square" lIns="117700" tIns="117700" rIns="117700" bIns="117700" anchor="ctr" anchorCtr="0">
              <a:noAutofit/>
            </a:bodyPr>
            <a:lstStyle/>
            <a:p>
              <a:pPr marL="0" lvl="0" indent="0" algn="l" rtl="0">
                <a:spcBef>
                  <a:spcPts val="0"/>
                </a:spcBef>
                <a:spcAft>
                  <a:spcPts val="0"/>
                </a:spcAft>
                <a:buNone/>
              </a:pPr>
              <a:endParaRPr sz="1802"/>
            </a:p>
            <a:p>
              <a:pPr marL="0" lvl="0" indent="0" algn="l" rtl="0">
                <a:spcBef>
                  <a:spcPts val="0"/>
                </a:spcBef>
                <a:spcAft>
                  <a:spcPts val="0"/>
                </a:spcAft>
                <a:buNone/>
              </a:pPr>
              <a:endParaRPr sz="1802"/>
            </a:p>
            <a:p>
              <a:pPr marL="0" lvl="0" indent="0" algn="l" rtl="0">
                <a:spcBef>
                  <a:spcPts val="0"/>
                </a:spcBef>
                <a:spcAft>
                  <a:spcPts val="0"/>
                </a:spcAft>
                <a:buNone/>
              </a:pPr>
              <a:endParaRPr sz="1802"/>
            </a:p>
            <a:p>
              <a:pPr marL="0" lvl="0" indent="0" algn="l" rtl="0">
                <a:spcBef>
                  <a:spcPts val="0"/>
                </a:spcBef>
                <a:spcAft>
                  <a:spcPts val="0"/>
                </a:spcAft>
                <a:buNone/>
              </a:pPr>
              <a:endParaRPr sz="1802"/>
            </a:p>
            <a:p>
              <a:pPr marL="0" lvl="0" indent="0" algn="l" rtl="0">
                <a:spcBef>
                  <a:spcPts val="0"/>
                </a:spcBef>
                <a:spcAft>
                  <a:spcPts val="0"/>
                </a:spcAft>
                <a:buNone/>
              </a:pPr>
              <a:endParaRPr sz="1802"/>
            </a:p>
            <a:p>
              <a:pPr marL="0" lvl="0" indent="0" algn="l" rtl="0">
                <a:spcBef>
                  <a:spcPts val="0"/>
                </a:spcBef>
                <a:spcAft>
                  <a:spcPts val="0"/>
                </a:spcAft>
                <a:buNone/>
              </a:pPr>
              <a:endParaRPr sz="1802"/>
            </a:p>
            <a:p>
              <a:pPr marL="0" lvl="0" indent="0" algn="l" rtl="0">
                <a:spcBef>
                  <a:spcPts val="0"/>
                </a:spcBef>
                <a:spcAft>
                  <a:spcPts val="0"/>
                </a:spcAft>
                <a:buNone/>
              </a:pPr>
              <a:endParaRPr sz="1802"/>
            </a:p>
          </p:txBody>
        </p:sp>
        <p:sp>
          <p:nvSpPr>
            <p:cNvPr id="290" name="Google Shape;290;p35"/>
            <p:cNvSpPr/>
            <p:nvPr/>
          </p:nvSpPr>
          <p:spPr>
            <a:xfrm rot="10800000">
              <a:off x="4503528" y="1975984"/>
              <a:ext cx="90000" cy="67500"/>
            </a:xfrm>
            <a:prstGeom prst="triangle">
              <a:avLst>
                <a:gd name="adj" fmla="val 50000"/>
              </a:avLst>
            </a:prstGeom>
            <a:solidFill>
              <a:srgbClr val="F3D46A"/>
            </a:solidFill>
            <a:ln>
              <a:noFill/>
            </a:ln>
          </p:spPr>
          <p:txBody>
            <a:bodyPr spcFirstLastPara="1" wrap="square" lIns="117700" tIns="117700" rIns="117700" bIns="117700" anchor="ctr" anchorCtr="0">
              <a:noAutofit/>
            </a:bodyPr>
            <a:lstStyle/>
            <a:p>
              <a:pPr marL="0" lvl="0" indent="0" algn="l" rtl="0">
                <a:spcBef>
                  <a:spcPts val="0"/>
                </a:spcBef>
                <a:spcAft>
                  <a:spcPts val="0"/>
                </a:spcAft>
                <a:buNone/>
              </a:pPr>
              <a:endParaRPr/>
            </a:p>
          </p:txBody>
        </p:sp>
        <p:sp>
          <p:nvSpPr>
            <p:cNvPr id="291" name="Google Shape;291;p35"/>
            <p:cNvSpPr txBox="1"/>
            <p:nvPr/>
          </p:nvSpPr>
          <p:spPr>
            <a:xfrm>
              <a:off x="3636873" y="1261889"/>
              <a:ext cx="1807200" cy="624600"/>
            </a:xfrm>
            <a:prstGeom prst="rect">
              <a:avLst/>
            </a:prstGeom>
            <a:noFill/>
            <a:ln>
              <a:noFill/>
            </a:ln>
          </p:spPr>
          <p:txBody>
            <a:bodyPr spcFirstLastPara="1" wrap="square" lIns="117700" tIns="117700" rIns="117700" bIns="117700" anchor="t" anchorCtr="0">
              <a:noAutofit/>
            </a:bodyPr>
            <a:lstStyle/>
            <a:p>
              <a:pPr marL="0" lvl="0" indent="0" algn="ctr" rtl="0">
                <a:lnSpc>
                  <a:spcPct val="115000"/>
                </a:lnSpc>
                <a:spcBef>
                  <a:spcPts val="0"/>
                </a:spcBef>
                <a:spcAft>
                  <a:spcPts val="0"/>
                </a:spcAft>
                <a:buNone/>
              </a:pPr>
              <a:r>
                <a:rPr lang="en" sz="1230">
                  <a:solidFill>
                    <a:schemeClr val="dk1"/>
                  </a:solidFill>
                  <a:latin typeface="Roboto"/>
                  <a:ea typeface="Roboto"/>
                  <a:cs typeface="Roboto"/>
                  <a:sym typeface="Roboto"/>
                </a:rPr>
                <a:t>Membership attrition and salary increases → operational deficit</a:t>
              </a:r>
              <a:endParaRPr sz="1230">
                <a:solidFill>
                  <a:schemeClr val="dk1"/>
                </a:solidFill>
                <a:latin typeface="Roboto"/>
                <a:ea typeface="Roboto"/>
                <a:cs typeface="Roboto"/>
                <a:sym typeface="Roboto"/>
              </a:endParaRPr>
            </a:p>
            <a:p>
              <a:pPr marL="0" lvl="0" indent="0" algn="ctr" rtl="0">
                <a:lnSpc>
                  <a:spcPct val="115000"/>
                </a:lnSpc>
                <a:spcBef>
                  <a:spcPts val="0"/>
                </a:spcBef>
                <a:spcAft>
                  <a:spcPts val="0"/>
                </a:spcAft>
                <a:buNone/>
              </a:pPr>
              <a:r>
                <a:rPr lang="en" sz="1230">
                  <a:solidFill>
                    <a:schemeClr val="dk1"/>
                  </a:solidFill>
                  <a:latin typeface="Roboto"/>
                  <a:ea typeface="Roboto"/>
                  <a:cs typeface="Roboto"/>
                  <a:sym typeface="Roboto"/>
                </a:rPr>
                <a:t>Formalized the program reserves and temporarily offset the deficit to avoid fee increases</a:t>
              </a:r>
              <a:endParaRPr sz="1230">
                <a:solidFill>
                  <a:schemeClr val="dk1"/>
                </a:solidFill>
                <a:latin typeface="Roboto"/>
                <a:ea typeface="Roboto"/>
                <a:cs typeface="Roboto"/>
                <a:sym typeface="Roboto"/>
              </a:endParaRPr>
            </a:p>
            <a:p>
              <a:pPr marL="0" lvl="0" indent="0" algn="ctr" rtl="0">
                <a:lnSpc>
                  <a:spcPct val="115000"/>
                </a:lnSpc>
                <a:spcBef>
                  <a:spcPts val="2060"/>
                </a:spcBef>
                <a:spcAft>
                  <a:spcPts val="2060"/>
                </a:spcAft>
                <a:buNone/>
              </a:pPr>
              <a:endParaRPr sz="1230">
                <a:solidFill>
                  <a:schemeClr val="dk1"/>
                </a:solidFill>
                <a:latin typeface="Roboto"/>
                <a:ea typeface="Roboto"/>
                <a:cs typeface="Roboto"/>
                <a:sym typeface="Roboto"/>
              </a:endParaRPr>
            </a:p>
          </p:txBody>
        </p:sp>
      </p:grpSp>
      <p:sp>
        <p:nvSpPr>
          <p:cNvPr id="292" name="Google Shape;292;p35">
            <a:extLst>
              <a:ext uri="{C183D7F6-B498-43B3-948B-1728B52AA6E4}">
                <adec:decorative xmlns:adec="http://schemas.microsoft.com/office/drawing/2017/decorative" val="1"/>
              </a:ext>
            </a:extLst>
          </p:cNvPr>
          <p:cNvSpPr/>
          <p:nvPr/>
        </p:nvSpPr>
        <p:spPr>
          <a:xfrm rot="-1788411">
            <a:off x="4468793" y="3053243"/>
            <a:ext cx="206406" cy="206406"/>
          </a:xfrm>
          <a:prstGeom prst="ellipse">
            <a:avLst/>
          </a:prstGeom>
          <a:solidFill>
            <a:srgbClr val="FFFFFF"/>
          </a:solidFill>
          <a:ln w="49050" cap="flat" cmpd="sng">
            <a:solidFill>
              <a:srgbClr val="637557"/>
            </a:solidFill>
            <a:prstDash val="solid"/>
            <a:round/>
            <a:headEnd type="none" w="sm" len="sm"/>
            <a:tailEnd type="none" w="sm" len="sm"/>
          </a:ln>
        </p:spPr>
        <p:txBody>
          <a:bodyPr spcFirstLastPara="1" wrap="square" lIns="117700" tIns="117700" rIns="117700" bIns="117700" anchor="ctr" anchorCtr="0">
            <a:noAutofit/>
          </a:bodyPr>
          <a:lstStyle/>
          <a:p>
            <a:pPr marL="0" lvl="0" indent="0" algn="l" rtl="0">
              <a:spcBef>
                <a:spcPts val="0"/>
              </a:spcBef>
              <a:spcAft>
                <a:spcPts val="0"/>
              </a:spcAft>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36"/>
          <p:cNvSpPr txBox="1">
            <a:spLocks noGrp="1"/>
          </p:cNvSpPr>
          <p:nvPr>
            <p:ph type="title"/>
          </p:nvPr>
        </p:nvSpPr>
        <p:spPr>
          <a:xfrm>
            <a:off x="457200" y="129778"/>
            <a:ext cx="8229600" cy="857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 dirty="0"/>
              <a:t>Resourcing </a:t>
            </a:r>
            <a:endParaRPr dirty="0"/>
          </a:p>
          <a:p>
            <a:pPr marL="0" lvl="0" indent="0" algn="ctr" rtl="0">
              <a:spcBef>
                <a:spcPts val="0"/>
              </a:spcBef>
              <a:spcAft>
                <a:spcPts val="0"/>
              </a:spcAft>
              <a:buNone/>
            </a:pPr>
            <a:r>
              <a:rPr lang="en" i="1" dirty="0"/>
              <a:t>Resilience, continued</a:t>
            </a:r>
            <a:endParaRPr i="1" dirty="0"/>
          </a:p>
        </p:txBody>
      </p:sp>
      <p:sp>
        <p:nvSpPr>
          <p:cNvPr id="299" name="Google Shape;299;p36"/>
          <p:cNvSpPr txBox="1">
            <a:spLocks noGrp="1"/>
          </p:cNvSpPr>
          <p:nvPr>
            <p:ph type="subTitle" idx="1"/>
          </p:nvPr>
        </p:nvSpPr>
        <p:spPr>
          <a:xfrm>
            <a:off x="450850" y="1289104"/>
            <a:ext cx="4040100" cy="480000"/>
          </a:xfrm>
          <a:prstGeom prst="rect">
            <a:avLst/>
          </a:prstGeom>
        </p:spPr>
        <p:txBody>
          <a:bodyPr spcFirstLastPara="1" wrap="square" lIns="91425" tIns="45700" rIns="91425" bIns="45700" anchor="ctr" anchorCtr="0">
            <a:noAutofit/>
          </a:bodyPr>
          <a:lstStyle/>
          <a:p>
            <a:pPr marL="0" lvl="0" indent="0" algn="ctr" rtl="0">
              <a:spcBef>
                <a:spcPts val="500"/>
              </a:spcBef>
              <a:spcAft>
                <a:spcPts val="0"/>
              </a:spcAft>
              <a:buNone/>
            </a:pPr>
            <a:r>
              <a:rPr lang="en"/>
              <a:t>Budget is balanced</a:t>
            </a:r>
            <a:endParaRPr/>
          </a:p>
        </p:txBody>
      </p:sp>
      <p:sp>
        <p:nvSpPr>
          <p:cNvPr id="298" name="Google Shape;298;p36"/>
          <p:cNvSpPr txBox="1">
            <a:spLocks noGrp="1"/>
          </p:cNvSpPr>
          <p:nvPr>
            <p:ph type="body" idx="3"/>
          </p:nvPr>
        </p:nvSpPr>
        <p:spPr>
          <a:xfrm>
            <a:off x="457200" y="1791622"/>
            <a:ext cx="4040100" cy="3129000"/>
          </a:xfrm>
          <a:prstGeom prst="rect">
            <a:avLst/>
          </a:prstGeom>
        </p:spPr>
        <p:txBody>
          <a:bodyPr spcFirstLastPara="1" wrap="square" lIns="91425" tIns="45700" rIns="91425" bIns="45700" anchor="t" anchorCtr="0">
            <a:noAutofit/>
          </a:bodyPr>
          <a:lstStyle/>
          <a:p>
            <a:pPr marL="0" lvl="0" indent="0" algn="l" rtl="0">
              <a:spcBef>
                <a:spcPts val="500"/>
              </a:spcBef>
              <a:spcAft>
                <a:spcPts val="0"/>
              </a:spcAft>
              <a:buNone/>
            </a:pPr>
            <a:r>
              <a:rPr lang="en"/>
              <a:t>Small buffer to add to program reserves</a:t>
            </a:r>
            <a:endParaRPr/>
          </a:p>
          <a:p>
            <a:pPr marL="0" lvl="0" indent="0" algn="l" rtl="0">
              <a:spcBef>
                <a:spcPts val="500"/>
              </a:spcBef>
              <a:spcAft>
                <a:spcPts val="0"/>
              </a:spcAft>
              <a:buNone/>
            </a:pPr>
            <a:endParaRPr/>
          </a:p>
        </p:txBody>
      </p:sp>
      <p:sp>
        <p:nvSpPr>
          <p:cNvPr id="300" name="Google Shape;300;p36"/>
          <p:cNvSpPr txBox="1">
            <a:spLocks noGrp="1"/>
          </p:cNvSpPr>
          <p:nvPr>
            <p:ph type="subTitle" idx="2"/>
          </p:nvPr>
        </p:nvSpPr>
        <p:spPr>
          <a:xfrm>
            <a:off x="4635575" y="1289104"/>
            <a:ext cx="4040100" cy="480000"/>
          </a:xfrm>
          <a:prstGeom prst="rect">
            <a:avLst/>
          </a:prstGeom>
        </p:spPr>
        <p:txBody>
          <a:bodyPr spcFirstLastPara="1" wrap="square" lIns="91425" tIns="45700" rIns="91425" bIns="45700" anchor="ctr" anchorCtr="0">
            <a:noAutofit/>
          </a:bodyPr>
          <a:lstStyle/>
          <a:p>
            <a:pPr marL="0" lvl="0" indent="0" algn="ctr" rtl="0">
              <a:spcBef>
                <a:spcPts val="500"/>
              </a:spcBef>
              <a:spcAft>
                <a:spcPts val="0"/>
              </a:spcAft>
              <a:buNone/>
            </a:pPr>
            <a:r>
              <a:rPr lang="en"/>
              <a:t>Program reserves are healthy</a:t>
            </a:r>
            <a:endParaRPr/>
          </a:p>
        </p:txBody>
      </p:sp>
      <p:sp>
        <p:nvSpPr>
          <p:cNvPr id="301" name="Google Shape;301;p36"/>
          <p:cNvSpPr txBox="1">
            <a:spLocks noGrp="1"/>
          </p:cNvSpPr>
          <p:nvPr>
            <p:ph type="body" idx="4"/>
          </p:nvPr>
        </p:nvSpPr>
        <p:spPr>
          <a:xfrm>
            <a:off x="4635575" y="1791622"/>
            <a:ext cx="4040100" cy="3129000"/>
          </a:xfrm>
          <a:prstGeom prst="rect">
            <a:avLst/>
          </a:prstGeom>
        </p:spPr>
        <p:txBody>
          <a:bodyPr spcFirstLastPara="1" wrap="square" lIns="91425" tIns="45700" rIns="91425" bIns="45700" anchor="t" anchorCtr="0">
            <a:noAutofit/>
          </a:bodyPr>
          <a:lstStyle/>
          <a:p>
            <a:pPr marL="0" lvl="0" indent="0" algn="l" rtl="0">
              <a:spcBef>
                <a:spcPts val="500"/>
              </a:spcBef>
              <a:spcAft>
                <a:spcPts val="0"/>
              </a:spcAft>
              <a:buNone/>
            </a:pPr>
            <a:r>
              <a:rPr lang="en"/>
              <a:t>Approximately 25% of operating costs for FY 26-27</a:t>
            </a:r>
            <a:endParaRPr/>
          </a:p>
        </p:txBody>
      </p:sp>
      <p:sp>
        <p:nvSpPr>
          <p:cNvPr id="302" name="Google Shape;302;p36"/>
          <p:cNvSpPr txBox="1">
            <a:spLocks noGrp="1"/>
          </p:cNvSpPr>
          <p:nvPr>
            <p:ph type="body" idx="4"/>
          </p:nvPr>
        </p:nvSpPr>
        <p:spPr>
          <a:xfrm>
            <a:off x="807750" y="3057319"/>
            <a:ext cx="7528500" cy="1863300"/>
          </a:xfrm>
          <a:prstGeom prst="rect">
            <a:avLst/>
          </a:prstGeom>
        </p:spPr>
        <p:txBody>
          <a:bodyPr spcFirstLastPara="1" wrap="square" lIns="91425" tIns="45700" rIns="91425" bIns="45700" anchor="t" anchorCtr="0">
            <a:noAutofit/>
          </a:bodyPr>
          <a:lstStyle/>
          <a:p>
            <a:pPr marL="0" lvl="0" indent="0" algn="ctr" rtl="0">
              <a:spcBef>
                <a:spcPts val="500"/>
              </a:spcBef>
              <a:spcAft>
                <a:spcPts val="0"/>
              </a:spcAft>
              <a:buNone/>
            </a:pPr>
            <a:r>
              <a:rPr lang="en"/>
              <a:t>Keeping in mind that we don’t have much margin to grow the program reserves or start new services, the evolution of WEST will be through collaboration, rather than growing as an individual program.</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9" name="Google Shape;309;p37"/>
          <p:cNvSpPr txBox="1">
            <a:spLocks noGrp="1"/>
          </p:cNvSpPr>
          <p:nvPr>
            <p:ph type="title"/>
          </p:nvPr>
        </p:nvSpPr>
        <p:spPr>
          <a:xfrm>
            <a:off x="457200" y="129778"/>
            <a:ext cx="8229600" cy="857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 dirty="0"/>
              <a:t>In summary</a:t>
            </a:r>
            <a:endParaRPr dirty="0"/>
          </a:p>
        </p:txBody>
      </p:sp>
      <p:sp>
        <p:nvSpPr>
          <p:cNvPr id="308" name="Google Shape;308;p37"/>
          <p:cNvSpPr txBox="1">
            <a:spLocks noGrp="1"/>
          </p:cNvSpPr>
          <p:nvPr>
            <p:ph type="body" idx="2"/>
          </p:nvPr>
        </p:nvSpPr>
        <p:spPr>
          <a:xfrm>
            <a:off x="3281650" y="1215350"/>
            <a:ext cx="5405100" cy="3594000"/>
          </a:xfrm>
          <a:prstGeom prst="rect">
            <a:avLst/>
          </a:prstGeom>
        </p:spPr>
        <p:txBody>
          <a:bodyPr spcFirstLastPara="1" wrap="square" lIns="91425" tIns="45700" rIns="91425" bIns="45700" anchor="t" anchorCtr="0">
            <a:noAutofit/>
          </a:bodyPr>
          <a:lstStyle/>
          <a:p>
            <a:pPr marL="0" lvl="0" indent="0" algn="l" rtl="0">
              <a:spcBef>
                <a:spcPts val="500"/>
              </a:spcBef>
              <a:spcAft>
                <a:spcPts val="0"/>
              </a:spcAft>
              <a:buNone/>
            </a:pPr>
            <a:r>
              <a:rPr lang="en"/>
              <a:t>The value proposition of WEST continues to be strong, but we also recognize signals that long-term sustainability requires us to consider new potential pathways.</a:t>
            </a:r>
            <a:endParaRPr/>
          </a:p>
          <a:p>
            <a:pPr marL="0" lvl="0" indent="0" algn="l" rtl="0">
              <a:spcBef>
                <a:spcPts val="500"/>
              </a:spcBef>
              <a:spcAft>
                <a:spcPts val="0"/>
              </a:spcAft>
              <a:buNone/>
            </a:pPr>
            <a:endParaRPr/>
          </a:p>
        </p:txBody>
      </p:sp>
      <p:pic>
        <p:nvPicPr>
          <p:cNvPr id="310" name="Google Shape;310;p37" descr="Person wearing a backpack standing on a bridge surrounded by redwoods. " title="230419UCSC_day1_UCOP_tagged130.jpg"/>
          <p:cNvPicPr preferRelativeResize="0"/>
          <p:nvPr/>
        </p:nvPicPr>
        <p:blipFill rotWithShape="1">
          <a:blip r:embed="rId3">
            <a:alphaModFix/>
          </a:blip>
          <a:srcRect l="25721" r="26202"/>
          <a:stretch/>
        </p:blipFill>
        <p:spPr>
          <a:xfrm>
            <a:off x="680300" y="1272725"/>
            <a:ext cx="2198077" cy="3429001"/>
          </a:xfrm>
          <a:prstGeom prst="rect">
            <a:avLst/>
          </a:prstGeom>
          <a:noFill/>
          <a:ln>
            <a:noFill/>
          </a:ln>
        </p:spPr>
      </p:pic>
      <p:sp>
        <p:nvSpPr>
          <p:cNvPr id="307" name="Google Shape;307;p37">
            <a:extLst>
              <a:ext uri="{C183D7F6-B498-43B3-948B-1728B52AA6E4}">
                <adec:decorative xmlns:adec="http://schemas.microsoft.com/office/drawing/2017/decorative" val="1"/>
              </a:ext>
            </a:extLst>
          </p:cNvPr>
          <p:cNvSpPr txBox="1">
            <a:spLocks noGrp="1"/>
          </p:cNvSpPr>
          <p:nvPr>
            <p:ph type="subTitle" idx="1"/>
          </p:nvPr>
        </p:nvSpPr>
        <p:spPr>
          <a:xfrm>
            <a:off x="609450" y="1215360"/>
            <a:ext cx="2332200" cy="3552000"/>
          </a:xfrm>
          <a:prstGeom prst="rect">
            <a:avLst/>
          </a:prstGeom>
        </p:spPr>
        <p:txBody>
          <a:bodyPr spcFirstLastPara="1" wrap="square" lIns="91425" tIns="45700" rIns="91425" bIns="45700" anchor="ctr" anchorCtr="0">
            <a:noAutofit/>
          </a:bodyPr>
          <a:lstStyle/>
          <a:p>
            <a:pPr marL="0" lvl="0" indent="0" algn="ctr" rtl="0">
              <a:spcBef>
                <a:spcPts val="500"/>
              </a:spcBef>
              <a:spcAft>
                <a:spcPts val="0"/>
              </a:spcAft>
              <a:buNone/>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38"/>
          <p:cNvSpPr txBox="1">
            <a:spLocks noGrp="1"/>
          </p:cNvSpPr>
          <p:nvPr>
            <p:ph type="title"/>
          </p:nvPr>
        </p:nvSpPr>
        <p:spPr>
          <a:xfrm>
            <a:off x="722313" y="2055085"/>
            <a:ext cx="7772400" cy="10215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
              <a:t>Pathways we are exploring</a:t>
            </a:r>
            <a:endParaRPr/>
          </a:p>
        </p:txBody>
      </p:sp>
      <p:sp>
        <p:nvSpPr>
          <p:cNvPr id="316" name="Google Shape;316;p38"/>
          <p:cNvSpPr txBox="1">
            <a:spLocks noGrp="1"/>
          </p:cNvSpPr>
          <p:nvPr>
            <p:ph type="subTitle" idx="1"/>
          </p:nvPr>
        </p:nvSpPr>
        <p:spPr>
          <a:xfrm>
            <a:off x="712400" y="983729"/>
            <a:ext cx="7772400" cy="1120800"/>
          </a:xfrm>
          <a:prstGeom prst="rect">
            <a:avLst/>
          </a:prstGeom>
        </p:spPr>
        <p:txBody>
          <a:bodyPr spcFirstLastPara="1" wrap="square" lIns="91425" tIns="45700" rIns="91425" bIns="45700" anchor="b" anchorCtr="0">
            <a:noAutofit/>
          </a:bodyPr>
          <a:lstStyle/>
          <a:p>
            <a:pPr marL="0" lvl="0" indent="0" algn="l" rtl="0">
              <a:spcBef>
                <a:spcPts val="500"/>
              </a:spcBef>
              <a:spcAft>
                <a:spcPts val="0"/>
              </a:spcAft>
              <a:buNone/>
            </a:pPr>
            <a:r>
              <a:rPr lang="en"/>
              <a:t>Shared Print, Shared Future: The Path Forward for WEST</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39"/>
          <p:cNvSpPr txBox="1">
            <a:spLocks noGrp="1"/>
          </p:cNvSpPr>
          <p:nvPr>
            <p:ph type="title"/>
          </p:nvPr>
        </p:nvSpPr>
        <p:spPr>
          <a:xfrm>
            <a:off x="457200" y="263101"/>
            <a:ext cx="8229600" cy="6426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
              <a:t>Strategic Positioning</a:t>
            </a:r>
            <a:endParaRPr/>
          </a:p>
        </p:txBody>
      </p:sp>
      <p:sp>
        <p:nvSpPr>
          <p:cNvPr id="322" name="Google Shape;322;p39"/>
          <p:cNvSpPr txBox="1">
            <a:spLocks noGrp="1"/>
          </p:cNvSpPr>
          <p:nvPr>
            <p:ph type="body" idx="1"/>
          </p:nvPr>
        </p:nvSpPr>
        <p:spPr>
          <a:xfrm>
            <a:off x="457200" y="1257600"/>
            <a:ext cx="8584800" cy="3788700"/>
          </a:xfrm>
          <a:prstGeom prst="rect">
            <a:avLst/>
          </a:prstGeom>
        </p:spPr>
        <p:txBody>
          <a:bodyPr spcFirstLastPara="1" wrap="square" lIns="91425" tIns="45700" rIns="91425" bIns="45700" anchor="t" anchorCtr="0">
            <a:noAutofit/>
          </a:bodyPr>
          <a:lstStyle/>
          <a:p>
            <a:pPr marL="0" lvl="0" indent="0" algn="l" rtl="0">
              <a:spcBef>
                <a:spcPts val="500"/>
              </a:spcBef>
              <a:spcAft>
                <a:spcPts val="1000"/>
              </a:spcAft>
              <a:buNone/>
            </a:pPr>
            <a:r>
              <a:rPr lang="en" sz="2600"/>
              <a:t>The Executive Committee has entered into these explorations without a predisposition to one particular direction; rather, we are aiming to stay strategically open and member-responsive.</a:t>
            </a:r>
            <a:endParaRPr sz="26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40"/>
          <p:cNvSpPr txBox="1">
            <a:spLocks noGrp="1"/>
          </p:cNvSpPr>
          <p:nvPr>
            <p:ph type="title"/>
          </p:nvPr>
        </p:nvSpPr>
        <p:spPr>
          <a:xfrm>
            <a:off x="457200" y="1"/>
            <a:ext cx="8229600" cy="6426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
              <a:t>Desired outcomes </a:t>
            </a:r>
            <a:endParaRPr/>
          </a:p>
        </p:txBody>
      </p:sp>
      <p:sp>
        <p:nvSpPr>
          <p:cNvPr id="328" name="Google Shape;328;p40"/>
          <p:cNvSpPr txBox="1">
            <a:spLocks noGrp="1"/>
          </p:cNvSpPr>
          <p:nvPr>
            <p:ph type="body" idx="1"/>
          </p:nvPr>
        </p:nvSpPr>
        <p:spPr>
          <a:xfrm>
            <a:off x="457200" y="642600"/>
            <a:ext cx="8584800" cy="4403700"/>
          </a:xfrm>
          <a:prstGeom prst="rect">
            <a:avLst/>
          </a:prstGeom>
        </p:spPr>
        <p:txBody>
          <a:bodyPr spcFirstLastPara="1" wrap="square" lIns="91425" tIns="45700" rIns="91425" bIns="45700" anchor="t" anchorCtr="0">
            <a:noAutofit/>
          </a:bodyPr>
          <a:lstStyle/>
          <a:p>
            <a:pPr marL="457200" lvl="0" indent="-355600" algn="l" rtl="0">
              <a:spcBef>
                <a:spcPts val="500"/>
              </a:spcBef>
              <a:spcAft>
                <a:spcPts val="0"/>
              </a:spcAft>
              <a:buSzPts val="2000"/>
              <a:buChar char="❖"/>
            </a:pPr>
            <a:r>
              <a:rPr lang="en" sz="2000"/>
              <a:t>Preserve the shared print collection built by WEST members</a:t>
            </a:r>
            <a:endParaRPr sz="2000"/>
          </a:p>
          <a:p>
            <a:pPr marL="457200" lvl="0" indent="-355600" algn="l" rtl="0">
              <a:spcBef>
                <a:spcPts val="1000"/>
              </a:spcBef>
              <a:spcAft>
                <a:spcPts val="0"/>
              </a:spcAft>
              <a:buSzPts val="2000"/>
              <a:buChar char="❖"/>
            </a:pPr>
            <a:r>
              <a:rPr lang="en" sz="2000"/>
              <a:t>Increase overall resiliency for the growth and maintenance of shared print</a:t>
            </a:r>
            <a:endParaRPr sz="2000"/>
          </a:p>
          <a:p>
            <a:pPr marL="457200" lvl="0" indent="-355600" algn="l" rtl="0">
              <a:spcBef>
                <a:spcPts val="1000"/>
              </a:spcBef>
              <a:spcAft>
                <a:spcPts val="0"/>
              </a:spcAft>
              <a:buSzPts val="2000"/>
              <a:buChar char="❖"/>
            </a:pPr>
            <a:r>
              <a:rPr lang="en" sz="2000"/>
              <a:t>Decrease aggregate cost and/or increase value to individual WEST member libraries to participate in shared print programs </a:t>
            </a:r>
            <a:endParaRPr sz="2000"/>
          </a:p>
          <a:p>
            <a:pPr marL="457200" lvl="0" indent="-355600" algn="l" rtl="0">
              <a:spcBef>
                <a:spcPts val="1000"/>
              </a:spcBef>
              <a:spcAft>
                <a:spcPts val="0"/>
              </a:spcAft>
              <a:buSzPts val="2000"/>
              <a:buChar char="❖"/>
            </a:pPr>
            <a:r>
              <a:rPr lang="en" sz="2000"/>
              <a:t>Improve member experience and efficiencies </a:t>
            </a:r>
            <a:endParaRPr sz="2000"/>
          </a:p>
          <a:p>
            <a:pPr marL="914400" lvl="1" indent="-330200" algn="l" rtl="0">
              <a:spcBef>
                <a:spcPts val="1000"/>
              </a:spcBef>
              <a:spcAft>
                <a:spcPts val="0"/>
              </a:spcAft>
              <a:buSzPts val="1600"/>
              <a:buChar char="➢"/>
            </a:pPr>
            <a:r>
              <a:rPr lang="en" sz="1600"/>
              <a:t>Streamline shared print activities for member libraries</a:t>
            </a:r>
            <a:endParaRPr sz="1600"/>
          </a:p>
          <a:p>
            <a:pPr marL="914400" lvl="1" indent="-355600" algn="l" rtl="0">
              <a:spcBef>
                <a:spcPts val="1000"/>
              </a:spcBef>
              <a:spcAft>
                <a:spcPts val="0"/>
              </a:spcAft>
              <a:buSzPts val="2000"/>
              <a:buChar char="➢"/>
            </a:pPr>
            <a:r>
              <a:rPr lang="en" sz="1600"/>
              <a:t>Reduce duplication of work </a:t>
            </a:r>
            <a:endParaRPr sz="1600"/>
          </a:p>
          <a:p>
            <a:pPr marL="914400" lvl="1" indent="-330200" algn="l" rtl="0">
              <a:spcBef>
                <a:spcPts val="1000"/>
              </a:spcBef>
              <a:spcAft>
                <a:spcPts val="0"/>
              </a:spcAft>
              <a:buSzPts val="1600"/>
              <a:buChar char="➢"/>
            </a:pPr>
            <a:r>
              <a:rPr lang="en" sz="1600"/>
              <a:t>Offer interconnected services </a:t>
            </a:r>
            <a:endParaRPr sz="1600"/>
          </a:p>
          <a:p>
            <a:pPr marL="457200" lvl="0" indent="-355600" algn="l" rtl="0">
              <a:spcBef>
                <a:spcPts val="1000"/>
              </a:spcBef>
              <a:spcAft>
                <a:spcPts val="1000"/>
              </a:spcAft>
              <a:buSzPts val="2000"/>
              <a:buChar char="❖"/>
            </a:pPr>
            <a:r>
              <a:rPr lang="en" sz="2000"/>
              <a:t>Strengthen the national shared print ecosystem through expanding the breadth and depth of retained collections, as well as intentional redundancies</a:t>
            </a:r>
            <a:endParaRPr sz="20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41"/>
          <p:cNvSpPr txBox="1">
            <a:spLocks noGrp="1"/>
          </p:cNvSpPr>
          <p:nvPr>
            <p:ph type="title"/>
          </p:nvPr>
        </p:nvSpPr>
        <p:spPr>
          <a:xfrm>
            <a:off x="71700" y="52625"/>
            <a:ext cx="9000600" cy="1165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
              <a:t>Pathway #1: Deep Collaboration - Core Infrastructure Partnership</a:t>
            </a:r>
            <a:endParaRPr/>
          </a:p>
        </p:txBody>
      </p:sp>
      <p:sp>
        <p:nvSpPr>
          <p:cNvPr id="334" name="Google Shape;334;p41"/>
          <p:cNvSpPr txBox="1">
            <a:spLocks noGrp="1"/>
          </p:cNvSpPr>
          <p:nvPr>
            <p:ph type="body" idx="1"/>
          </p:nvPr>
        </p:nvSpPr>
        <p:spPr>
          <a:xfrm>
            <a:off x="430900" y="1164200"/>
            <a:ext cx="8584800" cy="2328600"/>
          </a:xfrm>
          <a:prstGeom prst="rect">
            <a:avLst/>
          </a:prstGeom>
        </p:spPr>
        <p:txBody>
          <a:bodyPr spcFirstLastPara="1" wrap="square" lIns="91425" tIns="45700" rIns="91425" bIns="45700" anchor="t" anchorCtr="0">
            <a:noAutofit/>
          </a:bodyPr>
          <a:lstStyle/>
          <a:p>
            <a:pPr marL="0" lvl="0" indent="0" algn="l" rtl="0">
              <a:spcBef>
                <a:spcPts val="500"/>
              </a:spcBef>
              <a:spcAft>
                <a:spcPts val="0"/>
              </a:spcAft>
              <a:buNone/>
            </a:pPr>
            <a:r>
              <a:rPr lang="en" sz="2000" b="1"/>
              <a:t>What This Pathway Means:</a:t>
            </a:r>
            <a:r>
              <a:rPr lang="en" sz="2000"/>
              <a:t> </a:t>
            </a:r>
            <a:endParaRPr sz="2000"/>
          </a:p>
          <a:p>
            <a:pPr marL="457200" lvl="0" indent="-355600" algn="l" rtl="0">
              <a:spcBef>
                <a:spcPts val="1000"/>
              </a:spcBef>
              <a:spcAft>
                <a:spcPts val="0"/>
              </a:spcAft>
              <a:buSzPts val="2000"/>
              <a:buChar char="❖"/>
            </a:pPr>
            <a:r>
              <a:rPr lang="en" sz="2000"/>
              <a:t>WEST increases its alignment with other regional and national shared print programs to pool technical infrastructure, reduce duplication, jointly steward retention commitments, and streamline validation and access workflows. </a:t>
            </a:r>
            <a:endParaRPr sz="2000"/>
          </a:p>
          <a:p>
            <a:pPr marL="457200" lvl="0" indent="-355600" algn="l" rtl="0">
              <a:spcBef>
                <a:spcPts val="0"/>
              </a:spcBef>
              <a:spcAft>
                <a:spcPts val="0"/>
              </a:spcAft>
              <a:buSzPts val="2000"/>
              <a:buChar char="❖"/>
            </a:pPr>
            <a:r>
              <a:rPr lang="en" sz="2000"/>
              <a:t>This assumes WEST continues to exist as a program, but with a lighter operational footprint supported by shared tools, coordinated processes, and potentially co-staffing arrangements. </a:t>
            </a:r>
            <a:endParaRPr sz="20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4"/>
          <p:cNvSpPr txBox="1">
            <a:spLocks noGrp="1"/>
          </p:cNvSpPr>
          <p:nvPr>
            <p:ph type="title"/>
          </p:nvPr>
        </p:nvSpPr>
        <p:spPr>
          <a:xfrm>
            <a:off x="233275" y="0"/>
            <a:ext cx="8910600" cy="11640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endParaRPr/>
          </a:p>
          <a:p>
            <a:pPr marL="0" lvl="0" indent="0" algn="ctr" rtl="0">
              <a:spcBef>
                <a:spcPts val="0"/>
              </a:spcBef>
              <a:spcAft>
                <a:spcPts val="0"/>
              </a:spcAft>
              <a:buNone/>
            </a:pPr>
            <a:r>
              <a:rPr lang="en"/>
              <a:t>Today’s Agenda </a:t>
            </a:r>
            <a:endParaRPr/>
          </a:p>
          <a:p>
            <a:pPr marL="0" lvl="0" indent="0" algn="ctr" rtl="0">
              <a:spcBef>
                <a:spcPts val="0"/>
              </a:spcBef>
              <a:spcAft>
                <a:spcPts val="0"/>
              </a:spcAft>
              <a:buNone/>
            </a:pPr>
            <a:r>
              <a:rPr lang="en" sz="2100" i="1"/>
              <a:t>Shared Print, Shared Future: The Path Forward for WEST</a:t>
            </a:r>
            <a:endParaRPr/>
          </a:p>
        </p:txBody>
      </p:sp>
      <p:sp>
        <p:nvSpPr>
          <p:cNvPr id="153" name="Google Shape;153;p24"/>
          <p:cNvSpPr txBox="1">
            <a:spLocks noGrp="1"/>
          </p:cNvSpPr>
          <p:nvPr>
            <p:ph type="body" idx="1"/>
          </p:nvPr>
        </p:nvSpPr>
        <p:spPr>
          <a:xfrm>
            <a:off x="573775" y="1312375"/>
            <a:ext cx="8229600" cy="3586200"/>
          </a:xfrm>
          <a:prstGeom prst="rect">
            <a:avLst/>
          </a:prstGeom>
        </p:spPr>
        <p:txBody>
          <a:bodyPr spcFirstLastPara="1" wrap="square" lIns="91425" tIns="45700" rIns="91425" bIns="45700" anchor="t" anchorCtr="0">
            <a:noAutofit/>
          </a:bodyPr>
          <a:lstStyle/>
          <a:p>
            <a:pPr marL="457200" lvl="0" indent="-381000" algn="l" rtl="0">
              <a:spcBef>
                <a:spcPts val="500"/>
              </a:spcBef>
              <a:spcAft>
                <a:spcPts val="0"/>
              </a:spcAft>
              <a:buSzPts val="2400"/>
              <a:buAutoNum type="arabicPeriod"/>
            </a:pPr>
            <a:r>
              <a:rPr lang="en"/>
              <a:t>Welcome</a:t>
            </a:r>
            <a:endParaRPr/>
          </a:p>
          <a:p>
            <a:pPr marL="457200" lvl="0" indent="-381000" algn="l" rtl="0">
              <a:spcBef>
                <a:spcPts val="0"/>
              </a:spcBef>
              <a:spcAft>
                <a:spcPts val="0"/>
              </a:spcAft>
              <a:buSzPts val="2400"/>
              <a:buAutoNum type="arabicPeriod"/>
            </a:pPr>
            <a:r>
              <a:rPr lang="en"/>
              <a:t>State of WEST</a:t>
            </a:r>
            <a:endParaRPr/>
          </a:p>
          <a:p>
            <a:pPr marL="457200" lvl="0" indent="-381000" algn="l" rtl="0">
              <a:spcBef>
                <a:spcPts val="0"/>
              </a:spcBef>
              <a:spcAft>
                <a:spcPts val="0"/>
              </a:spcAft>
              <a:buSzPts val="2400"/>
              <a:buAutoNum type="arabicPeriod"/>
            </a:pPr>
            <a:r>
              <a:rPr lang="en"/>
              <a:t>Sustainability Planning</a:t>
            </a:r>
            <a:endParaRPr/>
          </a:p>
          <a:p>
            <a:pPr marL="914400" lvl="1" indent="-355600" algn="l" rtl="0">
              <a:spcBef>
                <a:spcPts val="0"/>
              </a:spcBef>
              <a:spcAft>
                <a:spcPts val="0"/>
              </a:spcAft>
              <a:buSzPts val="2000"/>
              <a:buAutoNum type="alphaLcPeriod"/>
            </a:pPr>
            <a:r>
              <a:rPr lang="en"/>
              <a:t>Exploratory Pathways </a:t>
            </a:r>
            <a:endParaRPr/>
          </a:p>
          <a:p>
            <a:pPr marL="914400" lvl="1" indent="-355600" algn="l" rtl="0">
              <a:spcBef>
                <a:spcPts val="0"/>
              </a:spcBef>
              <a:spcAft>
                <a:spcPts val="0"/>
              </a:spcAft>
              <a:buSzPts val="2000"/>
              <a:buAutoNum type="alphaLcPeriod"/>
            </a:pPr>
            <a:r>
              <a:rPr lang="en"/>
              <a:t>Next Steps</a:t>
            </a:r>
            <a:endParaRPr/>
          </a:p>
          <a:p>
            <a:pPr marL="457200" lvl="0" indent="-381000" algn="l" rtl="0">
              <a:spcBef>
                <a:spcPts val="0"/>
              </a:spcBef>
              <a:spcAft>
                <a:spcPts val="0"/>
              </a:spcAft>
              <a:buSzPts val="2400"/>
              <a:buAutoNum type="arabicPeriod"/>
            </a:pPr>
            <a:r>
              <a:rPr lang="en"/>
              <a:t>Thank You &amp; wrap-up</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42"/>
          <p:cNvSpPr txBox="1">
            <a:spLocks noGrp="1"/>
          </p:cNvSpPr>
          <p:nvPr>
            <p:ph type="title"/>
          </p:nvPr>
        </p:nvSpPr>
        <p:spPr>
          <a:xfrm>
            <a:off x="244050" y="103450"/>
            <a:ext cx="8655900" cy="857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
              <a:t>Pathway #1: Deep Collaboration - Core Infrastructure Partnership Cont.</a:t>
            </a:r>
            <a:endParaRPr/>
          </a:p>
        </p:txBody>
      </p:sp>
      <p:sp>
        <p:nvSpPr>
          <p:cNvPr id="340" name="Google Shape;340;p42"/>
          <p:cNvSpPr txBox="1">
            <a:spLocks noGrp="1"/>
          </p:cNvSpPr>
          <p:nvPr>
            <p:ph type="subTitle" idx="1"/>
          </p:nvPr>
        </p:nvSpPr>
        <p:spPr>
          <a:xfrm>
            <a:off x="450850" y="1088619"/>
            <a:ext cx="4040100" cy="480000"/>
          </a:xfrm>
          <a:prstGeom prst="rect">
            <a:avLst/>
          </a:prstGeom>
        </p:spPr>
        <p:txBody>
          <a:bodyPr spcFirstLastPara="1" wrap="square" lIns="91425" tIns="45700" rIns="91425" bIns="45700" anchor="ctr" anchorCtr="0">
            <a:noAutofit/>
          </a:bodyPr>
          <a:lstStyle/>
          <a:p>
            <a:pPr marL="0" lvl="0" indent="0" algn="ctr" rtl="0">
              <a:spcBef>
                <a:spcPts val="500"/>
              </a:spcBef>
              <a:spcAft>
                <a:spcPts val="0"/>
              </a:spcAft>
              <a:buNone/>
            </a:pPr>
            <a:r>
              <a:rPr lang="en" sz="2100"/>
              <a:t>What’s exciting about this pathway</a:t>
            </a:r>
            <a:endParaRPr sz="2100"/>
          </a:p>
        </p:txBody>
      </p:sp>
      <p:sp>
        <p:nvSpPr>
          <p:cNvPr id="341" name="Google Shape;341;p42"/>
          <p:cNvSpPr txBox="1">
            <a:spLocks noGrp="1"/>
          </p:cNvSpPr>
          <p:nvPr>
            <p:ph type="subTitle" idx="2"/>
          </p:nvPr>
        </p:nvSpPr>
        <p:spPr>
          <a:xfrm>
            <a:off x="4635575" y="1088619"/>
            <a:ext cx="4040100" cy="480000"/>
          </a:xfrm>
          <a:prstGeom prst="rect">
            <a:avLst/>
          </a:prstGeom>
        </p:spPr>
        <p:txBody>
          <a:bodyPr spcFirstLastPara="1" wrap="square" lIns="91425" tIns="45700" rIns="91425" bIns="45700" anchor="ctr" anchorCtr="0">
            <a:noAutofit/>
          </a:bodyPr>
          <a:lstStyle/>
          <a:p>
            <a:pPr marL="0" lvl="0" indent="0" algn="ctr" rtl="0">
              <a:spcBef>
                <a:spcPts val="500"/>
              </a:spcBef>
              <a:spcAft>
                <a:spcPts val="0"/>
              </a:spcAft>
              <a:buNone/>
            </a:pPr>
            <a:r>
              <a:rPr lang="en"/>
              <a:t>Considerations of this pathway</a:t>
            </a:r>
            <a:endParaRPr/>
          </a:p>
        </p:txBody>
      </p:sp>
      <p:sp>
        <p:nvSpPr>
          <p:cNvPr id="342" name="Google Shape;342;p42"/>
          <p:cNvSpPr txBox="1">
            <a:spLocks noGrp="1"/>
          </p:cNvSpPr>
          <p:nvPr>
            <p:ph type="body" idx="3"/>
          </p:nvPr>
        </p:nvSpPr>
        <p:spPr>
          <a:xfrm>
            <a:off x="457200" y="1591138"/>
            <a:ext cx="4040100" cy="3129000"/>
          </a:xfrm>
          <a:prstGeom prst="rect">
            <a:avLst/>
          </a:prstGeom>
        </p:spPr>
        <p:txBody>
          <a:bodyPr spcFirstLastPara="1" wrap="square" lIns="91425" tIns="45700" rIns="91425" bIns="45700" anchor="t" anchorCtr="0">
            <a:noAutofit/>
          </a:bodyPr>
          <a:lstStyle/>
          <a:p>
            <a:pPr marL="457200" lvl="0" indent="-381000" algn="l" rtl="0">
              <a:spcBef>
                <a:spcPts val="500"/>
              </a:spcBef>
              <a:spcAft>
                <a:spcPts val="0"/>
              </a:spcAft>
              <a:buSzPts val="2400"/>
              <a:buChar char="❖"/>
            </a:pPr>
            <a:r>
              <a:rPr lang="en"/>
              <a:t>Scale can increase sustainability while maintaining high quality services</a:t>
            </a:r>
            <a:endParaRPr/>
          </a:p>
          <a:p>
            <a:pPr marL="457200" lvl="0" indent="-381000" algn="l" rtl="0">
              <a:spcBef>
                <a:spcPts val="0"/>
              </a:spcBef>
              <a:spcAft>
                <a:spcPts val="0"/>
              </a:spcAft>
              <a:buSzPts val="2400"/>
              <a:buChar char="❖"/>
            </a:pPr>
            <a:r>
              <a:rPr lang="en"/>
              <a:t>Lower threshold of organizational change to achieve a new sustainable framework</a:t>
            </a:r>
            <a:endParaRPr/>
          </a:p>
        </p:txBody>
      </p:sp>
      <p:sp>
        <p:nvSpPr>
          <p:cNvPr id="343" name="Google Shape;343;p42"/>
          <p:cNvSpPr txBox="1">
            <a:spLocks noGrp="1"/>
          </p:cNvSpPr>
          <p:nvPr>
            <p:ph type="body" idx="4"/>
          </p:nvPr>
        </p:nvSpPr>
        <p:spPr>
          <a:xfrm>
            <a:off x="4635575" y="1591138"/>
            <a:ext cx="4040100" cy="3129000"/>
          </a:xfrm>
          <a:prstGeom prst="rect">
            <a:avLst/>
          </a:prstGeom>
        </p:spPr>
        <p:txBody>
          <a:bodyPr spcFirstLastPara="1" wrap="square" lIns="91425" tIns="45700" rIns="91425" bIns="45700" anchor="t" anchorCtr="0">
            <a:noAutofit/>
          </a:bodyPr>
          <a:lstStyle/>
          <a:p>
            <a:pPr marL="457200" lvl="0" indent="-381000" algn="l" rtl="0">
              <a:spcBef>
                <a:spcPts val="500"/>
              </a:spcBef>
              <a:spcAft>
                <a:spcPts val="0"/>
              </a:spcAft>
              <a:buSzPts val="2400"/>
              <a:buChar char="❖"/>
            </a:pPr>
            <a:r>
              <a:rPr lang="en"/>
              <a:t>Maintenance of partnerships is work</a:t>
            </a:r>
            <a:endParaRPr/>
          </a:p>
          <a:p>
            <a:pPr marL="457200" lvl="0" indent="-381000" algn="l" rtl="0">
              <a:spcBef>
                <a:spcPts val="0"/>
              </a:spcBef>
              <a:spcAft>
                <a:spcPts val="0"/>
              </a:spcAft>
              <a:buSzPts val="2400"/>
              <a:buChar char="❖"/>
            </a:pPr>
            <a:r>
              <a:rPr lang="en"/>
              <a:t>Vigilance to not just create new partnerships but hold ourselves accountable to realizing the desired outcomes for cost and efficiency</a:t>
            </a:r>
            <a:endParaRPr/>
          </a:p>
          <a:p>
            <a:pPr marL="0" lvl="0" indent="0" algn="l" rtl="0">
              <a:spcBef>
                <a:spcPts val="500"/>
              </a:spcBef>
              <a:spcAft>
                <a:spcPts val="0"/>
              </a:spcAft>
              <a:buNone/>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43"/>
          <p:cNvSpPr txBox="1">
            <a:spLocks noGrp="1"/>
          </p:cNvSpPr>
          <p:nvPr>
            <p:ph type="title"/>
          </p:nvPr>
        </p:nvSpPr>
        <p:spPr>
          <a:xfrm>
            <a:off x="-165181" y="-78931"/>
            <a:ext cx="9579600" cy="1165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
              <a:t>Pathway #2: Merger Exploration</a:t>
            </a:r>
            <a:endParaRPr/>
          </a:p>
        </p:txBody>
      </p:sp>
      <p:sp>
        <p:nvSpPr>
          <p:cNvPr id="349" name="Google Shape;349;p43"/>
          <p:cNvSpPr txBox="1">
            <a:spLocks noGrp="1"/>
          </p:cNvSpPr>
          <p:nvPr>
            <p:ph type="body" idx="1"/>
          </p:nvPr>
        </p:nvSpPr>
        <p:spPr>
          <a:xfrm>
            <a:off x="430900" y="1164200"/>
            <a:ext cx="8584800" cy="2328600"/>
          </a:xfrm>
          <a:prstGeom prst="rect">
            <a:avLst/>
          </a:prstGeom>
        </p:spPr>
        <p:txBody>
          <a:bodyPr spcFirstLastPara="1" wrap="square" lIns="91425" tIns="45700" rIns="91425" bIns="45700" anchor="t" anchorCtr="0">
            <a:noAutofit/>
          </a:bodyPr>
          <a:lstStyle/>
          <a:p>
            <a:pPr marL="0" lvl="0" indent="0" algn="l" rtl="0">
              <a:spcBef>
                <a:spcPts val="500"/>
              </a:spcBef>
              <a:spcAft>
                <a:spcPts val="0"/>
              </a:spcAft>
              <a:buNone/>
            </a:pPr>
            <a:r>
              <a:rPr lang="en" sz="2000" b="1"/>
              <a:t>What This Pathway Means:</a:t>
            </a:r>
            <a:r>
              <a:rPr lang="en" sz="2000"/>
              <a:t> </a:t>
            </a:r>
            <a:endParaRPr sz="2000"/>
          </a:p>
          <a:p>
            <a:pPr marL="457200" lvl="0" indent="-355600" algn="l" rtl="0">
              <a:spcBef>
                <a:spcPts val="1000"/>
              </a:spcBef>
              <a:spcAft>
                <a:spcPts val="0"/>
              </a:spcAft>
              <a:buSzPts val="2000"/>
              <a:buChar char="❖"/>
            </a:pPr>
            <a:r>
              <a:rPr lang="en" sz="2000"/>
              <a:t>Rather than coordinating across multiple organizations, WEST explores whether joining with another shared print initiative or broader consortium would improve sustainability. </a:t>
            </a:r>
            <a:endParaRPr sz="2000"/>
          </a:p>
          <a:p>
            <a:pPr marL="457200" lvl="0" indent="-355600" algn="l" rtl="0">
              <a:spcBef>
                <a:spcPts val="0"/>
              </a:spcBef>
              <a:spcAft>
                <a:spcPts val="0"/>
              </a:spcAft>
              <a:buSzPts val="2000"/>
              <a:buChar char="❖"/>
            </a:pPr>
            <a:r>
              <a:rPr lang="en" sz="2000"/>
              <a:t>This might involve shared governance, consolidated operations, integrated member services, or acquisition of WEST’s program functions.</a:t>
            </a:r>
            <a:endParaRPr sz="20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44"/>
          <p:cNvSpPr txBox="1">
            <a:spLocks noGrp="1"/>
          </p:cNvSpPr>
          <p:nvPr>
            <p:ph type="title"/>
          </p:nvPr>
        </p:nvSpPr>
        <p:spPr>
          <a:xfrm>
            <a:off x="244050" y="103450"/>
            <a:ext cx="8655900" cy="857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
              <a:t>Pathway #2: Merger Exploration Cont.</a:t>
            </a:r>
            <a:endParaRPr/>
          </a:p>
        </p:txBody>
      </p:sp>
      <p:sp>
        <p:nvSpPr>
          <p:cNvPr id="355" name="Google Shape;355;p44"/>
          <p:cNvSpPr txBox="1">
            <a:spLocks noGrp="1"/>
          </p:cNvSpPr>
          <p:nvPr>
            <p:ph type="subTitle" idx="1"/>
          </p:nvPr>
        </p:nvSpPr>
        <p:spPr>
          <a:xfrm>
            <a:off x="450850" y="1088619"/>
            <a:ext cx="4040100" cy="480000"/>
          </a:xfrm>
          <a:prstGeom prst="rect">
            <a:avLst/>
          </a:prstGeom>
        </p:spPr>
        <p:txBody>
          <a:bodyPr spcFirstLastPara="1" wrap="square" lIns="91425" tIns="45700" rIns="91425" bIns="45700" anchor="ctr" anchorCtr="0">
            <a:noAutofit/>
          </a:bodyPr>
          <a:lstStyle/>
          <a:p>
            <a:pPr marL="0" lvl="0" indent="0" algn="ctr" rtl="0">
              <a:spcBef>
                <a:spcPts val="500"/>
              </a:spcBef>
              <a:spcAft>
                <a:spcPts val="0"/>
              </a:spcAft>
              <a:buNone/>
            </a:pPr>
            <a:r>
              <a:rPr lang="en" sz="2100"/>
              <a:t>What’s exciting about this pathway</a:t>
            </a:r>
            <a:endParaRPr sz="2100"/>
          </a:p>
        </p:txBody>
      </p:sp>
      <p:sp>
        <p:nvSpPr>
          <p:cNvPr id="356" name="Google Shape;356;p44"/>
          <p:cNvSpPr txBox="1">
            <a:spLocks noGrp="1"/>
          </p:cNvSpPr>
          <p:nvPr>
            <p:ph type="subTitle" idx="2"/>
          </p:nvPr>
        </p:nvSpPr>
        <p:spPr>
          <a:xfrm>
            <a:off x="4635575" y="1088619"/>
            <a:ext cx="4040100" cy="480000"/>
          </a:xfrm>
          <a:prstGeom prst="rect">
            <a:avLst/>
          </a:prstGeom>
        </p:spPr>
        <p:txBody>
          <a:bodyPr spcFirstLastPara="1" wrap="square" lIns="91425" tIns="45700" rIns="91425" bIns="45700" anchor="ctr" anchorCtr="0">
            <a:noAutofit/>
          </a:bodyPr>
          <a:lstStyle/>
          <a:p>
            <a:pPr marL="0" lvl="0" indent="0" algn="ctr" rtl="0">
              <a:spcBef>
                <a:spcPts val="500"/>
              </a:spcBef>
              <a:spcAft>
                <a:spcPts val="0"/>
              </a:spcAft>
              <a:buNone/>
            </a:pPr>
            <a:r>
              <a:rPr lang="en"/>
              <a:t>Considerations of this pathway</a:t>
            </a:r>
            <a:endParaRPr/>
          </a:p>
        </p:txBody>
      </p:sp>
      <p:sp>
        <p:nvSpPr>
          <p:cNvPr id="357" name="Google Shape;357;p44"/>
          <p:cNvSpPr txBox="1">
            <a:spLocks noGrp="1"/>
          </p:cNvSpPr>
          <p:nvPr>
            <p:ph type="body" idx="3"/>
          </p:nvPr>
        </p:nvSpPr>
        <p:spPr>
          <a:xfrm>
            <a:off x="457200" y="1591138"/>
            <a:ext cx="4040100" cy="3129000"/>
          </a:xfrm>
          <a:prstGeom prst="rect">
            <a:avLst/>
          </a:prstGeom>
        </p:spPr>
        <p:txBody>
          <a:bodyPr spcFirstLastPara="1" wrap="square" lIns="91425" tIns="45700" rIns="91425" bIns="45700" anchor="t" anchorCtr="0">
            <a:noAutofit/>
          </a:bodyPr>
          <a:lstStyle/>
          <a:p>
            <a:pPr marL="457200" lvl="0" indent="-381000" algn="l" rtl="0">
              <a:spcBef>
                <a:spcPts val="500"/>
              </a:spcBef>
              <a:spcAft>
                <a:spcPts val="0"/>
              </a:spcAft>
              <a:buSzPts val="2400"/>
              <a:buChar char="❖"/>
            </a:pPr>
            <a:r>
              <a:rPr lang="en"/>
              <a:t>Scale can increase sustainability while maintaining high quality services</a:t>
            </a:r>
            <a:endParaRPr/>
          </a:p>
          <a:p>
            <a:pPr marL="457200" lvl="0" indent="-381000" algn="l" rtl="0">
              <a:spcBef>
                <a:spcPts val="0"/>
              </a:spcBef>
              <a:spcAft>
                <a:spcPts val="0"/>
              </a:spcAft>
              <a:buSzPts val="2400"/>
              <a:buChar char="❖"/>
            </a:pPr>
            <a:r>
              <a:rPr lang="en"/>
              <a:t>Advances large-scale full integration and coordination of shared print</a:t>
            </a:r>
            <a:endParaRPr/>
          </a:p>
        </p:txBody>
      </p:sp>
      <p:sp>
        <p:nvSpPr>
          <p:cNvPr id="358" name="Google Shape;358;p44"/>
          <p:cNvSpPr txBox="1">
            <a:spLocks noGrp="1"/>
          </p:cNvSpPr>
          <p:nvPr>
            <p:ph type="body" idx="4"/>
          </p:nvPr>
        </p:nvSpPr>
        <p:spPr>
          <a:xfrm>
            <a:off x="4635575" y="1591138"/>
            <a:ext cx="4040100" cy="3129000"/>
          </a:xfrm>
          <a:prstGeom prst="rect">
            <a:avLst/>
          </a:prstGeom>
        </p:spPr>
        <p:txBody>
          <a:bodyPr spcFirstLastPara="1" wrap="square" lIns="91425" tIns="45700" rIns="91425" bIns="45700" anchor="t" anchorCtr="0">
            <a:noAutofit/>
          </a:bodyPr>
          <a:lstStyle/>
          <a:p>
            <a:pPr marL="457200" lvl="0" indent="-381000" algn="l" rtl="0">
              <a:spcBef>
                <a:spcPts val="500"/>
              </a:spcBef>
              <a:spcAft>
                <a:spcPts val="0"/>
              </a:spcAft>
              <a:buSzPts val="2400"/>
              <a:buChar char="❖"/>
            </a:pPr>
            <a:r>
              <a:rPr lang="en"/>
              <a:t>Higher threshold of organizational change to achieve a new sustainable framework </a:t>
            </a:r>
            <a:endParaRPr/>
          </a:p>
          <a:p>
            <a:pPr marL="457200" lvl="0" indent="-381000" algn="l" rtl="0">
              <a:spcBef>
                <a:spcPts val="0"/>
              </a:spcBef>
              <a:spcAft>
                <a:spcPts val="0"/>
              </a:spcAft>
              <a:buSzPts val="2400"/>
              <a:buChar char="❖"/>
            </a:pPr>
            <a:r>
              <a:rPr lang="en"/>
              <a:t>Vigilance to advance the core value of WEST and ensure continuity of service</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4" name="Google Shape;364;p45"/>
          <p:cNvSpPr txBox="1">
            <a:spLocks noGrp="1"/>
          </p:cNvSpPr>
          <p:nvPr>
            <p:ph type="title"/>
          </p:nvPr>
        </p:nvSpPr>
        <p:spPr>
          <a:xfrm>
            <a:off x="457200" y="129778"/>
            <a:ext cx="8229600" cy="857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100"/>
              <a:buFont typeface="Arial"/>
              <a:buNone/>
            </a:pPr>
            <a:r>
              <a:rPr lang="en" dirty="0"/>
              <a:t>Pathway #2: Merger Exploration</a:t>
            </a:r>
            <a:endParaRPr dirty="0"/>
          </a:p>
          <a:p>
            <a:pPr marL="0" lvl="0" indent="0" algn="ctr" rtl="0">
              <a:spcBef>
                <a:spcPts val="0"/>
              </a:spcBef>
              <a:spcAft>
                <a:spcPts val="0"/>
              </a:spcAft>
              <a:buNone/>
            </a:pPr>
            <a:r>
              <a:rPr lang="en" dirty="0"/>
              <a:t>Progress Report</a:t>
            </a:r>
            <a:endParaRPr dirty="0"/>
          </a:p>
        </p:txBody>
      </p:sp>
      <p:sp>
        <p:nvSpPr>
          <p:cNvPr id="363" name="Google Shape;363;p45"/>
          <p:cNvSpPr txBox="1">
            <a:spLocks noGrp="1"/>
          </p:cNvSpPr>
          <p:nvPr>
            <p:ph type="body" idx="1"/>
          </p:nvPr>
        </p:nvSpPr>
        <p:spPr>
          <a:xfrm>
            <a:off x="457200" y="987178"/>
            <a:ext cx="8229600" cy="3586200"/>
          </a:xfrm>
          <a:prstGeom prst="rect">
            <a:avLst/>
          </a:prstGeom>
        </p:spPr>
        <p:txBody>
          <a:bodyPr spcFirstLastPara="1" wrap="square" lIns="91425" tIns="45700" rIns="91425" bIns="45700" anchor="t" anchorCtr="0">
            <a:noAutofit/>
          </a:bodyPr>
          <a:lstStyle/>
          <a:p>
            <a:pPr marL="457200" lvl="0" indent="-381000" algn="l" rtl="0">
              <a:spcBef>
                <a:spcPts val="500"/>
              </a:spcBef>
              <a:spcAft>
                <a:spcPts val="0"/>
              </a:spcAft>
              <a:buSzPts val="2400"/>
              <a:buChar char="❖"/>
            </a:pPr>
            <a:r>
              <a:rPr lang="en" dirty="0"/>
              <a:t>Identified five organizations that align particularly well with WEST’s mission, scope of services, and/or existing membership </a:t>
            </a:r>
            <a:endParaRPr dirty="0"/>
          </a:p>
          <a:p>
            <a:pPr marL="457200" lvl="0" indent="-381000" algn="l" rtl="0">
              <a:spcBef>
                <a:spcPts val="0"/>
              </a:spcBef>
              <a:spcAft>
                <a:spcPts val="0"/>
              </a:spcAft>
              <a:buSzPts val="2400"/>
              <a:buChar char="❖"/>
            </a:pPr>
            <a:r>
              <a:rPr lang="en" dirty="0"/>
              <a:t>Held initial conversations with four of those five </a:t>
            </a:r>
            <a:endParaRPr dirty="0"/>
          </a:p>
          <a:p>
            <a:pPr marL="914400" lvl="1" indent="-355600" algn="l" rtl="0">
              <a:spcBef>
                <a:spcPts val="0"/>
              </a:spcBef>
              <a:spcAft>
                <a:spcPts val="0"/>
              </a:spcAft>
              <a:buSzPts val="2000"/>
              <a:buChar char="➢"/>
            </a:pPr>
            <a:r>
              <a:rPr lang="en" dirty="0"/>
              <a:t>The fifth initial conversation will take place in July</a:t>
            </a:r>
            <a:endParaRPr dirty="0"/>
          </a:p>
          <a:p>
            <a:pPr marL="457200" lvl="0" indent="-381000" algn="l" rtl="0">
              <a:spcBef>
                <a:spcPts val="0"/>
              </a:spcBef>
              <a:spcAft>
                <a:spcPts val="0"/>
              </a:spcAft>
              <a:buSzPts val="2400"/>
              <a:buChar char="❖"/>
            </a:pPr>
            <a:r>
              <a:rPr lang="en" dirty="0"/>
              <a:t>Regardless of whether the merger pathway proves strategic and viable, all conversations thus far have identified a strong interest in multiple avenues of collaboration</a:t>
            </a:r>
            <a:endParaRPr dirty="0"/>
          </a:p>
          <a:p>
            <a:pPr marL="457200" lvl="0" indent="-381000" algn="l" rtl="0">
              <a:spcBef>
                <a:spcPts val="0"/>
              </a:spcBef>
              <a:spcAft>
                <a:spcPts val="0"/>
              </a:spcAft>
              <a:buSzPts val="2400"/>
              <a:buChar char="❖"/>
            </a:pPr>
            <a:r>
              <a:rPr lang="en" dirty="0"/>
              <a:t>Conversations will continue with a checkpoint in late fall about next steps</a:t>
            </a: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46"/>
          <p:cNvSpPr txBox="1">
            <a:spLocks noGrp="1"/>
          </p:cNvSpPr>
          <p:nvPr>
            <p:ph type="title"/>
          </p:nvPr>
        </p:nvSpPr>
        <p:spPr>
          <a:xfrm>
            <a:off x="-165181" y="-78931"/>
            <a:ext cx="9579600" cy="1165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
              <a:t>Pathway #3: Serials Archiving Slows</a:t>
            </a:r>
            <a:endParaRPr/>
          </a:p>
        </p:txBody>
      </p:sp>
      <p:sp>
        <p:nvSpPr>
          <p:cNvPr id="370" name="Google Shape;370;p46"/>
          <p:cNvSpPr txBox="1">
            <a:spLocks noGrp="1"/>
          </p:cNvSpPr>
          <p:nvPr>
            <p:ph type="body" idx="1"/>
          </p:nvPr>
        </p:nvSpPr>
        <p:spPr>
          <a:xfrm>
            <a:off x="430900" y="1164200"/>
            <a:ext cx="8584800" cy="2328600"/>
          </a:xfrm>
          <a:prstGeom prst="rect">
            <a:avLst/>
          </a:prstGeom>
        </p:spPr>
        <p:txBody>
          <a:bodyPr spcFirstLastPara="1" wrap="square" lIns="91425" tIns="45700" rIns="91425" bIns="45700" anchor="t" anchorCtr="0">
            <a:noAutofit/>
          </a:bodyPr>
          <a:lstStyle/>
          <a:p>
            <a:pPr marL="0" lvl="0" indent="0" algn="l" rtl="0">
              <a:spcBef>
                <a:spcPts val="500"/>
              </a:spcBef>
              <a:spcAft>
                <a:spcPts val="0"/>
              </a:spcAft>
              <a:buNone/>
            </a:pPr>
            <a:r>
              <a:rPr lang="en" sz="2000" b="1"/>
              <a:t>What This Pathway Means:</a:t>
            </a:r>
            <a:r>
              <a:rPr lang="en" sz="2000"/>
              <a:t> </a:t>
            </a:r>
            <a:endParaRPr sz="2000"/>
          </a:p>
          <a:p>
            <a:pPr marL="457200" lvl="0" indent="-355600" algn="l" rtl="0">
              <a:spcBef>
                <a:spcPts val="1000"/>
              </a:spcBef>
              <a:spcAft>
                <a:spcPts val="0"/>
              </a:spcAft>
              <a:buSzPts val="2000"/>
              <a:buChar char="❖"/>
            </a:pPr>
            <a:r>
              <a:rPr lang="en" sz="2000"/>
              <a:t>The program’s core mission to identify and coordinate retention for print serials across the membership will slow. </a:t>
            </a:r>
            <a:endParaRPr sz="2000"/>
          </a:p>
          <a:p>
            <a:pPr marL="457200" lvl="0" indent="-355600" algn="l" rtl="0">
              <a:spcBef>
                <a:spcPts val="0"/>
              </a:spcBef>
              <a:spcAft>
                <a:spcPts val="0"/>
              </a:spcAft>
              <a:buSzPts val="2000"/>
              <a:buChar char="❖"/>
            </a:pPr>
            <a:r>
              <a:rPr lang="en" sz="2000"/>
              <a:t>Exploration along this pathway clarifies projected timing and maps a responsible transition to a less intensive operations model.</a:t>
            </a:r>
            <a:endParaRPr sz="20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47"/>
          <p:cNvSpPr txBox="1">
            <a:spLocks noGrp="1"/>
          </p:cNvSpPr>
          <p:nvPr>
            <p:ph type="title"/>
          </p:nvPr>
        </p:nvSpPr>
        <p:spPr>
          <a:xfrm>
            <a:off x="244050" y="103450"/>
            <a:ext cx="8655900" cy="857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100"/>
              <a:buFont typeface="Arial"/>
              <a:buNone/>
            </a:pPr>
            <a:r>
              <a:rPr lang="en"/>
              <a:t>Pathway #3: Serials Archiving Slows Cont.</a:t>
            </a:r>
            <a:endParaRPr/>
          </a:p>
        </p:txBody>
      </p:sp>
      <p:sp>
        <p:nvSpPr>
          <p:cNvPr id="376" name="Google Shape;376;p47"/>
          <p:cNvSpPr txBox="1">
            <a:spLocks noGrp="1"/>
          </p:cNvSpPr>
          <p:nvPr>
            <p:ph type="subTitle" idx="1"/>
          </p:nvPr>
        </p:nvSpPr>
        <p:spPr>
          <a:xfrm>
            <a:off x="163750" y="1088625"/>
            <a:ext cx="4327200" cy="480000"/>
          </a:xfrm>
          <a:prstGeom prst="rect">
            <a:avLst/>
          </a:prstGeom>
        </p:spPr>
        <p:txBody>
          <a:bodyPr spcFirstLastPara="1" wrap="square" lIns="91425" tIns="45700" rIns="91425" bIns="45700" anchor="ctr" anchorCtr="0">
            <a:noAutofit/>
          </a:bodyPr>
          <a:lstStyle/>
          <a:p>
            <a:pPr marL="0" lvl="0" indent="0" algn="ctr" rtl="0">
              <a:spcBef>
                <a:spcPts val="500"/>
              </a:spcBef>
              <a:spcAft>
                <a:spcPts val="0"/>
              </a:spcAft>
              <a:buNone/>
            </a:pPr>
            <a:r>
              <a:rPr lang="en" sz="2100"/>
              <a:t>What’s exciting about this pathway</a:t>
            </a:r>
            <a:endParaRPr sz="2100"/>
          </a:p>
        </p:txBody>
      </p:sp>
      <p:sp>
        <p:nvSpPr>
          <p:cNvPr id="377" name="Google Shape;377;p47"/>
          <p:cNvSpPr txBox="1">
            <a:spLocks noGrp="1"/>
          </p:cNvSpPr>
          <p:nvPr>
            <p:ph type="subTitle" idx="2"/>
          </p:nvPr>
        </p:nvSpPr>
        <p:spPr>
          <a:xfrm>
            <a:off x="4635575" y="1088619"/>
            <a:ext cx="4040100" cy="480000"/>
          </a:xfrm>
          <a:prstGeom prst="rect">
            <a:avLst/>
          </a:prstGeom>
        </p:spPr>
        <p:txBody>
          <a:bodyPr spcFirstLastPara="1" wrap="square" lIns="91425" tIns="45700" rIns="91425" bIns="45700" anchor="ctr" anchorCtr="0">
            <a:noAutofit/>
          </a:bodyPr>
          <a:lstStyle/>
          <a:p>
            <a:pPr marL="0" lvl="0" indent="0" algn="ctr" rtl="0">
              <a:spcBef>
                <a:spcPts val="500"/>
              </a:spcBef>
              <a:spcAft>
                <a:spcPts val="0"/>
              </a:spcAft>
              <a:buNone/>
            </a:pPr>
            <a:r>
              <a:rPr lang="en"/>
              <a:t>Considerations of this pathway</a:t>
            </a:r>
            <a:endParaRPr/>
          </a:p>
        </p:txBody>
      </p:sp>
      <p:sp>
        <p:nvSpPr>
          <p:cNvPr id="378" name="Google Shape;378;p47"/>
          <p:cNvSpPr txBox="1">
            <a:spLocks noGrp="1"/>
          </p:cNvSpPr>
          <p:nvPr>
            <p:ph type="body" idx="3"/>
          </p:nvPr>
        </p:nvSpPr>
        <p:spPr>
          <a:xfrm>
            <a:off x="170100" y="1591150"/>
            <a:ext cx="4327200" cy="3129000"/>
          </a:xfrm>
          <a:prstGeom prst="rect">
            <a:avLst/>
          </a:prstGeom>
        </p:spPr>
        <p:txBody>
          <a:bodyPr spcFirstLastPara="1" wrap="square" lIns="91425" tIns="45700" rIns="91425" bIns="45700" anchor="t" anchorCtr="0">
            <a:noAutofit/>
          </a:bodyPr>
          <a:lstStyle/>
          <a:p>
            <a:pPr marL="457200" lvl="0" indent="-381000" algn="l" rtl="0">
              <a:spcBef>
                <a:spcPts val="500"/>
              </a:spcBef>
              <a:spcAft>
                <a:spcPts val="0"/>
              </a:spcAft>
              <a:buSzPts val="2400"/>
              <a:buChar char="❖"/>
            </a:pPr>
            <a:r>
              <a:rPr lang="en"/>
              <a:t>This is an indication of success - WEST members have effectively organized the retention of in-scope serials &amp; journals in our region</a:t>
            </a:r>
            <a:endParaRPr/>
          </a:p>
        </p:txBody>
      </p:sp>
      <p:sp>
        <p:nvSpPr>
          <p:cNvPr id="379" name="Google Shape;379;p47"/>
          <p:cNvSpPr txBox="1">
            <a:spLocks noGrp="1"/>
          </p:cNvSpPr>
          <p:nvPr>
            <p:ph type="body" idx="4"/>
          </p:nvPr>
        </p:nvSpPr>
        <p:spPr>
          <a:xfrm>
            <a:off x="4635575" y="1591138"/>
            <a:ext cx="4040100" cy="3129000"/>
          </a:xfrm>
          <a:prstGeom prst="rect">
            <a:avLst/>
          </a:prstGeom>
        </p:spPr>
        <p:txBody>
          <a:bodyPr spcFirstLastPara="1" wrap="square" lIns="91425" tIns="45700" rIns="91425" bIns="45700" anchor="t" anchorCtr="0">
            <a:noAutofit/>
          </a:bodyPr>
          <a:lstStyle/>
          <a:p>
            <a:pPr marL="457200" lvl="0" indent="-381000" algn="l" rtl="0">
              <a:spcBef>
                <a:spcPts val="500"/>
              </a:spcBef>
              <a:spcAft>
                <a:spcPts val="0"/>
              </a:spcAft>
              <a:buSzPts val="2400"/>
              <a:buChar char="❖"/>
            </a:pPr>
            <a:r>
              <a:rPr lang="en"/>
              <a:t>Opportunity to right-size the program for ongoing, sustainable maintenance</a:t>
            </a:r>
            <a:endParaRPr/>
          </a:p>
          <a:p>
            <a:pPr marL="457200" lvl="0" indent="-381000" algn="l" rtl="0">
              <a:spcBef>
                <a:spcPts val="0"/>
              </a:spcBef>
              <a:spcAft>
                <a:spcPts val="0"/>
              </a:spcAft>
              <a:buSzPts val="2400"/>
              <a:buChar char="❖"/>
            </a:pPr>
            <a:r>
              <a:rPr lang="en"/>
              <a:t>Vigilance to maintain the core value of WEST and ensure continuity of relevant services</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48"/>
          <p:cNvSpPr txBox="1">
            <a:spLocks noGrp="1"/>
          </p:cNvSpPr>
          <p:nvPr>
            <p:ph type="title"/>
          </p:nvPr>
        </p:nvSpPr>
        <p:spPr>
          <a:xfrm>
            <a:off x="722313" y="3182540"/>
            <a:ext cx="7772400" cy="10215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
              <a:t>Questions &amp; Discussion</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p49"/>
          <p:cNvSpPr txBox="1">
            <a:spLocks noGrp="1"/>
          </p:cNvSpPr>
          <p:nvPr>
            <p:ph type="title"/>
          </p:nvPr>
        </p:nvSpPr>
        <p:spPr>
          <a:xfrm>
            <a:off x="457200" y="129778"/>
            <a:ext cx="8229600" cy="857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
              <a:t>What’s next and how members will be engaged</a:t>
            </a:r>
            <a:endParaRPr/>
          </a:p>
        </p:txBody>
      </p:sp>
      <p:sp>
        <p:nvSpPr>
          <p:cNvPr id="390" name="Google Shape;390;p49"/>
          <p:cNvSpPr txBox="1">
            <a:spLocks noGrp="1"/>
          </p:cNvSpPr>
          <p:nvPr>
            <p:ph type="body" idx="1"/>
          </p:nvPr>
        </p:nvSpPr>
        <p:spPr>
          <a:xfrm>
            <a:off x="457200" y="1104900"/>
            <a:ext cx="8229600" cy="3586200"/>
          </a:xfrm>
          <a:prstGeom prst="rect">
            <a:avLst/>
          </a:prstGeom>
        </p:spPr>
        <p:txBody>
          <a:bodyPr spcFirstLastPara="1" wrap="square" lIns="91425" tIns="45700" rIns="91425" bIns="45700" anchor="t" anchorCtr="0">
            <a:noAutofit/>
          </a:bodyPr>
          <a:lstStyle/>
          <a:p>
            <a:pPr marL="457200" lvl="0" indent="-381000" algn="l" rtl="0">
              <a:spcBef>
                <a:spcPts val="500"/>
              </a:spcBef>
              <a:spcAft>
                <a:spcPts val="0"/>
              </a:spcAft>
              <a:buSzPts val="2400"/>
              <a:buChar char="❖"/>
            </a:pPr>
            <a:r>
              <a:rPr lang="en"/>
              <a:t>Continued exploration and assessment of the three pathways</a:t>
            </a:r>
            <a:endParaRPr/>
          </a:p>
          <a:p>
            <a:pPr marL="457200" lvl="0" indent="-381000" algn="l" rtl="0">
              <a:spcBef>
                <a:spcPts val="0"/>
              </a:spcBef>
              <a:spcAft>
                <a:spcPts val="0"/>
              </a:spcAft>
              <a:buSzPts val="2400"/>
              <a:buChar char="❖"/>
            </a:pPr>
            <a:r>
              <a:rPr lang="en"/>
              <a:t>Evaluation and incorporation of the input gathered from members during this meeting</a:t>
            </a:r>
            <a:endParaRPr/>
          </a:p>
          <a:p>
            <a:pPr marL="457200" lvl="0" indent="-381000" algn="l" rtl="0">
              <a:spcBef>
                <a:spcPts val="0"/>
              </a:spcBef>
              <a:spcAft>
                <a:spcPts val="0"/>
              </a:spcAft>
              <a:buSzPts val="2400"/>
              <a:buChar char="❖"/>
            </a:pPr>
            <a:r>
              <a:rPr lang="en"/>
              <a:t>Continued invitation for member feedback and questions</a:t>
            </a:r>
            <a:endParaRPr/>
          </a:p>
          <a:p>
            <a:pPr marL="457200" lvl="0" indent="-381000" algn="l" rtl="0">
              <a:spcBef>
                <a:spcPts val="0"/>
              </a:spcBef>
              <a:spcAft>
                <a:spcPts val="0"/>
              </a:spcAft>
              <a:buSzPts val="2400"/>
              <a:buChar char="❖"/>
            </a:pPr>
            <a:r>
              <a:rPr lang="en"/>
              <a:t>Checkpoint in late fall to assess where we continue exploration </a:t>
            </a:r>
            <a:endParaRPr/>
          </a:p>
          <a:p>
            <a:pPr marL="914400" lvl="1" indent="-355600" algn="l" rtl="0">
              <a:spcBef>
                <a:spcPts val="0"/>
              </a:spcBef>
              <a:spcAft>
                <a:spcPts val="0"/>
              </a:spcAft>
              <a:buSzPts val="2000"/>
              <a:buChar char="➢"/>
            </a:pPr>
            <a:r>
              <a:rPr lang="en"/>
              <a:t>If decision or critical feedback points have arisen, the Executive Committee will schedule a January 2027 virtual meeting for members </a:t>
            </a:r>
            <a:endParaRPr/>
          </a:p>
          <a:p>
            <a:pPr marL="914400" lvl="1" indent="-355600" algn="l" rtl="0">
              <a:spcBef>
                <a:spcPts val="0"/>
              </a:spcBef>
              <a:spcAft>
                <a:spcPts val="0"/>
              </a:spcAft>
              <a:buSzPts val="2000"/>
              <a:buChar char="➢"/>
            </a:pPr>
            <a:r>
              <a:rPr lang="en"/>
              <a:t>If continued exploration is advised before seeking concrete member feedback a written progress report will be shared with members in January 2027 including expected next steps</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50"/>
          <p:cNvSpPr txBox="1">
            <a:spLocks noGrp="1"/>
          </p:cNvSpPr>
          <p:nvPr>
            <p:ph type="title"/>
          </p:nvPr>
        </p:nvSpPr>
        <p:spPr>
          <a:xfrm>
            <a:off x="457200" y="129778"/>
            <a:ext cx="8229600" cy="857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
              <a:t>In the meantime…ways to connect</a:t>
            </a:r>
            <a:endParaRPr/>
          </a:p>
        </p:txBody>
      </p:sp>
      <p:sp>
        <p:nvSpPr>
          <p:cNvPr id="396" name="Google Shape;396;p50"/>
          <p:cNvSpPr txBox="1">
            <a:spLocks noGrp="1"/>
          </p:cNvSpPr>
          <p:nvPr>
            <p:ph type="body" idx="1"/>
          </p:nvPr>
        </p:nvSpPr>
        <p:spPr>
          <a:xfrm>
            <a:off x="457200" y="1104900"/>
            <a:ext cx="8619900" cy="3586200"/>
          </a:xfrm>
          <a:prstGeom prst="rect">
            <a:avLst/>
          </a:prstGeom>
        </p:spPr>
        <p:txBody>
          <a:bodyPr spcFirstLastPara="1" wrap="square" lIns="91425" tIns="45700" rIns="91425" bIns="45700" anchor="t" anchorCtr="0">
            <a:noAutofit/>
          </a:bodyPr>
          <a:lstStyle/>
          <a:p>
            <a:pPr marL="457200" lvl="0" indent="-393700" algn="l" rtl="0">
              <a:spcBef>
                <a:spcPts val="500"/>
              </a:spcBef>
              <a:spcAft>
                <a:spcPts val="0"/>
              </a:spcAft>
              <a:buSzPts val="2600"/>
              <a:buChar char="❖"/>
            </a:pPr>
            <a:r>
              <a:rPr lang="en" sz="2600"/>
              <a:t>Email the WEST Program Manager - </a:t>
            </a:r>
            <a:r>
              <a:rPr lang="en" sz="2600" u="sng">
                <a:solidFill>
                  <a:schemeClr val="hlink"/>
                </a:solidFill>
                <a:hlinkClick r:id="rId3"/>
              </a:rPr>
              <a:t>alison.wohlers@ucop.edu</a:t>
            </a:r>
            <a:r>
              <a:rPr lang="en" sz="2600"/>
              <a:t>  </a:t>
            </a:r>
            <a:endParaRPr sz="2600"/>
          </a:p>
          <a:p>
            <a:pPr marL="457200" lvl="0" indent="-393700" algn="l" rtl="0">
              <a:spcBef>
                <a:spcPts val="1000"/>
              </a:spcBef>
              <a:spcAft>
                <a:spcPts val="0"/>
              </a:spcAft>
              <a:buSzPts val="2600"/>
              <a:buChar char="❖"/>
            </a:pPr>
            <a:r>
              <a:rPr lang="en" sz="2600"/>
              <a:t>Drop by an upcoming WEST office hour</a:t>
            </a:r>
            <a:endParaRPr sz="2600"/>
          </a:p>
          <a:p>
            <a:pPr marL="457200" lvl="0" indent="-393700" algn="l" rtl="0">
              <a:spcBef>
                <a:spcPts val="1000"/>
              </a:spcBef>
              <a:spcAft>
                <a:spcPts val="0"/>
              </a:spcAft>
              <a:buSzPts val="2600"/>
              <a:buChar char="❖"/>
            </a:pPr>
            <a:r>
              <a:rPr lang="en" sz="2600"/>
              <a:t>Connect with a colleague on the WEST Executive Committee</a:t>
            </a:r>
            <a:endParaRPr sz="2600"/>
          </a:p>
          <a:p>
            <a:pPr marL="0" lvl="0" indent="0" algn="l" rtl="0">
              <a:spcBef>
                <a:spcPts val="500"/>
              </a:spcBef>
              <a:spcAft>
                <a:spcPts val="0"/>
              </a:spcAft>
              <a:buNone/>
            </a:pPr>
            <a:endParaRPr/>
          </a:p>
          <a:p>
            <a:pPr marL="0" lvl="0" indent="0" algn="l" rtl="0">
              <a:spcBef>
                <a:spcPts val="500"/>
              </a:spcBef>
              <a:spcAft>
                <a:spcPts val="0"/>
              </a:spcAft>
              <a:buNone/>
            </a:pP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51"/>
          <p:cNvSpPr txBox="1">
            <a:spLocks noGrp="1"/>
          </p:cNvSpPr>
          <p:nvPr>
            <p:ph type="title"/>
          </p:nvPr>
        </p:nvSpPr>
        <p:spPr>
          <a:xfrm>
            <a:off x="722313" y="3182540"/>
            <a:ext cx="7772400" cy="10215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
              <a:t>How have these updates landed?</a:t>
            </a:r>
            <a:endParaRPr/>
          </a:p>
        </p:txBody>
      </p:sp>
      <p:sp>
        <p:nvSpPr>
          <p:cNvPr id="402" name="Google Shape;402;p51"/>
          <p:cNvSpPr txBox="1">
            <a:spLocks noGrp="1"/>
          </p:cNvSpPr>
          <p:nvPr>
            <p:ph type="subTitle" idx="1"/>
          </p:nvPr>
        </p:nvSpPr>
        <p:spPr>
          <a:xfrm>
            <a:off x="712400" y="2061806"/>
            <a:ext cx="7772400" cy="1120800"/>
          </a:xfrm>
          <a:prstGeom prst="rect">
            <a:avLst/>
          </a:prstGeom>
        </p:spPr>
        <p:txBody>
          <a:bodyPr spcFirstLastPara="1" wrap="square" lIns="91425" tIns="45700" rIns="91425" bIns="45700" anchor="b" anchorCtr="0">
            <a:noAutofit/>
          </a:bodyPr>
          <a:lstStyle/>
          <a:p>
            <a:pPr marL="0" lvl="0" indent="0" algn="l" rtl="0">
              <a:spcBef>
                <a:spcPts val="500"/>
              </a:spcBef>
              <a:spcAft>
                <a:spcPts val="0"/>
              </a:spcAft>
              <a:buNone/>
            </a:pPr>
            <a:r>
              <a:rPr lang="en"/>
              <a:t>Zoom poll with optional chat participation</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5"/>
          <p:cNvSpPr txBox="1">
            <a:spLocks noGrp="1"/>
          </p:cNvSpPr>
          <p:nvPr>
            <p:ph type="title"/>
          </p:nvPr>
        </p:nvSpPr>
        <p:spPr>
          <a:xfrm>
            <a:off x="415438" y="2291965"/>
            <a:ext cx="7772400" cy="10215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
              <a:t>Welcome</a:t>
            </a:r>
            <a:endParaRPr/>
          </a:p>
        </p:txBody>
      </p:sp>
      <p:sp>
        <p:nvSpPr>
          <p:cNvPr id="159" name="Google Shape;159;p25"/>
          <p:cNvSpPr txBox="1">
            <a:spLocks noGrp="1"/>
          </p:cNvSpPr>
          <p:nvPr>
            <p:ph type="subTitle" idx="1"/>
          </p:nvPr>
        </p:nvSpPr>
        <p:spPr>
          <a:xfrm>
            <a:off x="479175" y="1171175"/>
            <a:ext cx="8862600" cy="1120800"/>
          </a:xfrm>
          <a:prstGeom prst="rect">
            <a:avLst/>
          </a:prstGeom>
        </p:spPr>
        <p:txBody>
          <a:bodyPr spcFirstLastPara="1" wrap="square" lIns="91425" tIns="45700" rIns="91425" bIns="45700" anchor="b" anchorCtr="0">
            <a:noAutofit/>
          </a:bodyPr>
          <a:lstStyle/>
          <a:p>
            <a:pPr marL="0" lvl="0" indent="0" algn="l" rtl="0">
              <a:spcBef>
                <a:spcPts val="500"/>
              </a:spcBef>
              <a:spcAft>
                <a:spcPts val="0"/>
              </a:spcAft>
              <a:buNone/>
            </a:pPr>
            <a:r>
              <a:rPr lang="en"/>
              <a:t>Shari Laster</a:t>
            </a:r>
            <a:endParaRPr/>
          </a:p>
          <a:p>
            <a:pPr marL="0" lvl="0" indent="0" algn="l" rtl="0">
              <a:spcBef>
                <a:spcPts val="500"/>
              </a:spcBef>
              <a:spcAft>
                <a:spcPts val="0"/>
              </a:spcAft>
              <a:buClr>
                <a:schemeClr val="dk1"/>
              </a:buClr>
              <a:buSzPts val="1100"/>
              <a:buFont typeface="Arial"/>
              <a:buNone/>
            </a:pPr>
            <a:r>
              <a:rPr lang="en"/>
              <a:t>WEST Executive Committee Chair</a:t>
            </a:r>
            <a:endParaRPr/>
          </a:p>
          <a:p>
            <a:pPr marL="0" lvl="0" indent="0" algn="l" rtl="0">
              <a:spcBef>
                <a:spcPts val="500"/>
              </a:spcBef>
              <a:spcAft>
                <a:spcPts val="0"/>
              </a:spcAft>
              <a:buNone/>
            </a:pPr>
            <a:r>
              <a:rPr lang="en"/>
              <a:t>Director, Systemwide Library Facilities, UC Libraries </a:t>
            </a:r>
            <a:endParaRPr/>
          </a:p>
        </p:txBody>
      </p:sp>
      <p:pic>
        <p:nvPicPr>
          <p:cNvPr id="160" name="Google Shape;160;p25" descr="Headshot of Shari Laster, WEST Executive Committee Chair." title="PXL_20260102_162530775 (1).jpg"/>
          <p:cNvPicPr preferRelativeResize="0"/>
          <p:nvPr/>
        </p:nvPicPr>
        <p:blipFill rotWithShape="1">
          <a:blip r:embed="rId3">
            <a:alphaModFix/>
          </a:blip>
          <a:srcRect l="7938" r="5878"/>
          <a:stretch/>
        </p:blipFill>
        <p:spPr>
          <a:xfrm>
            <a:off x="6987900" y="2805650"/>
            <a:ext cx="1723203" cy="1998425"/>
          </a:xfrm>
          <a:prstGeom prst="rect">
            <a:avLst/>
          </a:prstGeom>
          <a:noFill/>
          <a:ln w="28575" cap="flat" cmpd="sng">
            <a:solidFill>
              <a:srgbClr val="637557"/>
            </a:solidFill>
            <a:prstDash val="solid"/>
            <a:round/>
            <a:headEnd type="none" w="sm" len="sm"/>
            <a:tailEnd type="none" w="sm" len="sm"/>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52"/>
          <p:cNvSpPr txBox="1">
            <a:spLocks noGrp="1"/>
          </p:cNvSpPr>
          <p:nvPr>
            <p:ph type="title"/>
          </p:nvPr>
        </p:nvSpPr>
        <p:spPr>
          <a:xfrm>
            <a:off x="1371600" y="900019"/>
            <a:ext cx="7613400" cy="5574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
              <a:t>Thank you &amp; closing</a:t>
            </a:r>
            <a:endParaRPr/>
          </a:p>
        </p:txBody>
      </p:sp>
      <p:sp>
        <p:nvSpPr>
          <p:cNvPr id="408" name="Google Shape;408;p52"/>
          <p:cNvSpPr txBox="1">
            <a:spLocks noGrp="1"/>
          </p:cNvSpPr>
          <p:nvPr>
            <p:ph type="subTitle" idx="1"/>
          </p:nvPr>
        </p:nvSpPr>
        <p:spPr>
          <a:xfrm>
            <a:off x="1371600" y="1599305"/>
            <a:ext cx="6742200" cy="1336800"/>
          </a:xfrm>
          <a:prstGeom prst="rect">
            <a:avLst/>
          </a:prstGeom>
        </p:spPr>
        <p:txBody>
          <a:bodyPr spcFirstLastPara="1" wrap="square" lIns="91425" tIns="45700" rIns="91425" bIns="45700" anchor="ctr" anchorCtr="0">
            <a:noAutofit/>
          </a:bodyPr>
          <a:lstStyle/>
          <a:p>
            <a:pPr marL="0" lvl="0" indent="0" algn="l" rtl="0">
              <a:spcBef>
                <a:spcPts val="500"/>
              </a:spcBef>
              <a:spcAft>
                <a:spcPts val="0"/>
              </a:spcAft>
              <a:buNone/>
            </a:pPr>
            <a:r>
              <a:rPr lang="en"/>
              <a:t>Shari Laster (University of California Libraries, WEST Executive Committee chair)</a:t>
            </a:r>
            <a:endParaRPr/>
          </a:p>
          <a:p>
            <a:pPr marL="0" lvl="0" indent="0" algn="l" rtl="0">
              <a:spcBef>
                <a:spcPts val="500"/>
              </a:spcBef>
              <a:spcAft>
                <a:spcPts val="0"/>
              </a:spcAft>
              <a:buNone/>
            </a:pPr>
            <a:r>
              <a:rPr lang="en"/>
              <a:t> 	</a:t>
            </a:r>
            <a:r>
              <a:rPr lang="en" u="sng">
                <a:solidFill>
                  <a:schemeClr val="hlink"/>
                </a:solidFill>
                <a:hlinkClick r:id="rId3"/>
              </a:rPr>
              <a:t>shari.laster@berkeley.edu</a:t>
            </a:r>
            <a:r>
              <a:rPr lang="en"/>
              <a:t> </a:t>
            </a:r>
            <a:endParaRPr/>
          </a:p>
        </p:txBody>
      </p:sp>
      <p:sp>
        <p:nvSpPr>
          <p:cNvPr id="409" name="Google Shape;409;p52"/>
          <p:cNvSpPr txBox="1"/>
          <p:nvPr/>
        </p:nvSpPr>
        <p:spPr>
          <a:xfrm>
            <a:off x="1371600" y="2990163"/>
            <a:ext cx="7772400" cy="21804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500"/>
              </a:spcBef>
              <a:spcAft>
                <a:spcPts val="0"/>
              </a:spcAft>
              <a:buNone/>
            </a:pPr>
            <a:r>
              <a:rPr lang="en" sz="2000">
                <a:solidFill>
                  <a:srgbClr val="666666"/>
                </a:solidFill>
                <a:latin typeface="Twentieth Century"/>
                <a:ea typeface="Twentieth Century"/>
                <a:cs typeface="Twentieth Century"/>
                <a:sym typeface="Twentieth Century"/>
              </a:rPr>
              <a:t>Alison Wohlers, WEST Program Manager</a:t>
            </a:r>
            <a:endParaRPr sz="2000">
              <a:solidFill>
                <a:srgbClr val="666666"/>
              </a:solidFill>
              <a:latin typeface="Twentieth Century"/>
              <a:ea typeface="Twentieth Century"/>
              <a:cs typeface="Twentieth Century"/>
              <a:sym typeface="Twentieth Century"/>
            </a:endParaRPr>
          </a:p>
          <a:p>
            <a:pPr marL="457200" lvl="0" indent="0" algn="l" rtl="0">
              <a:lnSpc>
                <a:spcPct val="115000"/>
              </a:lnSpc>
              <a:spcBef>
                <a:spcPts val="0"/>
              </a:spcBef>
              <a:spcAft>
                <a:spcPts val="0"/>
              </a:spcAft>
              <a:buNone/>
            </a:pPr>
            <a:r>
              <a:rPr lang="en" sz="2000" u="sng">
                <a:solidFill>
                  <a:srgbClr val="0000FF"/>
                </a:solidFill>
                <a:latin typeface="Twentieth Century"/>
                <a:ea typeface="Twentieth Century"/>
                <a:cs typeface="Twentieth Century"/>
                <a:sym typeface="Twentieth Century"/>
                <a:hlinkClick r:id="rId4">
                  <a:extLst>
                    <a:ext uri="{A12FA001-AC4F-418D-AE19-62706E023703}">
                      <ahyp:hlinkClr xmlns:ahyp="http://schemas.microsoft.com/office/drawing/2018/hyperlinkcolor" val="tx"/>
                    </a:ext>
                  </a:extLst>
                </a:hlinkClick>
              </a:rPr>
              <a:t>alison.wohlers@ucop.edu</a:t>
            </a:r>
            <a:endParaRPr sz="2000">
              <a:solidFill>
                <a:srgbClr val="606060"/>
              </a:solidFill>
              <a:latin typeface="Twentieth Century"/>
              <a:ea typeface="Twentieth Century"/>
              <a:cs typeface="Twentieth Century"/>
              <a:sym typeface="Twentieth Century"/>
            </a:endParaRPr>
          </a:p>
          <a:p>
            <a:pPr marL="0" lvl="0" indent="0" algn="l" rtl="0">
              <a:lnSpc>
                <a:spcPct val="115000"/>
              </a:lnSpc>
              <a:spcBef>
                <a:spcPts val="1600"/>
              </a:spcBef>
              <a:spcAft>
                <a:spcPts val="0"/>
              </a:spcAft>
              <a:buNone/>
            </a:pPr>
            <a:r>
              <a:rPr lang="en" sz="2000">
                <a:solidFill>
                  <a:srgbClr val="666666"/>
                </a:solidFill>
                <a:latin typeface="Twentieth Century"/>
                <a:ea typeface="Twentieth Century"/>
                <a:cs typeface="Twentieth Century"/>
                <a:sym typeface="Twentieth Century"/>
              </a:rPr>
              <a:t>Nika Burns Teshin, WEST Shared Print Analyst</a:t>
            </a:r>
            <a:endParaRPr sz="2000">
              <a:solidFill>
                <a:srgbClr val="666666"/>
              </a:solidFill>
              <a:latin typeface="Twentieth Century"/>
              <a:ea typeface="Twentieth Century"/>
              <a:cs typeface="Twentieth Century"/>
              <a:sym typeface="Twentieth Century"/>
            </a:endParaRPr>
          </a:p>
          <a:p>
            <a:pPr marL="457200" lvl="0" indent="0" algn="l" rtl="0">
              <a:lnSpc>
                <a:spcPct val="115000"/>
              </a:lnSpc>
              <a:spcBef>
                <a:spcPts val="0"/>
              </a:spcBef>
              <a:spcAft>
                <a:spcPts val="0"/>
              </a:spcAft>
              <a:buNone/>
            </a:pPr>
            <a:r>
              <a:rPr lang="en" sz="2000" u="sng">
                <a:solidFill>
                  <a:schemeClr val="hlink"/>
                </a:solidFill>
                <a:latin typeface="Twentieth Century"/>
                <a:ea typeface="Twentieth Century"/>
                <a:cs typeface="Twentieth Century"/>
                <a:sym typeface="Twentieth Century"/>
                <a:hlinkClick r:id="rId5"/>
              </a:rPr>
              <a:t>nika.worth@ucop.edu</a:t>
            </a:r>
            <a:r>
              <a:rPr lang="en" sz="2000">
                <a:solidFill>
                  <a:srgbClr val="666666"/>
                </a:solidFill>
                <a:latin typeface="Twentieth Century"/>
                <a:ea typeface="Twentieth Century"/>
                <a:cs typeface="Twentieth Century"/>
                <a:sym typeface="Twentieth Century"/>
              </a:rPr>
              <a:t>  </a:t>
            </a:r>
            <a:endParaRPr sz="2000">
              <a:solidFill>
                <a:srgbClr val="606060"/>
              </a:solidFill>
              <a:latin typeface="Twentieth Century"/>
              <a:ea typeface="Twentieth Century"/>
              <a:cs typeface="Twentieth Century"/>
              <a:sym typeface="Twentieth Century"/>
            </a:endParaRPr>
          </a:p>
          <a:p>
            <a:pPr marL="0" lvl="0" indent="0" algn="r" rtl="0">
              <a:lnSpc>
                <a:spcPct val="115000"/>
              </a:lnSpc>
              <a:spcBef>
                <a:spcPts val="500"/>
              </a:spcBef>
              <a:spcAft>
                <a:spcPts val="1600"/>
              </a:spcAft>
              <a:buNone/>
            </a:pPr>
            <a:r>
              <a:rPr lang="en" sz="2000" u="sng">
                <a:solidFill>
                  <a:srgbClr val="0000FF"/>
                </a:solidFill>
                <a:latin typeface="Twentieth Century"/>
                <a:ea typeface="Twentieth Century"/>
                <a:cs typeface="Twentieth Century"/>
                <a:sym typeface="Twentieth Century"/>
                <a:hlinkClick r:id="rId6">
                  <a:extLst>
                    <a:ext uri="{A12FA001-AC4F-418D-AE19-62706E023703}">
                      <ahyp:hlinkClr xmlns:ahyp="http://schemas.microsoft.com/office/drawing/2018/hyperlinkcolor" val="tx"/>
                    </a:ext>
                  </a:extLst>
                </a:hlinkClick>
              </a:rPr>
              <a:t>https://cdlib.org/west/</a:t>
            </a:r>
            <a:endParaRPr sz="2000">
              <a:solidFill>
                <a:srgbClr val="606060"/>
              </a:solidFill>
              <a:latin typeface="Twentieth Century"/>
              <a:ea typeface="Twentieth Century"/>
              <a:cs typeface="Twentieth Century"/>
              <a:sym typeface="Twentieth Century"/>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26"/>
          <p:cNvSpPr txBox="1">
            <a:spLocks noGrp="1"/>
          </p:cNvSpPr>
          <p:nvPr>
            <p:ph type="title"/>
          </p:nvPr>
        </p:nvSpPr>
        <p:spPr>
          <a:xfrm>
            <a:off x="476101" y="3182550"/>
            <a:ext cx="8191800" cy="10215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
              <a:t>Welcome to continuing and new WEST members!</a:t>
            </a:r>
            <a:endParaRPr/>
          </a:p>
        </p:txBody>
      </p:sp>
      <p:pic>
        <p:nvPicPr>
          <p:cNvPr id="166" name="Google Shape;166;p26" descr="Word cloud of all current WEST members." title="WESTMemberWordCloud.png"/>
          <p:cNvPicPr preferRelativeResize="0"/>
          <p:nvPr/>
        </p:nvPicPr>
        <p:blipFill>
          <a:blip r:embed="rId3">
            <a:alphaModFix/>
          </a:blip>
          <a:stretch>
            <a:fillRect/>
          </a:stretch>
        </p:blipFill>
        <p:spPr>
          <a:xfrm>
            <a:off x="592975" y="304800"/>
            <a:ext cx="7958061" cy="28777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27"/>
          <p:cNvSpPr txBox="1">
            <a:spLocks noGrp="1"/>
          </p:cNvSpPr>
          <p:nvPr>
            <p:ph type="title"/>
          </p:nvPr>
        </p:nvSpPr>
        <p:spPr>
          <a:xfrm>
            <a:off x="457200" y="129778"/>
            <a:ext cx="8229600" cy="857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 dirty="0"/>
              <a:t>WEST Members</a:t>
            </a:r>
            <a:endParaRPr dirty="0"/>
          </a:p>
        </p:txBody>
      </p:sp>
      <p:sp>
        <p:nvSpPr>
          <p:cNvPr id="172" name="Google Shape;172;p27"/>
          <p:cNvSpPr txBox="1">
            <a:spLocks noGrp="1"/>
          </p:cNvSpPr>
          <p:nvPr>
            <p:ph type="body" idx="1"/>
          </p:nvPr>
        </p:nvSpPr>
        <p:spPr>
          <a:xfrm>
            <a:off x="213700" y="1104900"/>
            <a:ext cx="3566700" cy="3586200"/>
          </a:xfrm>
          <a:prstGeom prst="rect">
            <a:avLst/>
          </a:prstGeom>
        </p:spPr>
        <p:txBody>
          <a:bodyPr spcFirstLastPara="1" wrap="square" lIns="91425" tIns="45700" rIns="91425" bIns="45700" anchor="ctr" anchorCtr="0">
            <a:noAutofit/>
          </a:bodyPr>
          <a:lstStyle/>
          <a:p>
            <a:pPr marL="0" lvl="0" indent="0" algn="l" rtl="0">
              <a:spcBef>
                <a:spcPts val="500"/>
              </a:spcBef>
              <a:spcAft>
                <a:spcPts val="0"/>
              </a:spcAft>
              <a:buNone/>
            </a:pPr>
            <a:r>
              <a:rPr lang="en" dirty="0"/>
              <a:t>61 current members</a:t>
            </a:r>
            <a:endParaRPr dirty="0"/>
          </a:p>
          <a:p>
            <a:pPr marL="457200" lvl="0" indent="-361950" algn="l" rtl="0">
              <a:spcBef>
                <a:spcPts val="500"/>
              </a:spcBef>
              <a:spcAft>
                <a:spcPts val="0"/>
              </a:spcAft>
              <a:buSzPts val="2100"/>
              <a:buChar char="❖"/>
            </a:pPr>
            <a:r>
              <a:rPr lang="en" sz="2100" dirty="0"/>
              <a:t>3 Archive Builders</a:t>
            </a:r>
            <a:endParaRPr sz="2100" dirty="0"/>
          </a:p>
          <a:p>
            <a:pPr marL="457200" lvl="0" indent="-361950" algn="l" rtl="0">
              <a:spcBef>
                <a:spcPts val="0"/>
              </a:spcBef>
              <a:spcAft>
                <a:spcPts val="0"/>
              </a:spcAft>
              <a:buSzPts val="2100"/>
              <a:buChar char="❖"/>
            </a:pPr>
            <a:r>
              <a:rPr lang="en" sz="2100" dirty="0"/>
              <a:t>36 Archive Holders</a:t>
            </a:r>
            <a:endParaRPr sz="2100" dirty="0"/>
          </a:p>
          <a:p>
            <a:pPr marL="457200" lvl="0" indent="-361950" algn="l" rtl="0">
              <a:spcBef>
                <a:spcPts val="0"/>
              </a:spcBef>
              <a:spcAft>
                <a:spcPts val="0"/>
              </a:spcAft>
              <a:buSzPts val="2100"/>
              <a:buChar char="❖"/>
            </a:pPr>
            <a:r>
              <a:rPr lang="en" sz="2100" dirty="0"/>
              <a:t>22 non-archive holders</a:t>
            </a:r>
            <a:endParaRPr dirty="0"/>
          </a:p>
        </p:txBody>
      </p:sp>
      <p:pic>
        <p:nvPicPr>
          <p:cNvPr id="174" name="Google Shape;174;p27" descr="Map of the US with dots representing WEST members." title="MapofWESTMembers2026.png"/>
          <p:cNvPicPr preferRelativeResize="0"/>
          <p:nvPr/>
        </p:nvPicPr>
        <p:blipFill>
          <a:blip r:embed="rId3">
            <a:alphaModFix/>
          </a:blip>
          <a:stretch>
            <a:fillRect/>
          </a:stretch>
        </p:blipFill>
        <p:spPr>
          <a:xfrm>
            <a:off x="3524800" y="1139575"/>
            <a:ext cx="5619201" cy="3189966"/>
          </a:xfrm>
          <a:prstGeom prst="rect">
            <a:avLst/>
          </a:prstGeom>
          <a:noFill/>
          <a:ln>
            <a:noFill/>
          </a:ln>
        </p:spPr>
      </p:pic>
      <p:sp>
        <p:nvSpPr>
          <p:cNvPr id="173" name="Google Shape;173;p27"/>
          <p:cNvSpPr txBox="1"/>
          <p:nvPr/>
        </p:nvSpPr>
        <p:spPr>
          <a:xfrm>
            <a:off x="400950" y="4550850"/>
            <a:ext cx="8342100" cy="5541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500"/>
              </a:spcBef>
              <a:spcAft>
                <a:spcPts val="0"/>
              </a:spcAft>
              <a:buNone/>
            </a:pPr>
            <a:r>
              <a:rPr lang="en" sz="2400">
                <a:solidFill>
                  <a:schemeClr val="dk1"/>
                </a:solidFill>
                <a:latin typeface="Twentieth Century"/>
                <a:ea typeface="Twentieth Century"/>
                <a:cs typeface="Twentieth Century"/>
                <a:sym typeface="Twentieth Century"/>
              </a:rPr>
              <a:t>+12 past members who continue as Archive Holders</a:t>
            </a:r>
            <a:endParaRPr sz="2400">
              <a:solidFill>
                <a:schemeClr val="dk1"/>
              </a:solidFill>
              <a:latin typeface="Twentieth Century"/>
              <a:ea typeface="Twentieth Century"/>
              <a:cs typeface="Twentieth Century"/>
              <a:sym typeface="Twentieth Century"/>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28"/>
          <p:cNvSpPr txBox="1">
            <a:spLocks noGrp="1"/>
          </p:cNvSpPr>
          <p:nvPr>
            <p:ph type="body" idx="1"/>
          </p:nvPr>
        </p:nvSpPr>
        <p:spPr>
          <a:xfrm>
            <a:off x="626850" y="836800"/>
            <a:ext cx="8229600" cy="833700"/>
          </a:xfrm>
          <a:prstGeom prst="rect">
            <a:avLst/>
          </a:prstGeom>
        </p:spPr>
        <p:txBody>
          <a:bodyPr spcFirstLastPara="1" wrap="square" lIns="91425" tIns="45700" rIns="91425" bIns="45700" anchor="t" anchorCtr="0">
            <a:noAutofit/>
          </a:bodyPr>
          <a:lstStyle/>
          <a:p>
            <a:pPr marL="457200" lvl="0" indent="-412750" algn="l" rtl="0">
              <a:spcBef>
                <a:spcPts val="500"/>
              </a:spcBef>
              <a:spcAft>
                <a:spcPts val="0"/>
              </a:spcAft>
              <a:buSzPts val="2900"/>
              <a:buChar char="❖"/>
            </a:pPr>
            <a:r>
              <a:rPr lang="en" sz="2900"/>
              <a:t>University of the Ozarks</a:t>
            </a:r>
            <a:endParaRPr sz="2900"/>
          </a:p>
        </p:txBody>
      </p:sp>
      <p:sp>
        <p:nvSpPr>
          <p:cNvPr id="180" name="Google Shape;180;p28"/>
          <p:cNvSpPr txBox="1">
            <a:spLocks noGrp="1"/>
          </p:cNvSpPr>
          <p:nvPr>
            <p:ph type="title" idx="4294967295"/>
          </p:nvPr>
        </p:nvSpPr>
        <p:spPr>
          <a:xfrm>
            <a:off x="1905750" y="0"/>
            <a:ext cx="5332500" cy="10260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0" i="1" u="none" strike="noStrike" kern="0" cap="none" spc="0" normalizeH="0" baseline="0" noProof="0" dirty="0">
                <a:ln>
                  <a:noFill/>
                </a:ln>
                <a:solidFill>
                  <a:schemeClr val="dk1"/>
                </a:solidFill>
                <a:effectLst/>
                <a:uLnTx/>
                <a:uFillTx/>
                <a:latin typeface="Caveat"/>
                <a:ea typeface="Caveat"/>
                <a:cs typeface="Caveat"/>
                <a:sym typeface="Caveat"/>
              </a:rPr>
              <a:t>Welcome to WEST!</a:t>
            </a:r>
          </a:p>
        </p:txBody>
      </p:sp>
      <p:pic>
        <p:nvPicPr>
          <p:cNvPr id="181" name="Google Shape;181;p28" descr="The front of the University of the Ozarks library."/>
          <p:cNvPicPr preferRelativeResize="0"/>
          <p:nvPr/>
        </p:nvPicPr>
        <p:blipFill>
          <a:blip r:embed="rId3">
            <a:alphaModFix/>
          </a:blip>
          <a:stretch>
            <a:fillRect/>
          </a:stretch>
        </p:blipFill>
        <p:spPr>
          <a:xfrm>
            <a:off x="1276350" y="2057100"/>
            <a:ext cx="6591300" cy="2181225"/>
          </a:xfrm>
          <a:prstGeom prst="rect">
            <a:avLst/>
          </a:prstGeom>
          <a:noFill/>
          <a:ln w="28575" cap="flat" cmpd="sng">
            <a:solidFill>
              <a:srgbClr val="A72A1E"/>
            </a:solidFill>
            <a:prstDash val="solid"/>
            <a:round/>
            <a:headEnd type="none" w="sm" len="sm"/>
            <a:tailEnd type="none" w="sm" len="sm"/>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29"/>
          <p:cNvSpPr txBox="1">
            <a:spLocks noGrp="1"/>
          </p:cNvSpPr>
          <p:nvPr>
            <p:ph type="title"/>
          </p:nvPr>
        </p:nvSpPr>
        <p:spPr>
          <a:xfrm>
            <a:off x="722313" y="3182540"/>
            <a:ext cx="7772400" cy="10215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
              <a:t>WEST - what’s your why?</a:t>
            </a:r>
            <a:endParaRPr/>
          </a:p>
        </p:txBody>
      </p:sp>
      <p:sp>
        <p:nvSpPr>
          <p:cNvPr id="187" name="Google Shape;187;p29"/>
          <p:cNvSpPr txBox="1">
            <a:spLocks noGrp="1"/>
          </p:cNvSpPr>
          <p:nvPr>
            <p:ph type="subTitle" idx="1"/>
          </p:nvPr>
        </p:nvSpPr>
        <p:spPr>
          <a:xfrm>
            <a:off x="712400" y="2061806"/>
            <a:ext cx="7772400" cy="1120800"/>
          </a:xfrm>
          <a:prstGeom prst="rect">
            <a:avLst/>
          </a:prstGeom>
        </p:spPr>
        <p:txBody>
          <a:bodyPr spcFirstLastPara="1" wrap="square" lIns="91425" tIns="45700" rIns="91425" bIns="45700" anchor="b" anchorCtr="0">
            <a:noAutofit/>
          </a:bodyPr>
          <a:lstStyle/>
          <a:p>
            <a:pPr marL="0" lvl="0" indent="0" algn="l" rtl="0">
              <a:spcBef>
                <a:spcPts val="500"/>
              </a:spcBef>
              <a:spcAft>
                <a:spcPts val="0"/>
              </a:spcAft>
              <a:buNone/>
            </a:pPr>
            <a:r>
              <a:rPr lang="en"/>
              <a:t>Zoom poll with optional chat participation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30"/>
          <p:cNvSpPr txBox="1">
            <a:spLocks noGrp="1"/>
          </p:cNvSpPr>
          <p:nvPr>
            <p:ph type="title"/>
          </p:nvPr>
        </p:nvSpPr>
        <p:spPr>
          <a:xfrm>
            <a:off x="722313" y="3182540"/>
            <a:ext cx="7772400" cy="10215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
              <a:t>State of WEST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31"/>
          <p:cNvSpPr txBox="1">
            <a:spLocks noGrp="1"/>
          </p:cNvSpPr>
          <p:nvPr>
            <p:ph type="title"/>
          </p:nvPr>
        </p:nvSpPr>
        <p:spPr>
          <a:xfrm>
            <a:off x="457200" y="129778"/>
            <a:ext cx="8229600" cy="857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 dirty="0"/>
              <a:t>Value Proposition - Maintenance and Innovation</a:t>
            </a:r>
            <a:endParaRPr dirty="0"/>
          </a:p>
        </p:txBody>
      </p:sp>
      <p:sp>
        <p:nvSpPr>
          <p:cNvPr id="199" name="Google Shape;199;p31"/>
          <p:cNvSpPr txBox="1">
            <a:spLocks noGrp="1"/>
          </p:cNvSpPr>
          <p:nvPr>
            <p:ph type="subTitle" idx="1"/>
          </p:nvPr>
        </p:nvSpPr>
        <p:spPr>
          <a:xfrm>
            <a:off x="450850" y="983381"/>
            <a:ext cx="4040100" cy="480000"/>
          </a:xfrm>
          <a:prstGeom prst="rect">
            <a:avLst/>
          </a:prstGeom>
        </p:spPr>
        <p:txBody>
          <a:bodyPr spcFirstLastPara="1" wrap="square" lIns="91425" tIns="45700" rIns="91425" bIns="45700" anchor="ctr" anchorCtr="0">
            <a:noAutofit/>
          </a:bodyPr>
          <a:lstStyle/>
          <a:p>
            <a:pPr marL="0" lvl="0" indent="0" algn="ctr" rtl="0">
              <a:spcBef>
                <a:spcPts val="500"/>
              </a:spcBef>
              <a:spcAft>
                <a:spcPts val="0"/>
              </a:spcAft>
              <a:buNone/>
            </a:pPr>
            <a:r>
              <a:rPr lang="en"/>
              <a:t>Maintaining</a:t>
            </a:r>
            <a:endParaRPr/>
          </a:p>
        </p:txBody>
      </p:sp>
      <p:sp>
        <p:nvSpPr>
          <p:cNvPr id="198" name="Google Shape;198;p31"/>
          <p:cNvSpPr txBox="1">
            <a:spLocks noGrp="1"/>
          </p:cNvSpPr>
          <p:nvPr>
            <p:ph type="body" idx="3"/>
          </p:nvPr>
        </p:nvSpPr>
        <p:spPr>
          <a:xfrm>
            <a:off x="457200" y="1485900"/>
            <a:ext cx="4040100" cy="3129000"/>
          </a:xfrm>
          <a:prstGeom prst="rect">
            <a:avLst/>
          </a:prstGeom>
        </p:spPr>
        <p:txBody>
          <a:bodyPr spcFirstLastPara="1" wrap="square" lIns="91425" tIns="45700" rIns="91425" bIns="45700" anchor="t" anchorCtr="0">
            <a:noAutofit/>
          </a:bodyPr>
          <a:lstStyle/>
          <a:p>
            <a:pPr marL="457200" lvl="0" indent="-381000" algn="l" rtl="0">
              <a:spcBef>
                <a:spcPts val="500"/>
              </a:spcBef>
              <a:spcAft>
                <a:spcPts val="0"/>
              </a:spcAft>
              <a:buSzPts val="2400"/>
              <a:buChar char="❖"/>
            </a:pPr>
            <a:r>
              <a:rPr lang="en"/>
              <a:t>Archiving operations</a:t>
            </a:r>
            <a:endParaRPr/>
          </a:p>
          <a:p>
            <a:pPr marL="457200" lvl="0" indent="-381000" algn="l" rtl="0">
              <a:spcBef>
                <a:spcPts val="0"/>
              </a:spcBef>
              <a:spcAft>
                <a:spcPts val="0"/>
              </a:spcAft>
              <a:buSzPts val="2400"/>
              <a:buChar char="❖"/>
            </a:pPr>
            <a:r>
              <a:rPr lang="en"/>
              <a:t>Aggregated member holdings data sets</a:t>
            </a:r>
            <a:endParaRPr/>
          </a:p>
          <a:p>
            <a:pPr marL="457200" lvl="0" indent="-381000" algn="l" rtl="0">
              <a:spcBef>
                <a:spcPts val="0"/>
              </a:spcBef>
              <a:spcAft>
                <a:spcPts val="0"/>
              </a:spcAft>
              <a:buSzPts val="2400"/>
              <a:buChar char="❖"/>
            </a:pPr>
            <a:r>
              <a:rPr lang="en"/>
              <a:t>Policies and standards</a:t>
            </a:r>
            <a:endParaRPr/>
          </a:p>
          <a:p>
            <a:pPr marL="457200" lvl="0" indent="-381000" algn="l" rtl="0">
              <a:spcBef>
                <a:spcPts val="0"/>
              </a:spcBef>
              <a:spcAft>
                <a:spcPts val="0"/>
              </a:spcAft>
              <a:buSzPts val="2400"/>
              <a:buChar char="❖"/>
            </a:pPr>
            <a:r>
              <a:rPr lang="en"/>
              <a:t>Technical infrastructure</a:t>
            </a:r>
            <a:endParaRPr/>
          </a:p>
        </p:txBody>
      </p:sp>
      <p:sp>
        <p:nvSpPr>
          <p:cNvPr id="201" name="Google Shape;201;p31">
            <a:extLst>
              <a:ext uri="{C183D7F6-B498-43B3-948B-1728B52AA6E4}">
                <adec:decorative xmlns:adec="http://schemas.microsoft.com/office/drawing/2017/decorative" val="0"/>
              </a:ext>
            </a:extLst>
          </p:cNvPr>
          <p:cNvSpPr txBox="1">
            <a:spLocks noGrp="1"/>
          </p:cNvSpPr>
          <p:nvPr>
            <p:ph type="body" idx="4"/>
          </p:nvPr>
        </p:nvSpPr>
        <p:spPr>
          <a:xfrm>
            <a:off x="4635575" y="1485900"/>
            <a:ext cx="4040100" cy="3129000"/>
          </a:xfrm>
          <a:prstGeom prst="rect">
            <a:avLst/>
          </a:prstGeom>
        </p:spPr>
        <p:txBody>
          <a:bodyPr spcFirstLastPara="1" wrap="square" lIns="91425" tIns="45700" rIns="91425" bIns="45700" anchor="t" anchorCtr="0">
            <a:noAutofit/>
          </a:bodyPr>
          <a:lstStyle/>
          <a:p>
            <a:pPr marL="457200" lvl="0" indent="-381000" algn="l" rtl="0">
              <a:spcBef>
                <a:spcPts val="500"/>
              </a:spcBef>
              <a:spcAft>
                <a:spcPts val="0"/>
              </a:spcAft>
              <a:buSzPts val="2400"/>
              <a:buChar char="❖"/>
            </a:pPr>
            <a:r>
              <a:rPr lang="en"/>
              <a:t>Collection assessment consulting service</a:t>
            </a:r>
            <a:endParaRPr/>
          </a:p>
          <a:p>
            <a:pPr marL="457200" lvl="0" indent="-381000" algn="l" rtl="0">
              <a:spcBef>
                <a:spcPts val="0"/>
              </a:spcBef>
              <a:spcAft>
                <a:spcPts val="0"/>
              </a:spcAft>
              <a:buSzPts val="2400"/>
              <a:buChar char="❖"/>
            </a:pPr>
            <a:r>
              <a:rPr lang="en"/>
              <a:t>Communication resources</a:t>
            </a:r>
            <a:endParaRPr/>
          </a:p>
          <a:p>
            <a:pPr marL="457200" lvl="0" indent="-381000" algn="l" rtl="0">
              <a:spcBef>
                <a:spcPts val="0"/>
              </a:spcBef>
              <a:spcAft>
                <a:spcPts val="0"/>
              </a:spcAft>
              <a:buSzPts val="2400"/>
              <a:buChar char="❖"/>
            </a:pPr>
            <a:r>
              <a:rPr lang="en"/>
              <a:t>Partnership with HathiTrust and CDL to expand our technical infrastructure to support monographs</a:t>
            </a:r>
            <a:endParaRPr/>
          </a:p>
        </p:txBody>
      </p:sp>
      <p:sp>
        <p:nvSpPr>
          <p:cNvPr id="200" name="Google Shape;200;p31"/>
          <p:cNvSpPr txBox="1">
            <a:spLocks noGrp="1"/>
          </p:cNvSpPr>
          <p:nvPr>
            <p:ph type="subTitle" idx="2"/>
          </p:nvPr>
        </p:nvSpPr>
        <p:spPr>
          <a:xfrm>
            <a:off x="4635575" y="983381"/>
            <a:ext cx="4040100" cy="480000"/>
          </a:xfrm>
          <a:prstGeom prst="rect">
            <a:avLst/>
          </a:prstGeom>
        </p:spPr>
        <p:txBody>
          <a:bodyPr spcFirstLastPara="1" wrap="square" lIns="91425" tIns="45700" rIns="91425" bIns="45700" anchor="ctr" anchorCtr="0">
            <a:noAutofit/>
          </a:bodyPr>
          <a:lstStyle/>
          <a:p>
            <a:pPr marL="0" lvl="0" indent="0" algn="ctr" rtl="0">
              <a:spcBef>
                <a:spcPts val="500"/>
              </a:spcBef>
              <a:spcAft>
                <a:spcPts val="0"/>
              </a:spcAft>
              <a:buNone/>
            </a:pPr>
            <a:r>
              <a:rPr lang="en"/>
              <a:t>Innovating</a:t>
            </a:r>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3180</Words>
  <Application>Microsoft Office PowerPoint</Application>
  <PresentationFormat>On-screen Show (16:9)</PresentationFormat>
  <Paragraphs>276</Paragraphs>
  <Slides>30</Slides>
  <Notes>30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Caveat</vt:lpstr>
      <vt:lpstr>Calibri</vt:lpstr>
      <vt:lpstr>Twentieth Century</vt:lpstr>
      <vt:lpstr>Roboto</vt:lpstr>
      <vt:lpstr>Arial</vt:lpstr>
      <vt:lpstr>Office Theme</vt:lpstr>
      <vt:lpstr>WEST Member Meeting Shared Print, Shared Future: The Path Forward for WEST</vt:lpstr>
      <vt:lpstr> Today’s Agenda  Shared Print, Shared Future: The Path Forward for WEST</vt:lpstr>
      <vt:lpstr>Welcome</vt:lpstr>
      <vt:lpstr>Welcome to continuing and new WEST members!</vt:lpstr>
      <vt:lpstr>WEST Members</vt:lpstr>
      <vt:lpstr>Welcome to WEST!</vt:lpstr>
      <vt:lpstr>WEST - what’s your why?</vt:lpstr>
      <vt:lpstr>State of WEST</vt:lpstr>
      <vt:lpstr>Value Proposition - Maintenance and Innovation</vt:lpstr>
      <vt:lpstr>Community Investment Participation</vt:lpstr>
      <vt:lpstr>Community Investment The push and pull on membership</vt:lpstr>
      <vt:lpstr>Resources Approximate Distribution </vt:lpstr>
      <vt:lpstr>Resourcing  Resilience</vt:lpstr>
      <vt:lpstr>Resourcing  Resilience, continued</vt:lpstr>
      <vt:lpstr>In summary</vt:lpstr>
      <vt:lpstr>Pathways we are exploring</vt:lpstr>
      <vt:lpstr>Strategic Positioning</vt:lpstr>
      <vt:lpstr>Desired outcomes </vt:lpstr>
      <vt:lpstr>Pathway #1: Deep Collaboration - Core Infrastructure Partnership</vt:lpstr>
      <vt:lpstr>Pathway #1: Deep Collaboration - Core Infrastructure Partnership Cont.</vt:lpstr>
      <vt:lpstr>Pathway #2: Merger Exploration</vt:lpstr>
      <vt:lpstr>Pathway #2: Merger Exploration Cont.</vt:lpstr>
      <vt:lpstr>Pathway #2: Merger Exploration Progress Report</vt:lpstr>
      <vt:lpstr>Pathway #3: Serials Archiving Slows</vt:lpstr>
      <vt:lpstr>Pathway #3: Serials Archiving Slows Cont.</vt:lpstr>
      <vt:lpstr>Questions &amp; Discussion</vt:lpstr>
      <vt:lpstr>What’s next and how members will be engaged</vt:lpstr>
      <vt:lpstr>In the meantime…ways to connect</vt:lpstr>
      <vt:lpstr>How have these updates landed?</vt:lpstr>
      <vt:lpstr>Thank you &amp; closing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Nika Burns Teshin</cp:lastModifiedBy>
  <cp:revision>1</cp:revision>
  <dcterms:modified xsi:type="dcterms:W3CDTF">2026-07-27T17:28:36Z</dcterms:modified>
</cp:coreProperties>
</file>