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6858000" cx="9144000"/>
  <p:notesSz cx="7023100" cy="9309100"/>
  <p:embeddedFontLst>
    <p:embeddedFont>
      <p:font typeface="Roboto"/>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Roboto-bold.fntdata"/><Relationship Id="rId12" Type="http://schemas.openxmlformats.org/officeDocument/2006/relationships/slide" Target="slides/slide7.xml"/><Relationship Id="rId34" Type="http://schemas.openxmlformats.org/officeDocument/2006/relationships/font" Target="fonts/Roboto-regular.fntdata"/><Relationship Id="rId15" Type="http://schemas.openxmlformats.org/officeDocument/2006/relationships/slide" Target="slides/slide10.xml"/><Relationship Id="rId37" Type="http://schemas.openxmlformats.org/officeDocument/2006/relationships/font" Target="fonts/Roboto-boldItalic.fntdata"/><Relationship Id="rId14" Type="http://schemas.openxmlformats.org/officeDocument/2006/relationships/slide" Target="slides/slide9.xml"/><Relationship Id="rId36" Type="http://schemas.openxmlformats.org/officeDocument/2006/relationships/font" Target="fonts/Roboto-italic.fntdata"/><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43343" cy="467072"/>
          </a:xfrm>
          <a:prstGeom prst="rect">
            <a:avLst/>
          </a:prstGeom>
          <a:noFill/>
          <a:ln>
            <a:noFill/>
          </a:ln>
        </p:spPr>
        <p:txBody>
          <a:bodyPr anchorCtr="0" anchor="t" bIns="46650" lIns="93300" spcFirstLastPara="1" rIns="93300" wrap="square" tIns="4665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978132" y="0"/>
            <a:ext cx="3043343" cy="467072"/>
          </a:xfrm>
          <a:prstGeom prst="rect">
            <a:avLst/>
          </a:prstGeom>
          <a:noFill/>
          <a:ln>
            <a:noFill/>
          </a:ln>
        </p:spPr>
        <p:txBody>
          <a:bodyPr anchorCtr="0" anchor="t" bIns="46650" lIns="93300" spcFirstLastPara="1" rIns="93300" wrap="square" tIns="4665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02310" y="4480004"/>
            <a:ext cx="5618480" cy="3665458"/>
          </a:xfrm>
          <a:prstGeom prst="rect">
            <a:avLst/>
          </a:prstGeom>
          <a:noFill/>
          <a:ln>
            <a:noFill/>
          </a:ln>
        </p:spPr>
        <p:txBody>
          <a:bodyPr anchorCtr="0" anchor="t" bIns="46650" lIns="93300" spcFirstLastPara="1" rIns="93300" wrap="square" tIns="4665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42030"/>
            <a:ext cx="3043343" cy="467071"/>
          </a:xfrm>
          <a:prstGeom prst="rect">
            <a:avLst/>
          </a:prstGeom>
          <a:noFill/>
          <a:ln>
            <a:noFill/>
          </a:ln>
        </p:spPr>
        <p:txBody>
          <a:bodyPr anchorCtr="0" anchor="b" bIns="46650" lIns="93300" spcFirstLastPara="1" rIns="93300" wrap="square" tIns="4665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978132" y="8842030"/>
            <a:ext cx="3043343" cy="467071"/>
          </a:xfrm>
          <a:prstGeom prst="rect">
            <a:avLst/>
          </a:prstGeom>
          <a:noFill/>
          <a:ln>
            <a:noFill/>
          </a:ln>
        </p:spPr>
        <p:txBody>
          <a:bodyPr anchorCtr="0" anchor="b" bIns="46650" lIns="93300" spcFirstLastPara="1" rIns="93300" wrap="square" tIns="4665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dlib.org/wp-content/uploads/2024/04/JACS-9-Collections-Analysis-Overview.pdf" TargetMode="Externa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dlib.org/wp-content/uploads/2024/01/Final-Report_JACS-Program-Assessment-2023.pdf" TargetMode="Externa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dlib.org/services/collections/sharedprint/jacs/title-lists/" TargetMode="Externa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dlib.org/services/collections/sharedprint/jacs/title-lists/" TargetMode="Externa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dlib.org/services/collections/sharedprint/jacs/campus-coordinators/" TargetMode="External"/><Relationship Id="rId3" Type="http://schemas.openxmlformats.org/officeDocument/2006/relationships/hyperlink" Target="https://cdlib.org/services/collections/sharedprint/jacs/shipping/" TargetMode="Externa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cdlib.org/wp-content/uploads/2024/01/Final-Report_JACS-Program-Assessment-2023.pdf"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e2a43a24c1_0_7: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g2e2a43a24c1_0_7: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None/>
            </a:pPr>
            <a:r>
              <a:rPr b="1" lang="en-US"/>
              <a:t>Alison &lt;1 min</a:t>
            </a:r>
            <a:endParaRPr b="1"/>
          </a:p>
          <a:p>
            <a:pPr indent="0" lvl="0" marL="0" rtl="0" algn="l">
              <a:spcBef>
                <a:spcPts val="0"/>
              </a:spcBef>
              <a:spcAft>
                <a:spcPts val="0"/>
              </a:spcAft>
              <a:buNone/>
            </a:pPr>
            <a:r>
              <a:rPr lang="en-US"/>
              <a:t>Welcome everyone and thank you for joining today’s webinar. I’m Alison Wohlers - the shared print program manager for UC Libraries. Today, we will be doing a refresher and a look to the future for the Journal Archiving Campaign Service (JACS), which is one of UC Libraries’ longstanding and most active shared print initiatives. </a:t>
            </a:r>
            <a:endParaRPr/>
          </a:p>
        </p:txBody>
      </p:sp>
      <p:sp>
        <p:nvSpPr>
          <p:cNvPr id="159" name="Google Shape;159;g2e2a43a24c1_0_7: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2718499d3bd_0_1644: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2718499d3bd_0_1644: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lnSpc>
                <a:spcPct val="115000"/>
              </a:lnSpc>
              <a:spcBef>
                <a:spcPts val="500"/>
              </a:spcBef>
              <a:spcAft>
                <a:spcPts val="0"/>
              </a:spcAft>
              <a:buNone/>
            </a:pPr>
            <a:r>
              <a:rPr b="1" lang="en-US" sz="1100">
                <a:latin typeface="Arial"/>
                <a:ea typeface="Arial"/>
                <a:cs typeface="Arial"/>
                <a:sym typeface="Arial"/>
              </a:rPr>
              <a:t>Alison</a:t>
            </a:r>
            <a:endParaRPr b="1"/>
          </a:p>
        </p:txBody>
      </p:sp>
      <p:sp>
        <p:nvSpPr>
          <p:cNvPr id="263" name="Google Shape;263;g2718499d3bd_0_1644: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718499d3bd_0_1650: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9" name="Google Shape;269;g2718499d3bd_0_1650: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500"/>
              </a:spcBef>
              <a:spcAft>
                <a:spcPts val="0"/>
              </a:spcAft>
              <a:buClr>
                <a:schemeClr val="dk1"/>
              </a:buClr>
              <a:buSzPts val="1100"/>
              <a:buFont typeface="Arial"/>
              <a:buNone/>
            </a:pPr>
            <a:r>
              <a:rPr b="1" lang="en-US" sz="1100">
                <a:latin typeface="Arial"/>
                <a:ea typeface="Arial"/>
                <a:cs typeface="Arial"/>
                <a:sym typeface="Arial"/>
              </a:rPr>
              <a:t>Alison</a:t>
            </a:r>
            <a:endParaRPr b="1" sz="1100">
              <a:latin typeface="Arial"/>
              <a:ea typeface="Arial"/>
              <a:cs typeface="Arial"/>
              <a:sym typeface="Arial"/>
            </a:endParaRPr>
          </a:p>
          <a:p>
            <a:pPr indent="-298450" lvl="0" marL="457200" rtl="0" algn="l">
              <a:lnSpc>
                <a:spcPct val="115000"/>
              </a:lnSpc>
              <a:spcBef>
                <a:spcPts val="500"/>
              </a:spcBef>
              <a:spcAft>
                <a:spcPts val="0"/>
              </a:spcAft>
              <a:buSzPts val="1100"/>
              <a:buFont typeface="Arial"/>
              <a:buChar char="-"/>
            </a:pPr>
            <a:r>
              <a:rPr lang="en-US" sz="1100">
                <a:latin typeface="Arial"/>
                <a:ea typeface="Arial"/>
                <a:cs typeface="Arial"/>
                <a:sym typeface="Arial"/>
              </a:rPr>
              <a:t>avoiding WEST duplication</a:t>
            </a:r>
            <a:endParaRPr sz="1100">
              <a:latin typeface="Arial"/>
              <a:ea typeface="Arial"/>
              <a:cs typeface="Arial"/>
              <a:sym typeface="Arial"/>
            </a:endParaRPr>
          </a:p>
          <a:p>
            <a:pPr indent="-298450" lvl="0" marL="457200" rtl="0" algn="l">
              <a:lnSpc>
                <a:spcPct val="115000"/>
              </a:lnSpc>
              <a:spcBef>
                <a:spcPts val="0"/>
              </a:spcBef>
              <a:spcAft>
                <a:spcPts val="0"/>
              </a:spcAft>
              <a:buSzPts val="1100"/>
              <a:buFont typeface="Arial"/>
              <a:buChar char="-"/>
            </a:pPr>
            <a:r>
              <a:rPr lang="en-US" sz="1100">
                <a:latin typeface="Arial"/>
                <a:ea typeface="Arial"/>
                <a:cs typeface="Arial"/>
                <a:sym typeface="Arial"/>
              </a:rPr>
              <a:t>leveraging the number of national copies to prioritize content</a:t>
            </a:r>
            <a:endParaRPr sz="1100">
              <a:latin typeface="Arial"/>
              <a:ea typeface="Arial"/>
              <a:cs typeface="Arial"/>
              <a:sym typeface="Arial"/>
            </a:endParaRPr>
          </a:p>
          <a:p>
            <a:pPr indent="0" lvl="0" marL="0" rtl="0" algn="l">
              <a:spcBef>
                <a:spcPts val="0"/>
              </a:spcBef>
              <a:spcAft>
                <a:spcPts val="0"/>
              </a:spcAft>
              <a:buNone/>
            </a:pPr>
            <a:r>
              <a:t/>
            </a:r>
            <a:endParaRPr sz="1400"/>
          </a:p>
        </p:txBody>
      </p:sp>
      <p:sp>
        <p:nvSpPr>
          <p:cNvPr id="270" name="Google Shape;270;g2718499d3bd_0_1650: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2e273f4d0dc_0_0: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2e273f4d0dc_0_0: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Joseph</a:t>
            </a:r>
            <a:endParaRPr/>
          </a:p>
          <a:p>
            <a:pPr indent="-317500" lvl="0" marL="457200" rtl="0" algn="l">
              <a:spcBef>
                <a:spcPts val="0"/>
              </a:spcBef>
              <a:spcAft>
                <a:spcPts val="0"/>
              </a:spcAft>
              <a:buSzPts val="1400"/>
              <a:buChar char="●"/>
            </a:pPr>
            <a:r>
              <a:rPr lang="en-US"/>
              <a:t>metrics driven, early days of JACS were very much about medium to high overlap content, especially those with online full-text purchased by CDL and to a lesser extent those with online indexing coverage, balance among humanities, social sciences and sciences were maintained until recent years.</a:t>
            </a:r>
            <a:endParaRPr/>
          </a:p>
          <a:p>
            <a:pPr indent="-317500" lvl="0" marL="457200" rtl="0" algn="l">
              <a:spcBef>
                <a:spcPts val="0"/>
              </a:spcBef>
              <a:spcAft>
                <a:spcPts val="0"/>
              </a:spcAft>
              <a:buSzPts val="1400"/>
              <a:buChar char="●"/>
            </a:pPr>
            <a:r>
              <a:rPr lang="en-US"/>
              <a:t>over the last 5 years though, the JACS initiative has been gradually introducing more scarce/unique material and emphasizing the role of CKG title nominations more</a:t>
            </a:r>
            <a:endParaRPr/>
          </a:p>
          <a:p>
            <a:pPr indent="-317500" lvl="0" marL="457200" rtl="0" algn="l">
              <a:spcBef>
                <a:spcPts val="0"/>
              </a:spcBef>
              <a:spcAft>
                <a:spcPts val="0"/>
              </a:spcAft>
              <a:buSzPts val="1400"/>
              <a:buChar char="●"/>
            </a:pPr>
            <a:r>
              <a:rPr lang="en-US"/>
              <a:t>since JACS is coming to the end of priority medium to high overlap content; we expend that role of subject matter expert nominations will expand as we look at the tail-end of print serial content across the UC campuses</a:t>
            </a:r>
            <a:endParaRPr/>
          </a:p>
          <a:p>
            <a:pPr indent="-317500" lvl="1" marL="914400" rtl="0" algn="l">
              <a:spcBef>
                <a:spcPts val="0"/>
              </a:spcBef>
              <a:spcAft>
                <a:spcPts val="0"/>
              </a:spcAft>
              <a:buSzPts val="1400"/>
              <a:buChar char="○"/>
            </a:pPr>
            <a:r>
              <a:rPr lang="en-US" u="sng">
                <a:solidFill>
                  <a:schemeClr val="hlink"/>
                </a:solidFill>
                <a:hlinkClick r:id="rId2"/>
              </a:rPr>
              <a:t>https://cdlib.org/wp-content/uploads/2024/04/JACS-9-Collections-Analysis-Overview.pdf</a:t>
            </a:r>
            <a:r>
              <a:rPr lang="en-US"/>
              <a:t> (see page 7)</a:t>
            </a:r>
            <a:endParaRPr/>
          </a:p>
        </p:txBody>
      </p:sp>
      <p:sp>
        <p:nvSpPr>
          <p:cNvPr id="287" name="Google Shape;287;g2e273f4d0dc_0_0: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2718499d3bd_0_2830: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2718499d3bd_0_2830: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Alison</a:t>
            </a:r>
            <a:endParaRPr/>
          </a:p>
          <a:p>
            <a:pPr indent="-317500" lvl="0" marL="457200" rtl="0" algn="l">
              <a:spcBef>
                <a:spcPts val="0"/>
              </a:spcBef>
              <a:spcAft>
                <a:spcPts val="0"/>
              </a:spcAft>
              <a:buSzPts val="1400"/>
              <a:buChar char="●"/>
            </a:pPr>
            <a:r>
              <a:rPr lang="en-US"/>
              <a:t>Opportunity for space reclamation (4+ copies in UC)</a:t>
            </a:r>
            <a:endParaRPr/>
          </a:p>
          <a:p>
            <a:pPr indent="-317500" lvl="0" marL="457200" rtl="0" algn="l">
              <a:spcBef>
                <a:spcPts val="0"/>
              </a:spcBef>
              <a:spcAft>
                <a:spcPts val="0"/>
              </a:spcAft>
              <a:buSzPts val="1400"/>
              <a:buChar char="●"/>
            </a:pPr>
            <a:r>
              <a:rPr lang="en-US"/>
              <a:t>Holes in the shared print safety net (2 or fewer retained by other shared print programs) </a:t>
            </a:r>
            <a:endParaRPr/>
          </a:p>
          <a:p>
            <a:pPr indent="-317500" lvl="0" marL="457200" rtl="0" algn="l">
              <a:spcBef>
                <a:spcPts val="0"/>
              </a:spcBef>
              <a:spcAft>
                <a:spcPts val="0"/>
              </a:spcAft>
              <a:buSzPts val="1400"/>
              <a:buChar char="●"/>
            </a:pPr>
            <a:r>
              <a:rPr lang="en-US"/>
              <a:t>Subject area priorities (CKG nominations)</a:t>
            </a:r>
            <a:endParaRPr/>
          </a:p>
          <a:p>
            <a:pPr indent="0" lvl="0" marL="0" rtl="0" algn="l">
              <a:spcBef>
                <a:spcPts val="0"/>
              </a:spcBef>
              <a:spcAft>
                <a:spcPts val="0"/>
              </a:spcAft>
              <a:buNone/>
            </a:pPr>
            <a:r>
              <a:t/>
            </a:r>
            <a:endParaRPr/>
          </a:p>
        </p:txBody>
      </p:sp>
      <p:sp>
        <p:nvSpPr>
          <p:cNvPr id="296" name="Google Shape;296;g2718499d3bd_0_2830: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2e273f4d0dc_0_18: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2e273f4d0dc_0_18: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Alison</a:t>
            </a:r>
            <a:endParaRPr/>
          </a:p>
          <a:p>
            <a:pPr indent="0" lvl="0" marL="0" rtl="0" algn="l">
              <a:spcBef>
                <a:spcPts val="0"/>
              </a:spcBef>
              <a:spcAft>
                <a:spcPts val="0"/>
              </a:spcAft>
              <a:buNone/>
            </a:pPr>
            <a:r>
              <a:rPr lang="en-US"/>
              <a:t>Opportunity to review previous JACS lists and catch up on contributing content</a:t>
            </a:r>
            <a:endParaRPr/>
          </a:p>
          <a:p>
            <a:pPr indent="0" lvl="0" marL="0" rtl="0" algn="l">
              <a:spcBef>
                <a:spcPts val="0"/>
              </a:spcBef>
              <a:spcAft>
                <a:spcPts val="0"/>
              </a:spcAft>
              <a:buNone/>
            </a:pPr>
            <a:r>
              <a:rPr lang="en-US"/>
              <a:t>…California State Documents emerged as a high priority in the 2023 JACS Program assessment </a:t>
            </a:r>
            <a:r>
              <a:rPr lang="en-US" u="sng">
                <a:solidFill>
                  <a:schemeClr val="hlink"/>
                </a:solidFill>
                <a:hlinkClick r:id="rId2"/>
              </a:rPr>
              <a:t>https://cdlib.org/wp-content/uploads/2024/01/Final-Report_JACS-Program-Assessment-2023.pdf</a:t>
            </a:r>
            <a:r>
              <a:rPr lang="en-US"/>
              <a:t> </a:t>
            </a:r>
            <a:endParaRPr/>
          </a:p>
        </p:txBody>
      </p:sp>
      <p:sp>
        <p:nvSpPr>
          <p:cNvPr id="303" name="Google Shape;303;g2e273f4d0dc_0_18: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g2718499d3bd_0_2836: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309" name="Google Shape;309;g2718499d3bd_0_2836: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Alison </a:t>
            </a:r>
            <a:endParaRPr/>
          </a:p>
          <a:p>
            <a:pPr indent="0" lvl="0" marL="0" rtl="0" algn="l">
              <a:spcBef>
                <a:spcPts val="0"/>
              </a:spcBef>
              <a:spcAft>
                <a:spcPts val="0"/>
              </a:spcAft>
              <a:buNone/>
            </a:pPr>
            <a:r>
              <a:rPr lang="en-US"/>
              <a:t>Note that in the meantime folks can continue to send JACS 1-8</a:t>
            </a:r>
            <a:endParaRPr/>
          </a:p>
          <a:p>
            <a:pPr indent="0" lvl="0" marL="0" rtl="0" algn="l">
              <a:spcBef>
                <a:spcPts val="0"/>
              </a:spcBef>
              <a:spcAft>
                <a:spcPts val="0"/>
              </a:spcAft>
              <a:buNone/>
            </a:pPr>
            <a:r>
              <a:t/>
            </a:r>
            <a:endParaRPr/>
          </a:p>
          <a:p>
            <a:pPr indent="0" lvl="0" marL="0" rtl="0" algn="l">
              <a:lnSpc>
                <a:spcPct val="115000"/>
              </a:lnSpc>
              <a:spcBef>
                <a:spcPts val="0"/>
              </a:spcBef>
              <a:spcAft>
                <a:spcPts val="0"/>
              </a:spcAft>
              <a:buClr>
                <a:schemeClr val="dk1"/>
              </a:buClr>
              <a:buSzPts val="1100"/>
              <a:buFont typeface="Arial"/>
              <a:buNone/>
            </a:pPr>
            <a:r>
              <a:rPr lang="en-US" sz="1100"/>
              <a:t>JACS 10 will be a unique “consolidation &amp; transition cycle” to support:</a:t>
            </a:r>
            <a:endParaRPr sz="1100"/>
          </a:p>
          <a:p>
            <a:pPr indent="-298450" lvl="0" marL="457200" rtl="0" algn="l">
              <a:lnSpc>
                <a:spcPct val="115000"/>
              </a:lnSpc>
              <a:spcBef>
                <a:spcPts val="0"/>
              </a:spcBef>
              <a:spcAft>
                <a:spcPts val="0"/>
              </a:spcAft>
              <a:buClr>
                <a:schemeClr val="dk1"/>
              </a:buClr>
              <a:buSzPts val="1100"/>
              <a:buFont typeface="Calibri"/>
              <a:buChar char="●"/>
            </a:pPr>
            <a:r>
              <a:rPr lang="en-US" sz="1100"/>
              <a:t>Retrospective contribution and consolidation of remaining JACS campus content at the regional library facilities (Recommendation #4)</a:t>
            </a:r>
            <a:endParaRPr sz="1100"/>
          </a:p>
          <a:p>
            <a:pPr indent="-298450" lvl="0" marL="457200" rtl="0" algn="l">
              <a:lnSpc>
                <a:spcPct val="115000"/>
              </a:lnSpc>
              <a:spcBef>
                <a:spcPts val="0"/>
              </a:spcBef>
              <a:spcAft>
                <a:spcPts val="0"/>
              </a:spcAft>
              <a:buClr>
                <a:schemeClr val="dk1"/>
              </a:buClr>
              <a:buSzPts val="1100"/>
              <a:buFont typeface="Calibri"/>
              <a:buChar char="●"/>
            </a:pPr>
            <a:r>
              <a:rPr lang="en-US" sz="1100"/>
              <a:t>Investigation into expanding JACS to new content areas (Recommendation #5)</a:t>
            </a:r>
            <a:endParaRPr sz="1100"/>
          </a:p>
          <a:p>
            <a:pPr indent="-298450" lvl="0" marL="457200" rtl="0" algn="l">
              <a:lnSpc>
                <a:spcPct val="115000"/>
              </a:lnSpc>
              <a:spcBef>
                <a:spcPts val="0"/>
              </a:spcBef>
              <a:spcAft>
                <a:spcPts val="0"/>
              </a:spcAft>
              <a:buClr>
                <a:schemeClr val="dk1"/>
              </a:buClr>
              <a:buSzPts val="1100"/>
              <a:buFont typeface="Calibri"/>
              <a:buChar char="●"/>
            </a:pPr>
            <a:r>
              <a:rPr lang="en-US" sz="1100"/>
              <a:t>Deduplication pilot between the RLFs on the basis of JACS to maximize high density space (Recommendation #8)</a:t>
            </a:r>
            <a:endParaRPr/>
          </a:p>
        </p:txBody>
      </p:sp>
      <p:sp>
        <p:nvSpPr>
          <p:cNvPr id="310" name="Google Shape;310;g2718499d3bd_0_2836: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g2718499d3bd_0_3031: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351" name="Google Shape;351;g2718499d3bd_0_3031: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lnSpc>
                <a:spcPct val="115000"/>
              </a:lnSpc>
              <a:spcBef>
                <a:spcPts val="500"/>
              </a:spcBef>
              <a:spcAft>
                <a:spcPts val="0"/>
              </a:spcAft>
              <a:buClr>
                <a:schemeClr val="dk1"/>
              </a:buClr>
              <a:buSzPts val="1100"/>
              <a:buFont typeface="Arial"/>
              <a:buNone/>
            </a:pPr>
            <a:r>
              <a:t/>
            </a:r>
            <a:endParaRPr/>
          </a:p>
        </p:txBody>
      </p:sp>
      <p:sp>
        <p:nvSpPr>
          <p:cNvPr id="352" name="Google Shape;352;g2718499d3bd_0_3031: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2718499d3bd_0_1675: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2718499d3bd_0_1675: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Alison</a:t>
            </a:r>
            <a:endParaRPr/>
          </a:p>
        </p:txBody>
      </p:sp>
      <p:sp>
        <p:nvSpPr>
          <p:cNvPr id="358" name="Google Shape;358;g2718499d3bd_0_1675: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g2718499d3bd_0_2813: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364" name="Google Shape;364;g2718499d3bd_0_2813: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~10 minutes for this subsection</a:t>
            </a:r>
            <a:endParaRPr/>
          </a:p>
          <a:p>
            <a:pPr indent="0" lvl="0" marL="0" rtl="0" algn="l">
              <a:spcBef>
                <a:spcPts val="0"/>
              </a:spcBef>
              <a:spcAft>
                <a:spcPts val="0"/>
              </a:spcAft>
              <a:buNone/>
            </a:pPr>
            <a:r>
              <a:rPr b="1" lang="en-US"/>
              <a:t>Alison and Joseph</a:t>
            </a:r>
            <a:endParaRPr b="1">
              <a:highlight>
                <a:srgbClr val="FFFF00"/>
              </a:highlight>
            </a:endParaRPr>
          </a:p>
          <a:p>
            <a:pPr indent="0" lvl="0" marL="0" rtl="0" algn="l">
              <a:spcBef>
                <a:spcPts val="0"/>
              </a:spcBef>
              <a:spcAft>
                <a:spcPts val="0"/>
              </a:spcAft>
              <a:buNone/>
            </a:pPr>
            <a:r>
              <a:t/>
            </a:r>
            <a:endParaRPr/>
          </a:p>
          <a:p>
            <a:pPr indent="0" lvl="0" marL="0" rtl="0" algn="l">
              <a:spcBef>
                <a:spcPts val="0"/>
              </a:spcBef>
              <a:spcAft>
                <a:spcPts val="0"/>
              </a:spcAft>
              <a:buNone/>
            </a:pPr>
            <a:r>
              <a:rPr lang="en-US"/>
              <a:t>(Alison) We bring in data and analyze it every two years. We try to identify two-years’ worth of content for action. We do it this way because ingesting (and submitting on the part of the campuses) data is intensive - so we spread out that work and try to get as much actionable data out of each analysis as we can.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(1) </a:t>
            </a:r>
            <a:r>
              <a:rPr lang="en-US"/>
              <a:t>Data ingest (Alison)</a:t>
            </a:r>
            <a:endParaRPr/>
          </a:p>
          <a:p>
            <a:pPr indent="-317500" lvl="0" marL="457200" rtl="0" algn="l">
              <a:spcBef>
                <a:spcPts val="0"/>
              </a:spcBef>
              <a:spcAft>
                <a:spcPts val="0"/>
              </a:spcAft>
              <a:buSzPts val="1400"/>
              <a:buChar char="-"/>
            </a:pPr>
            <a:r>
              <a:rPr lang="en-US"/>
              <a:t>UC libraries’ data is pulled from the same bib and holdings data submitted for regional analysis with the Western Regional Storage Trust; UC uses a custom-built serial analysis tool called AGUA to manage and analyze the data</a:t>
            </a:r>
            <a:endParaRPr/>
          </a:p>
          <a:p>
            <a:pPr indent="0" lvl="0" marL="0" rtl="0" algn="l">
              <a:spcBef>
                <a:spcPts val="0"/>
              </a:spcBef>
              <a:spcAft>
                <a:spcPts val="0"/>
              </a:spcAft>
              <a:buNone/>
            </a:pPr>
            <a:r>
              <a:rPr lang="en-US"/>
              <a:t>(2) Data normalization &amp; enhancement (Alison)</a:t>
            </a:r>
            <a:endParaRPr/>
          </a:p>
          <a:p>
            <a:pPr indent="-317500" lvl="0" marL="457200" rtl="0" algn="l">
              <a:spcBef>
                <a:spcPts val="0"/>
              </a:spcBef>
              <a:spcAft>
                <a:spcPts val="0"/>
              </a:spcAft>
              <a:buSzPts val="1400"/>
              <a:buChar char="-"/>
            </a:pPr>
            <a:r>
              <a:rPr lang="en-US"/>
              <a:t>The CDL team process the bib and holdings data so we can more easily compare holdings and assess the relative priority of content. We combine campus data </a:t>
            </a:r>
            <a:r>
              <a:rPr lang="en-US"/>
              <a:t>with</a:t>
            </a:r>
            <a:r>
              <a:rPr lang="en-US"/>
              <a:t> a fair number of other data sets like the Ulrich’s Periodical Directory; digital repository titles lists like Portico, CLOCKSS, JSTOR, HTDL; commercial database title lists; and what’s been retained by other shared print programs across the US and Canada. We also do some custom data field generation for example comparing the local holdings to published holdings recorded in the bib record to get </a:t>
            </a:r>
            <a:r>
              <a:rPr lang="en-US"/>
              <a:t>calculations</a:t>
            </a:r>
            <a:r>
              <a:rPr lang="en-US"/>
              <a:t> on completeness; we generate counts of holdings from OCLC comparison. So in the end it’s a pretty detailed and powerful data set we can then analyze. </a:t>
            </a:r>
            <a:endParaRPr/>
          </a:p>
          <a:p>
            <a:pPr indent="0" lvl="0" marL="0" rtl="0" algn="l">
              <a:spcBef>
                <a:spcPts val="0"/>
              </a:spcBef>
              <a:spcAft>
                <a:spcPts val="0"/>
              </a:spcAft>
              <a:buNone/>
            </a:pPr>
            <a:r>
              <a:rPr lang="en-US"/>
              <a:t>(3) Analysis (Joseph)</a:t>
            </a:r>
            <a:endParaRPr/>
          </a:p>
          <a:p>
            <a:pPr indent="-317500" lvl="0" marL="457200" rtl="0" algn="l">
              <a:spcBef>
                <a:spcPts val="0"/>
              </a:spcBef>
              <a:spcAft>
                <a:spcPts val="0"/>
              </a:spcAft>
              <a:buSzPts val="1400"/>
              <a:buChar char="-"/>
            </a:pPr>
            <a:r>
              <a:rPr lang="en-US"/>
              <a:t>The Shared Print Strategy Team provides high level criteria to a subset of the Team - the Collections Working Group or CWG - to start off the analysis</a:t>
            </a:r>
            <a:endParaRPr/>
          </a:p>
          <a:p>
            <a:pPr indent="-317500" lvl="1" marL="914400" rtl="0" algn="l">
              <a:spcBef>
                <a:spcPts val="0"/>
              </a:spcBef>
              <a:spcAft>
                <a:spcPts val="0"/>
              </a:spcAft>
              <a:buSzPts val="1400"/>
              <a:buChar char="-"/>
            </a:pPr>
            <a:r>
              <a:rPr lang="en-US"/>
              <a:t>The CWG includes the CDL shared print analyst and experts from broad subject areas, including: sciences, social sciences, and humanities; the SPST Collection AULs and Collections Strategists can also choose to join the CWG in any given analysis</a:t>
            </a:r>
            <a:endParaRPr/>
          </a:p>
          <a:p>
            <a:pPr indent="-317500" lvl="0" marL="457200" rtl="0" algn="l">
              <a:spcBef>
                <a:spcPts val="0"/>
              </a:spcBef>
              <a:spcAft>
                <a:spcPts val="0"/>
              </a:spcAft>
              <a:buSzPts val="1400"/>
              <a:buChar char="-"/>
            </a:pPr>
            <a:r>
              <a:rPr lang="en-US"/>
              <a:t>The Shared Print Analyst uses that high level criteria to create scenarios for the CWG to review and refine</a:t>
            </a:r>
            <a:endParaRPr/>
          </a:p>
          <a:p>
            <a:pPr indent="-317500" lvl="0" marL="457200" rtl="0" algn="l">
              <a:spcBef>
                <a:spcPts val="0"/>
              </a:spcBef>
              <a:spcAft>
                <a:spcPts val="0"/>
              </a:spcAft>
              <a:buSzPts val="1400"/>
              <a:buChar char="-"/>
            </a:pPr>
            <a:r>
              <a:rPr lang="en-US"/>
              <a:t>The CWG selects which scenarios to develop further and sends out a call to the UC CKGs to invite title nominations</a:t>
            </a:r>
            <a:endParaRPr/>
          </a:p>
          <a:p>
            <a:pPr indent="0" lvl="0" marL="0" rtl="0" algn="l">
              <a:spcBef>
                <a:spcPts val="0"/>
              </a:spcBef>
              <a:spcAft>
                <a:spcPts val="0"/>
              </a:spcAft>
              <a:buNone/>
            </a:pPr>
            <a:r>
              <a:t/>
            </a:r>
            <a:endParaRPr b="1">
              <a:highlight>
                <a:srgbClr val="FFFF00"/>
              </a:highlight>
            </a:endParaRPr>
          </a:p>
          <a:p>
            <a:pPr indent="0" lvl="0" marL="0" rtl="0" algn="l">
              <a:spcBef>
                <a:spcPts val="0"/>
              </a:spcBef>
              <a:spcAft>
                <a:spcPts val="0"/>
              </a:spcAft>
              <a:buNone/>
            </a:pPr>
            <a:r>
              <a:rPr lang="en-US"/>
              <a:t>(4) Selection (Joseph)</a:t>
            </a:r>
            <a:endParaRPr/>
          </a:p>
          <a:p>
            <a:pPr indent="-317500" lvl="0" marL="457200" rtl="0" algn="l">
              <a:spcBef>
                <a:spcPts val="0"/>
              </a:spcBef>
              <a:spcAft>
                <a:spcPts val="0"/>
              </a:spcAft>
              <a:buSzPts val="1400"/>
              <a:buChar char="-"/>
            </a:pPr>
            <a:r>
              <a:rPr lang="en-US"/>
              <a:t>Using the criteria initially set by SPST, the group’s refining expertise, and nominations from the CKGs, the CWG finalizes a list of journal families to prioritize for the next two-years’ work of archiving (consolidation at the RLFs)</a:t>
            </a:r>
            <a:endParaRPr/>
          </a:p>
          <a:p>
            <a:pPr indent="-317500" lvl="0" marL="457200" rtl="0" algn="l">
              <a:spcBef>
                <a:spcPts val="0"/>
              </a:spcBef>
              <a:spcAft>
                <a:spcPts val="0"/>
              </a:spcAft>
              <a:buSzPts val="1400"/>
              <a:buChar char="-"/>
            </a:pPr>
            <a:r>
              <a:rPr lang="en-US"/>
              <a:t>The proposed list is submitted for approval to SPST and is then posted to the CDL Shared Print website along with a report on the analysis process and findings</a:t>
            </a:r>
            <a:endParaRPr/>
          </a:p>
        </p:txBody>
      </p:sp>
      <p:sp>
        <p:nvSpPr>
          <p:cNvPr id="365" name="Google Shape;365;g2718499d3bd_0_2813: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g25e8e09eab3_0_421: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2" name="Google Shape;382;g25e8e09eab3_0_421: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None/>
            </a:pPr>
            <a:r>
              <a:rPr b="1" lang="en-US"/>
              <a:t>Alison</a:t>
            </a:r>
            <a:endParaRPr b="1"/>
          </a:p>
          <a:p>
            <a:pPr indent="0" lvl="0" marL="0" rtl="0" algn="l">
              <a:spcBef>
                <a:spcPts val="0"/>
              </a:spcBef>
              <a:spcAft>
                <a:spcPts val="0"/>
              </a:spcAft>
              <a:buNone/>
            </a:pPr>
            <a:r>
              <a:rPr lang="en-US" u="sng">
                <a:solidFill>
                  <a:schemeClr val="hlink"/>
                </a:solidFill>
                <a:hlinkClick r:id="rId2"/>
              </a:rPr>
              <a:t>https://cdlib.org/services/collections/sharedprint/jacs/title-lists/</a:t>
            </a:r>
            <a:r>
              <a:rPr lang="en-US"/>
              <a:t> </a:t>
            </a:r>
            <a:endParaRPr/>
          </a:p>
          <a:p>
            <a:pPr indent="0" lvl="0" marL="0" rtl="0" algn="l">
              <a:spcBef>
                <a:spcPts val="0"/>
              </a:spcBef>
              <a:spcAft>
                <a:spcPts val="0"/>
              </a:spcAft>
              <a:buNone/>
            </a:pPr>
            <a:r>
              <a:rPr lang="en-US"/>
              <a:t>One of the distinctive things about the JACS initiative is that we’re not designating a specific library’s holdings as the ‘the archived copy’ but assigning titles to one of the RLFs and then inviting all the UC campus libraries to help build the archive. So the title lists include holdings from across the system.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This is a screenshot of the CDLib page where all the JACS title lists reside. Campuses are always welcome to go back to past titles lists. But, as we’ll note in a minute, we also have an alternative and more up to date resource for looking at past JACS title lists and what you can contribute now. </a:t>
            </a:r>
            <a:endParaRPr/>
          </a:p>
        </p:txBody>
      </p:sp>
      <p:sp>
        <p:nvSpPr>
          <p:cNvPr id="383" name="Google Shape;383;g25e8e09eab3_0_421: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p2:notes"/>
          <p:cNvSpPr txBox="1"/>
          <p:nvPr>
            <p:ph idx="1" type="body"/>
          </p:nvPr>
        </p:nvSpPr>
        <p:spPr>
          <a:xfrm>
            <a:off x="702310" y="4480004"/>
            <a:ext cx="5618480" cy="3665458"/>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Clr>
                <a:schemeClr val="dk1"/>
              </a:buClr>
              <a:buFont typeface="Arial"/>
              <a:buNone/>
            </a:pPr>
            <a:r>
              <a:rPr b="1" lang="en-US"/>
              <a:t>Alison &lt;1 min</a:t>
            </a:r>
            <a:endParaRPr b="1"/>
          </a:p>
          <a:p>
            <a:pPr indent="-317500" lvl="0" marL="457200" rtl="0" algn="l">
              <a:spcBef>
                <a:spcPts val="0"/>
              </a:spcBef>
              <a:spcAft>
                <a:spcPts val="0"/>
              </a:spcAft>
              <a:buSzPts val="1400"/>
              <a:buChar char="-"/>
            </a:pPr>
            <a:r>
              <a:rPr lang="en-US"/>
              <a:t>brief intro to shared print - what and why? </a:t>
            </a:r>
            <a:endParaRPr/>
          </a:p>
          <a:p>
            <a:pPr indent="-317500" lvl="0" marL="457200" rtl="0" algn="l">
              <a:spcBef>
                <a:spcPts val="0"/>
              </a:spcBef>
              <a:spcAft>
                <a:spcPts val="0"/>
              </a:spcAft>
              <a:buSzPts val="1400"/>
              <a:buChar char="-"/>
            </a:pPr>
            <a:r>
              <a:rPr lang="en-US"/>
              <a:t>higher level look at what is jacs - where did it come from, what are the benefits, where is it headed</a:t>
            </a:r>
            <a:endParaRPr/>
          </a:p>
          <a:p>
            <a:pPr indent="-317500" lvl="0" marL="457200" rtl="0" algn="l">
              <a:spcBef>
                <a:spcPts val="0"/>
              </a:spcBef>
              <a:spcAft>
                <a:spcPts val="0"/>
              </a:spcAft>
              <a:buSzPts val="1400"/>
              <a:buChar char="-"/>
            </a:pPr>
            <a:r>
              <a:rPr lang="en-US"/>
              <a:t>get into the specifics of the how - what does the data prep and analysis look like, what does campus library participation look like, what do the regional library facilities do?</a:t>
            </a:r>
            <a:endParaRPr/>
          </a:p>
          <a:p>
            <a:pPr indent="-317500" lvl="0" marL="457200" rtl="0" algn="l">
              <a:spcBef>
                <a:spcPts val="0"/>
              </a:spcBef>
              <a:spcAft>
                <a:spcPts val="0"/>
              </a:spcAft>
              <a:buSzPts val="1400"/>
              <a:buChar char="-"/>
            </a:pPr>
            <a:r>
              <a:rPr lang="en-US"/>
              <a:t>throughout we’ll hear from a few folks who are directly involved in various pieces of the how</a:t>
            </a:r>
            <a:endParaRPr/>
          </a:p>
        </p:txBody>
      </p:sp>
      <p:sp>
        <p:nvSpPr>
          <p:cNvPr id="167" name="Google Shape;167;p2:notes"/>
          <p:cNvSpPr txBox="1"/>
          <p:nvPr>
            <p:ph idx="12" type="sldNum"/>
          </p:nvPr>
        </p:nvSpPr>
        <p:spPr>
          <a:xfrm>
            <a:off x="3978132" y="8842030"/>
            <a:ext cx="3043343" cy="467071"/>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2df476654d0_2_0: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0" name="Google Shape;390;g2df476654d0_2_0: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None/>
            </a:pPr>
            <a:r>
              <a:rPr b="1" lang="en-US"/>
              <a:t>Alison</a:t>
            </a:r>
            <a:endParaRPr b="1"/>
          </a:p>
          <a:p>
            <a:pPr indent="0" lvl="0" marL="0" rtl="0" algn="l">
              <a:spcBef>
                <a:spcPts val="0"/>
              </a:spcBef>
              <a:spcAft>
                <a:spcPts val="0"/>
              </a:spcAft>
              <a:buNone/>
            </a:pPr>
            <a:r>
              <a:rPr lang="en-US"/>
              <a:t>This is a screenshot of the what you’ll see when you open up a title list from the website. </a:t>
            </a:r>
            <a:endParaRPr/>
          </a:p>
        </p:txBody>
      </p:sp>
      <p:sp>
        <p:nvSpPr>
          <p:cNvPr id="391" name="Google Shape;391;g2df476654d0_2_0: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g297e1f58769_0_24: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7" name="Google Shape;397;g297e1f58769_0_24: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None/>
            </a:pPr>
            <a:r>
              <a:rPr lang="en-US"/>
              <a:t>Alison</a:t>
            </a:r>
            <a:endParaRPr/>
          </a:p>
          <a:p>
            <a:pPr indent="0" lvl="0" marL="0" rtl="0" algn="l">
              <a:spcBef>
                <a:spcPts val="0"/>
              </a:spcBef>
              <a:spcAft>
                <a:spcPts val="0"/>
              </a:spcAft>
              <a:buNone/>
            </a:pPr>
            <a:r>
              <a:rPr lang="en-US" u="sng">
                <a:solidFill>
                  <a:schemeClr val="hlink"/>
                </a:solidFill>
                <a:hlinkClick r:id="rId2"/>
              </a:rPr>
              <a:t>https://cdlib.org/services/collections/sharedprint/jacs/title-lists/</a:t>
            </a:r>
            <a:r>
              <a:rPr lang="en-US"/>
              <a:t> </a:t>
            </a:r>
            <a:endParaRPr/>
          </a:p>
          <a:p>
            <a:pPr indent="0" lvl="0" marL="0" rtl="0" algn="l">
              <a:spcBef>
                <a:spcPts val="0"/>
              </a:spcBef>
              <a:spcAft>
                <a:spcPts val="0"/>
              </a:spcAft>
              <a:buNone/>
            </a:pPr>
            <a:r>
              <a:rPr lang="en-US"/>
              <a:t>Now that we’re on SILS, we’ve begun recreating these title lists in Analytics. Using the original, authoritative JACS title list spreadsheets we’re building Analytics reports in the Network Zone which are accessible from the IZs through a shared folder (the path is shown on the screen here). When you open any of these, you’ll only see you own IZ’s holdings, current as of yesterday (like any Analytics report). There’s a lot of data that’s available in Analytics that just isn’t in AGUA. Plus, you can make a copy of any report at any time </a:t>
            </a:r>
            <a:endParaRPr/>
          </a:p>
        </p:txBody>
      </p:sp>
      <p:sp>
        <p:nvSpPr>
          <p:cNvPr id="398" name="Google Shape;398;g297e1f58769_0_24: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4" name="Shape 404"/>
        <p:cNvGrpSpPr/>
        <p:nvPr/>
      </p:nvGrpSpPr>
      <p:grpSpPr>
        <a:xfrm>
          <a:off x="0" y="0"/>
          <a:ext cx="0" cy="0"/>
          <a:chOff x="0" y="0"/>
          <a:chExt cx="0" cy="0"/>
        </a:xfrm>
      </p:grpSpPr>
      <p:sp>
        <p:nvSpPr>
          <p:cNvPr id="405" name="Google Shape;405;g2718499d3bd_0_3036: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406" name="Google Shape;406;g2718499d3bd_0_3036: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t/>
            </a:r>
            <a:endParaRPr/>
          </a:p>
        </p:txBody>
      </p:sp>
      <p:sp>
        <p:nvSpPr>
          <p:cNvPr id="407" name="Google Shape;407;g2718499d3bd_0_3036: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g2718499d3bd_0_1632: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412" name="Google Shape;412;g2718499d3bd_0_1632: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~10-15 minutes for this subsection</a:t>
            </a:r>
            <a:endParaRPr/>
          </a:p>
          <a:p>
            <a:pPr indent="0" lvl="0" marL="0" rtl="0" algn="l">
              <a:spcBef>
                <a:spcPts val="0"/>
              </a:spcBef>
              <a:spcAft>
                <a:spcPts val="0"/>
              </a:spcAft>
              <a:buNone/>
            </a:pPr>
            <a:r>
              <a:rPr lang="en-US"/>
              <a:t>Alison, Mark </a:t>
            </a:r>
            <a:endParaRPr/>
          </a:p>
          <a:p>
            <a:pPr indent="0" lvl="0" marL="0" rtl="0" algn="l">
              <a:spcBef>
                <a:spcPts val="0"/>
              </a:spcBef>
              <a:spcAft>
                <a:spcPts val="0"/>
              </a:spcAft>
              <a:buNone/>
            </a:pPr>
            <a:r>
              <a:rPr lang="en-US"/>
              <a:t>Shared Print Coordinators for JACS: </a:t>
            </a:r>
            <a:r>
              <a:rPr lang="en-US" u="sng">
                <a:solidFill>
                  <a:schemeClr val="hlink"/>
                </a:solidFill>
                <a:hlinkClick r:id="rId2"/>
              </a:rPr>
              <a:t>https://cdlib.org/services/collections/sharedprint/jacs/campus-coordinators/</a:t>
            </a:r>
            <a:endParaRPr/>
          </a:p>
          <a:p>
            <a:pPr indent="0" lvl="0" marL="0" rtl="0" algn="l">
              <a:spcBef>
                <a:spcPts val="0"/>
              </a:spcBef>
              <a:spcAft>
                <a:spcPts val="0"/>
              </a:spcAft>
              <a:buNone/>
            </a:pPr>
            <a:r>
              <a:rPr lang="en-US"/>
              <a:t>JACS Shipping Service: </a:t>
            </a:r>
            <a:r>
              <a:rPr lang="en-US" u="sng">
                <a:solidFill>
                  <a:schemeClr val="hlink"/>
                </a:solidFill>
                <a:hlinkClick r:id="rId3"/>
              </a:rPr>
              <a:t>https://cdlib.org/services/collections/sharedprint/jacs/shipping/</a:t>
            </a:r>
            <a:r>
              <a:rPr lang="en-US"/>
              <a:t> </a:t>
            </a:r>
            <a:endParaRPr/>
          </a:p>
        </p:txBody>
      </p:sp>
      <p:sp>
        <p:nvSpPr>
          <p:cNvPr id="413" name="Google Shape;413;g2718499d3bd_0_1632: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g2718499d3bd_0_3041: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419" name="Google Shape;419;g2718499d3bd_0_3041: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Clr>
                <a:schemeClr val="dk1"/>
              </a:buClr>
              <a:buSzPts val="1100"/>
              <a:buFont typeface="Arial"/>
              <a:buNone/>
            </a:pPr>
            <a:r>
              <a:t/>
            </a:r>
            <a:endParaRPr/>
          </a:p>
        </p:txBody>
      </p:sp>
      <p:sp>
        <p:nvSpPr>
          <p:cNvPr id="420" name="Google Shape;420;g2718499d3bd_0_3041: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g2718499d3bd_0_3025: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425" name="Google Shape;425;g2718499d3bd_0_3025: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Tim Converse (Operations Manager) and Tin Tran (Processing Manager)</a:t>
            </a:r>
            <a:endParaRPr/>
          </a:p>
        </p:txBody>
      </p:sp>
      <p:sp>
        <p:nvSpPr>
          <p:cNvPr id="426" name="Google Shape;426;g2718499d3bd_0_3025: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g2718499d3bd_0_3046: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432" name="Google Shape;432;g2718499d3bd_0_3046: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Clr>
                <a:schemeClr val="dk1"/>
              </a:buClr>
              <a:buSzPts val="1100"/>
              <a:buFont typeface="Arial"/>
              <a:buNone/>
            </a:pPr>
            <a:r>
              <a:rPr lang="en-US"/>
              <a:t>Tim Converse and Tin Tran</a:t>
            </a:r>
            <a:endParaRPr/>
          </a:p>
        </p:txBody>
      </p:sp>
      <p:sp>
        <p:nvSpPr>
          <p:cNvPr id="433" name="Google Shape;433;g2718499d3bd_0_3046: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6" name="Shape 436"/>
        <p:cNvGrpSpPr/>
        <p:nvPr/>
      </p:nvGrpSpPr>
      <p:grpSpPr>
        <a:xfrm>
          <a:off x="0" y="0"/>
          <a:ext cx="0" cy="0"/>
          <a:chOff x="0" y="0"/>
          <a:chExt cx="0" cy="0"/>
        </a:xfrm>
      </p:grpSpPr>
      <p:sp>
        <p:nvSpPr>
          <p:cNvPr id="437" name="Google Shape;437;g2df476654d0_0_0: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438" name="Google Shape;438;g2df476654d0_0_0: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spcBef>
                <a:spcPts val="0"/>
              </a:spcBef>
              <a:spcAft>
                <a:spcPts val="0"/>
              </a:spcAft>
              <a:buNone/>
            </a:pPr>
            <a:r>
              <a:rPr lang="en-US"/>
              <a:t>Alison</a:t>
            </a:r>
            <a:endParaRPr/>
          </a:p>
          <a:p>
            <a:pPr indent="0" lvl="0" marL="0" rtl="0" algn="l">
              <a:spcBef>
                <a:spcPts val="0"/>
              </a:spcBef>
              <a:spcAft>
                <a:spcPts val="0"/>
              </a:spcAft>
              <a:buNone/>
            </a:pPr>
            <a:r>
              <a:t/>
            </a:r>
            <a:endParaRPr/>
          </a:p>
        </p:txBody>
      </p:sp>
      <p:sp>
        <p:nvSpPr>
          <p:cNvPr id="439" name="Google Shape;439;g2df476654d0_0_0: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3" name="Shape 443"/>
        <p:cNvGrpSpPr/>
        <p:nvPr/>
      </p:nvGrpSpPr>
      <p:grpSpPr>
        <a:xfrm>
          <a:off x="0" y="0"/>
          <a:ext cx="0" cy="0"/>
          <a:chOff x="0" y="0"/>
          <a:chExt cx="0" cy="0"/>
        </a:xfrm>
      </p:grpSpPr>
      <p:sp>
        <p:nvSpPr>
          <p:cNvPr id="444" name="Google Shape;444;p32: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5" name="Google Shape;445;p32:notes"/>
          <p:cNvSpPr txBox="1"/>
          <p:nvPr>
            <p:ph idx="1" type="body"/>
          </p:nvPr>
        </p:nvSpPr>
        <p:spPr>
          <a:xfrm>
            <a:off x="702310" y="4480004"/>
            <a:ext cx="5618480" cy="3665458"/>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None/>
            </a:pPr>
            <a:r>
              <a:t/>
            </a:r>
            <a:endParaRPr/>
          </a:p>
        </p:txBody>
      </p:sp>
      <p:sp>
        <p:nvSpPr>
          <p:cNvPr id="446" name="Google Shape;446;p32:notes"/>
          <p:cNvSpPr txBox="1"/>
          <p:nvPr>
            <p:ph idx="12" type="sldNum"/>
          </p:nvPr>
        </p:nvSpPr>
        <p:spPr>
          <a:xfrm>
            <a:off x="3978132" y="8842030"/>
            <a:ext cx="3043343" cy="467071"/>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2718499d3bd_0_1638: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g2718499d3bd_0_1638: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Clr>
                <a:schemeClr val="dk1"/>
              </a:buClr>
              <a:buFont typeface="Arial"/>
              <a:buNone/>
            </a:pPr>
            <a:r>
              <a:rPr b="1" lang="en-US"/>
              <a:t>Alison </a:t>
            </a:r>
            <a:r>
              <a:rPr b="1" lang="en-US"/>
              <a:t>&lt;1 min</a:t>
            </a:r>
            <a:endParaRPr b="1"/>
          </a:p>
          <a:p>
            <a:pPr indent="0" lvl="0" marL="0" rtl="0" algn="l">
              <a:spcBef>
                <a:spcPts val="0"/>
              </a:spcBef>
              <a:spcAft>
                <a:spcPts val="0"/>
              </a:spcAft>
              <a:buClr>
                <a:schemeClr val="dk1"/>
              </a:buClr>
              <a:buFont typeface="Arial"/>
              <a:buNone/>
            </a:pPr>
            <a:r>
              <a:rPr lang="en-US"/>
              <a:t>This webinar is meant for a broad audience. We want shared print initiatives like JACS to be </a:t>
            </a:r>
            <a:r>
              <a:rPr lang="en-US"/>
              <a:t>connected</a:t>
            </a:r>
            <a:r>
              <a:rPr lang="en-US"/>
              <a:t> and resonating with a range of library services. This work absolutely has connections with access and conversations with patrons - what does access look like in a more distributed collection? We hope that the strategy of our shared print efforts can interconnect with our digital efforts and strategy. Of course some of the most explicit implications and opportunities are for local decision-making around collections and amongst subject specialists and staff maintaining the physical collections. So we hope everyone attending today, whether you are already familiar with the JACS initiative and shared print or just beginning to learn about them, can find something that connects to their work and feel welcome to ask questions and make observations. </a:t>
            </a:r>
            <a:endParaRPr/>
          </a:p>
        </p:txBody>
      </p:sp>
      <p:sp>
        <p:nvSpPr>
          <p:cNvPr id="174" name="Google Shape;174;g2718499d3bd_0_1638: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3:notes"/>
          <p:cNvSpPr/>
          <p:nvPr>
            <p:ph idx="2" type="sldImg"/>
          </p:nvPr>
        </p:nvSpPr>
        <p:spPr>
          <a:xfrm>
            <a:off x="1417638" y="1163638"/>
            <a:ext cx="4187825" cy="3141662"/>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3:notes"/>
          <p:cNvSpPr txBox="1"/>
          <p:nvPr>
            <p:ph idx="1" type="body"/>
          </p:nvPr>
        </p:nvSpPr>
        <p:spPr>
          <a:xfrm>
            <a:off x="702310" y="4480004"/>
            <a:ext cx="5618480" cy="3665458"/>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500"/>
              </a:spcBef>
              <a:spcAft>
                <a:spcPts val="0"/>
              </a:spcAft>
              <a:buClr>
                <a:schemeClr val="dk1"/>
              </a:buClr>
              <a:buSzPts val="1100"/>
              <a:buFont typeface="Arial"/>
              <a:buNone/>
            </a:pPr>
            <a:r>
              <a:rPr b="1" lang="en-US" sz="1100">
                <a:latin typeface="Arial"/>
                <a:ea typeface="Arial"/>
                <a:cs typeface="Arial"/>
                <a:sym typeface="Arial"/>
              </a:rPr>
              <a:t>Alison 1 min 30 sec</a:t>
            </a:r>
            <a:endParaRPr b="1"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So what is shared print? Shared print can have a lot of permutations, but it often (and in the case of the programs UC generally participates in) is:</a:t>
            </a:r>
            <a:endParaRPr sz="1100">
              <a:latin typeface="Arial"/>
              <a:ea typeface="Arial"/>
              <a:cs typeface="Arial"/>
              <a:sym typeface="Arial"/>
            </a:endParaRPr>
          </a:p>
          <a:p>
            <a:pPr indent="-298450" lvl="0" marL="457200" rtl="0" algn="l">
              <a:lnSpc>
                <a:spcPct val="115000"/>
              </a:lnSpc>
              <a:spcBef>
                <a:spcPts val="500"/>
              </a:spcBef>
              <a:spcAft>
                <a:spcPts val="0"/>
              </a:spcAft>
              <a:buClr>
                <a:srgbClr val="DD8047"/>
              </a:buClr>
              <a:buSzPts val="1100"/>
              <a:buFont typeface="Arial"/>
              <a:buChar char="❖"/>
            </a:pPr>
            <a:r>
              <a:rPr lang="en-US" sz="1100">
                <a:latin typeface="Arial"/>
                <a:ea typeface="Arial"/>
                <a:cs typeface="Arial"/>
                <a:sym typeface="Arial"/>
              </a:rPr>
              <a:t>A formal agreement to specify responsibility for specific print or </a:t>
            </a:r>
            <a:r>
              <a:rPr lang="en-US" sz="1100">
                <a:latin typeface="Arial"/>
                <a:ea typeface="Arial"/>
                <a:cs typeface="Arial"/>
                <a:sym typeface="Arial"/>
              </a:rPr>
              <a:t>physical</a:t>
            </a:r>
            <a:r>
              <a:rPr lang="en-US" sz="1100">
                <a:latin typeface="Arial"/>
                <a:ea typeface="Arial"/>
                <a:cs typeface="Arial"/>
                <a:sym typeface="Arial"/>
              </a:rPr>
              <a:t> collections</a:t>
            </a:r>
            <a:endParaRPr sz="1100">
              <a:latin typeface="Arial"/>
              <a:ea typeface="Arial"/>
              <a:cs typeface="Arial"/>
              <a:sym typeface="Arial"/>
            </a:endParaRPr>
          </a:p>
          <a:p>
            <a:pPr indent="-298450" lvl="0" marL="457200" rtl="0" algn="l">
              <a:lnSpc>
                <a:spcPct val="115000"/>
              </a:lnSpc>
              <a:spcBef>
                <a:spcPts val="0"/>
              </a:spcBef>
              <a:spcAft>
                <a:spcPts val="0"/>
              </a:spcAft>
              <a:buClr>
                <a:srgbClr val="DD8047"/>
              </a:buClr>
              <a:buSzPts val="1100"/>
              <a:buFont typeface="Arial"/>
              <a:buChar char="❖"/>
            </a:pPr>
            <a:r>
              <a:rPr lang="en-US" sz="1100">
                <a:latin typeface="Arial"/>
                <a:ea typeface="Arial"/>
                <a:cs typeface="Arial"/>
                <a:sym typeface="Arial"/>
              </a:rPr>
              <a:t>Assurance of continued access to print resources across a network of institutions (which is unique from ILL and resource sharing agreements)</a:t>
            </a:r>
            <a:endParaRPr sz="1100">
              <a:latin typeface="Arial"/>
              <a:ea typeface="Arial"/>
              <a:cs typeface="Arial"/>
              <a:sym typeface="Arial"/>
            </a:endParaRPr>
          </a:p>
          <a:p>
            <a:pPr indent="-298450" lvl="0" marL="457200" rtl="0" algn="l">
              <a:lnSpc>
                <a:spcPct val="115000"/>
              </a:lnSpc>
              <a:spcBef>
                <a:spcPts val="0"/>
              </a:spcBef>
              <a:spcAft>
                <a:spcPts val="0"/>
              </a:spcAft>
              <a:buClr>
                <a:srgbClr val="DD8047"/>
              </a:buClr>
              <a:buSzPts val="1100"/>
              <a:buFont typeface="Arial"/>
              <a:buChar char="❖"/>
            </a:pPr>
            <a:r>
              <a:rPr lang="en-US" sz="1100">
                <a:latin typeface="Arial"/>
                <a:ea typeface="Arial"/>
                <a:cs typeface="Arial"/>
                <a:sym typeface="Arial"/>
              </a:rPr>
              <a:t>And as a result of these first two pieces - the formal agreement to preserve and the assurance access, shared print collections become a solution that augments local capacity for strategic collection management and development</a:t>
            </a:r>
            <a:endParaRPr/>
          </a:p>
          <a:p>
            <a:pPr indent="0" lvl="0" marL="0" rtl="0" algn="l">
              <a:lnSpc>
                <a:spcPct val="115000"/>
              </a:lnSpc>
              <a:spcBef>
                <a:spcPts val="700"/>
              </a:spcBef>
              <a:spcAft>
                <a:spcPts val="0"/>
              </a:spcAft>
              <a:buClr>
                <a:schemeClr val="dk1"/>
              </a:buClr>
              <a:buSzPts val="1100"/>
              <a:buFont typeface="Arial"/>
              <a:buNone/>
            </a:pPr>
            <a:r>
              <a:t/>
            </a:r>
            <a:endParaRPr sz="200"/>
          </a:p>
          <a:p>
            <a:pPr indent="0" lvl="0" marL="0" rtl="0" algn="l">
              <a:spcBef>
                <a:spcPts val="0"/>
              </a:spcBef>
              <a:spcAft>
                <a:spcPts val="0"/>
              </a:spcAft>
              <a:buNone/>
            </a:pPr>
            <a:r>
              <a:t/>
            </a:r>
            <a:endParaRPr/>
          </a:p>
        </p:txBody>
      </p:sp>
      <p:sp>
        <p:nvSpPr>
          <p:cNvPr id="181" name="Google Shape;181;p3:notes"/>
          <p:cNvSpPr txBox="1"/>
          <p:nvPr>
            <p:ph idx="12" type="sldNum"/>
          </p:nvPr>
        </p:nvSpPr>
        <p:spPr>
          <a:xfrm>
            <a:off x="3978132" y="8842030"/>
            <a:ext cx="3043343" cy="467071"/>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12d9676048a_0_15: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9" name="Google Shape;189;g12d9676048a_0_15: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0"/>
              </a:spcBef>
              <a:spcAft>
                <a:spcPts val="0"/>
              </a:spcAft>
              <a:buClr>
                <a:schemeClr val="dk1"/>
              </a:buClr>
              <a:buSzPts val="1100"/>
              <a:buFont typeface="Arial"/>
              <a:buNone/>
            </a:pPr>
            <a:r>
              <a:rPr b="1" lang="en-US" sz="1100">
                <a:latin typeface="Arial"/>
                <a:ea typeface="Arial"/>
                <a:cs typeface="Arial"/>
                <a:sym typeface="Arial"/>
              </a:rPr>
              <a:t>Alison </a:t>
            </a:r>
            <a:r>
              <a:rPr b="1" lang="en-US">
                <a:latin typeface="Arial"/>
                <a:ea typeface="Arial"/>
                <a:cs typeface="Arial"/>
                <a:sym typeface="Arial"/>
              </a:rPr>
              <a:t>2 minutes</a:t>
            </a:r>
            <a:endParaRPr b="1">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a:latin typeface="Arial"/>
                <a:ea typeface="Arial"/>
                <a:cs typeface="Arial"/>
                <a:sym typeface="Arial"/>
              </a:rPr>
              <a:t>Library collections and services continue to grow. Libraries are constantly asked to stretch their resources further and to do more with what they have, including their physical space. There are a lot of challenges maintaining and managing print collections.</a:t>
            </a:r>
            <a:endParaRPr>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a:latin typeface="Arial"/>
                <a:ea typeface="Arial"/>
                <a:cs typeface="Arial"/>
                <a:sym typeface="Arial"/>
              </a:rPr>
              <a:t>And yet print remains an essential part of library collections.</a:t>
            </a:r>
            <a:endParaRPr>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a:latin typeface="Arial"/>
                <a:ea typeface="Arial"/>
                <a:cs typeface="Arial"/>
                <a:sym typeface="Arial"/>
              </a:rPr>
              <a:t>It gives us more avenues to provide access. </a:t>
            </a:r>
            <a:r>
              <a:rPr i="1" lang="en-US">
                <a:latin typeface="Arial"/>
                <a:ea typeface="Arial"/>
                <a:cs typeface="Arial"/>
                <a:sym typeface="Arial"/>
              </a:rPr>
              <a:t>There is a lot available electronically, but the growth rate and quality of digital resources can differ greatly across disciplines, as can the ongoing pedagogical needs for print copies to support research, teaching, and learning in certain disciplines. Further, ebooks and journals may abound, but libraries’ freedom to lend that digital content can often be more strictly controlled than lending digital copies from the print.</a:t>
            </a:r>
            <a:endParaRPr i="1">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a:latin typeface="Arial"/>
                <a:ea typeface="Arial"/>
                <a:cs typeface="Arial"/>
                <a:sym typeface="Arial"/>
              </a:rPr>
              <a:t>Print collections also have ongoing importance as complements to digital resources. Print retention supports our ability to validate the digital copy in the future, </a:t>
            </a:r>
            <a:r>
              <a:rPr lang="en-US">
                <a:latin typeface="Arial"/>
                <a:ea typeface="Arial"/>
                <a:cs typeface="Arial"/>
                <a:sym typeface="Arial"/>
              </a:rPr>
              <a:t>re-digitize if necessary, and protect against the fragility of digital formats, w</a:t>
            </a:r>
            <a:r>
              <a:rPr i="1" lang="en-US">
                <a:latin typeface="Arial"/>
                <a:ea typeface="Arial"/>
                <a:cs typeface="Arial"/>
                <a:sym typeface="Arial"/>
              </a:rPr>
              <a:t>hether due to rapidly obsolescing technology or the ease in which digital access can be disrupted or taken away.</a:t>
            </a:r>
            <a:endParaRPr i="1">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t/>
            </a:r>
            <a:endParaRPr>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a:latin typeface="Arial"/>
                <a:ea typeface="Arial"/>
                <a:cs typeface="Arial"/>
                <a:sym typeface="Arial"/>
              </a:rPr>
              <a:t>What is true across the board is that the preservation and ongoing availability of print resources is a fundamental component and value of library collections now and into the future. But no single library, regardless of whether they are an ARL or a small speciality library, can do this on their own. </a:t>
            </a:r>
            <a:endParaRPr>
              <a:latin typeface="Arial"/>
              <a:ea typeface="Arial"/>
              <a:cs typeface="Arial"/>
              <a:sym typeface="Arial"/>
            </a:endParaRPr>
          </a:p>
          <a:p>
            <a:pPr indent="0" lvl="0" marL="0" rtl="0" algn="l">
              <a:spcBef>
                <a:spcPts val="0"/>
              </a:spcBef>
              <a:spcAft>
                <a:spcPts val="0"/>
              </a:spcAft>
              <a:buNone/>
            </a:pPr>
            <a:r>
              <a:t/>
            </a:r>
            <a:endParaRPr>
              <a:latin typeface="Arial"/>
              <a:ea typeface="Arial"/>
              <a:cs typeface="Arial"/>
              <a:sym typeface="Arial"/>
            </a:endParaRPr>
          </a:p>
        </p:txBody>
      </p:sp>
      <p:sp>
        <p:nvSpPr>
          <p:cNvPr id="190" name="Google Shape;190;g12d9676048a_0_15: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2718499d3bd_0_1466: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7" name="Google Shape;197;g2718499d3bd_0_1466: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spcBef>
                <a:spcPts val="0"/>
              </a:spcBef>
              <a:spcAft>
                <a:spcPts val="0"/>
              </a:spcAft>
              <a:buNone/>
            </a:pPr>
            <a:r>
              <a:rPr b="1" lang="en-US" sz="1100">
                <a:latin typeface="Arial"/>
                <a:ea typeface="Arial"/>
                <a:cs typeface="Arial"/>
                <a:sym typeface="Arial"/>
              </a:rPr>
              <a:t>Alison </a:t>
            </a:r>
            <a:r>
              <a:rPr b="1" lang="en-US" sz="1400"/>
              <a:t>2 min</a:t>
            </a:r>
            <a:endParaRPr b="1" sz="1400"/>
          </a:p>
          <a:p>
            <a:pPr indent="0" lvl="0" marL="0" rtl="0" algn="l">
              <a:spcBef>
                <a:spcPts val="0"/>
              </a:spcBef>
              <a:spcAft>
                <a:spcPts val="0"/>
              </a:spcAft>
              <a:buNone/>
            </a:pPr>
            <a:r>
              <a:rPr lang="en-US" sz="1400"/>
              <a:t>We work in generally three layers of shared print in UC. Over time, these layers have become more interconnected.</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lang="en-US" sz="1400"/>
              <a:t>Our aim at the local level - with our UC-specific initiatives and programs like JACS - is to really target localized priorities and leverage the highly developed sharing relationships we already have with one another. </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lang="en-US" sz="1400"/>
              <a:t>At the regional level we can amplify our system wide work by plugging into a network with more content, more storage space, and more libraries to the share responsibility of the print corpus. </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lang="en-US" sz="1400"/>
              <a:t>Our efforts at the national level are characterized by situating our local and regional intensive efforts within a larger framework of information and expertise sharing (e.g. aligning policies, advocating with service providers, seeing the bigger picture and identifying at-risk material). </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lang="en-US" sz="1400"/>
              <a:t>So we have a layered ecosystem of strategies and opportunities for collaborating around our print collections</a:t>
            </a:r>
            <a:endParaRPr sz="1400"/>
          </a:p>
        </p:txBody>
      </p:sp>
      <p:sp>
        <p:nvSpPr>
          <p:cNvPr id="198" name="Google Shape;198;g2718499d3bd_0_1466: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718499d3bd_0_1667: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2718499d3bd_0_1667:notes"/>
          <p:cNvSpPr txBox="1"/>
          <p:nvPr>
            <p:ph idx="1" type="body"/>
          </p:nvPr>
        </p:nvSpPr>
        <p:spPr>
          <a:xfrm>
            <a:off x="702310" y="4480004"/>
            <a:ext cx="5618400" cy="3665400"/>
          </a:xfrm>
          <a:prstGeom prst="rect">
            <a:avLst/>
          </a:prstGeom>
        </p:spPr>
        <p:txBody>
          <a:bodyPr anchorCtr="0" anchor="t" bIns="46650" lIns="93300" spcFirstLastPara="1" rIns="93300" wrap="square" tIns="46650">
            <a:noAutofit/>
          </a:bodyPr>
          <a:lstStyle/>
          <a:p>
            <a:pPr indent="0" lvl="0" marL="0" rtl="0" algn="l">
              <a:lnSpc>
                <a:spcPct val="115000"/>
              </a:lnSpc>
              <a:spcBef>
                <a:spcPts val="500"/>
              </a:spcBef>
              <a:spcAft>
                <a:spcPts val="0"/>
              </a:spcAft>
              <a:buClr>
                <a:schemeClr val="dk1"/>
              </a:buClr>
              <a:buSzPts val="1100"/>
              <a:buFont typeface="Arial"/>
              <a:buNone/>
            </a:pPr>
            <a:r>
              <a:rPr b="1" lang="en-US" sz="1100">
                <a:latin typeface="Arial"/>
                <a:ea typeface="Arial"/>
                <a:cs typeface="Arial"/>
                <a:sym typeface="Arial"/>
              </a:rPr>
              <a:t>Alison</a:t>
            </a:r>
            <a:endParaRPr b="1"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t/>
            </a:r>
            <a:endParaRPr b="1"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t/>
            </a:r>
            <a:endParaRPr b="1" sz="1100">
              <a:latin typeface="Arial"/>
              <a:ea typeface="Arial"/>
              <a:cs typeface="Arial"/>
              <a:sym typeface="Arial"/>
            </a:endParaRPr>
          </a:p>
        </p:txBody>
      </p:sp>
      <p:sp>
        <p:nvSpPr>
          <p:cNvPr id="214" name="Google Shape;214;g2718499d3bd_0_1667:notes"/>
          <p:cNvSpPr txBox="1"/>
          <p:nvPr>
            <p:ph idx="12" type="sldNum"/>
          </p:nvPr>
        </p:nvSpPr>
        <p:spPr>
          <a:xfrm>
            <a:off x="3978132" y="8842030"/>
            <a:ext cx="3043200" cy="467100"/>
          </a:xfrm>
          <a:prstGeom prst="rect">
            <a:avLst/>
          </a:prstGeom>
        </p:spPr>
        <p:txBody>
          <a:bodyPr anchorCtr="0" anchor="b" bIns="46650" lIns="93300" spcFirstLastPara="1" rIns="93300" wrap="square" tIns="4665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5e8e09eab3_0_48: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0" name="Google Shape;220;g25e8e09eab3_0_48: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500"/>
              </a:spcBef>
              <a:spcAft>
                <a:spcPts val="0"/>
              </a:spcAft>
              <a:buClr>
                <a:schemeClr val="dk1"/>
              </a:buClr>
              <a:buSzPts val="1100"/>
              <a:buFont typeface="Arial"/>
              <a:buNone/>
            </a:pPr>
            <a:r>
              <a:rPr b="1" lang="en-US" sz="1100">
                <a:latin typeface="Arial"/>
                <a:ea typeface="Arial"/>
                <a:cs typeface="Arial"/>
                <a:sym typeface="Arial"/>
              </a:rPr>
              <a:t>Alison</a:t>
            </a:r>
            <a:endParaRPr b="1"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In a nutshell…</a:t>
            </a:r>
            <a:endParaRPr sz="1100">
              <a:latin typeface="Arial"/>
              <a:ea typeface="Arial"/>
              <a:cs typeface="Arial"/>
              <a:sym typeface="Arial"/>
            </a:endParaRPr>
          </a:p>
        </p:txBody>
      </p:sp>
      <p:sp>
        <p:nvSpPr>
          <p:cNvPr id="221" name="Google Shape;221;g25e8e09eab3_0_48: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g2718499d3bd_0_0:notes"/>
          <p:cNvSpPr/>
          <p:nvPr>
            <p:ph idx="2" type="sldImg"/>
          </p:nvPr>
        </p:nvSpPr>
        <p:spPr>
          <a:xfrm>
            <a:off x="1417638" y="1163638"/>
            <a:ext cx="4187700" cy="3141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7" name="Google Shape;227;g2718499d3bd_0_0:notes"/>
          <p:cNvSpPr txBox="1"/>
          <p:nvPr>
            <p:ph idx="1" type="body"/>
          </p:nvPr>
        </p:nvSpPr>
        <p:spPr>
          <a:xfrm>
            <a:off x="702310" y="4480004"/>
            <a:ext cx="5618400" cy="3665400"/>
          </a:xfrm>
          <a:prstGeom prst="rect">
            <a:avLst/>
          </a:prstGeom>
          <a:noFill/>
          <a:ln>
            <a:noFill/>
          </a:ln>
        </p:spPr>
        <p:txBody>
          <a:bodyPr anchorCtr="0" anchor="t" bIns="46650" lIns="93300" spcFirstLastPara="1" rIns="93300" wrap="square" tIns="46650">
            <a:noAutofit/>
          </a:bodyPr>
          <a:lstStyle/>
          <a:p>
            <a:pPr indent="0" lvl="0" marL="0" rtl="0" algn="l">
              <a:lnSpc>
                <a:spcPct val="115000"/>
              </a:lnSpc>
              <a:spcBef>
                <a:spcPts val="500"/>
              </a:spcBef>
              <a:spcAft>
                <a:spcPts val="0"/>
              </a:spcAft>
              <a:buClr>
                <a:schemeClr val="dk1"/>
              </a:buClr>
              <a:buSzPts val="1100"/>
              <a:buFont typeface="Arial"/>
              <a:buNone/>
            </a:pPr>
            <a:r>
              <a:rPr b="1" lang="en-US" sz="1100">
                <a:latin typeface="Arial"/>
                <a:ea typeface="Arial"/>
                <a:cs typeface="Arial"/>
                <a:sym typeface="Arial"/>
              </a:rPr>
              <a:t>Alison</a:t>
            </a:r>
            <a:endParaRPr b="1"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JACS emerged from a long history of collaborative action for print collections by UC libraries</a:t>
            </a:r>
            <a:endParaRPr sz="1100">
              <a:latin typeface="Arial"/>
              <a:ea typeface="Arial"/>
              <a:cs typeface="Arial"/>
              <a:sym typeface="Arial"/>
            </a:endParaRPr>
          </a:p>
          <a:p>
            <a:pPr indent="-298450" lvl="0" marL="457200" rtl="0" algn="l">
              <a:lnSpc>
                <a:spcPct val="115000"/>
              </a:lnSpc>
              <a:spcBef>
                <a:spcPts val="500"/>
              </a:spcBef>
              <a:spcAft>
                <a:spcPts val="0"/>
              </a:spcAft>
              <a:buSzPts val="1100"/>
              <a:buFont typeface="Arial"/>
              <a:buChar char="-"/>
            </a:pPr>
            <a:r>
              <a:rPr lang="en-US" sz="1100">
                <a:latin typeface="Arial"/>
                <a:ea typeface="Arial"/>
                <a:cs typeface="Arial"/>
                <a:sym typeface="Arial"/>
              </a:rPr>
              <a:t>UC was an early leader in designing and carrying shared print projects - for example collaborating with JSTOR itself to establish a print archive at SRLF to complement and support the digital collections - during that project to establish the JSTOR archive, UC first experimented with approach of sending multiple copies of a title to the RLFs in order to effectively create the most complete and best condition archived copy possible; around 2010 UC libraries were instrumental in founding the Western Regional Storage Trust as a means of expanding our capacity to maintain robust print journal collections</a:t>
            </a:r>
            <a:endParaRPr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WEST helped us clarify some the complex details and expectations that makes a distributed collection trustworthy and dependable; working beyond uc helped us get really clear about the policies and expectations we needed to set to make this work</a:t>
            </a:r>
            <a:endParaRPr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JACS Program Assessment Report: </a:t>
            </a:r>
            <a:r>
              <a:rPr lang="en-US" sz="1100" u="sng">
                <a:solidFill>
                  <a:schemeClr val="hlink"/>
                </a:solidFill>
                <a:latin typeface="Arial"/>
                <a:ea typeface="Arial"/>
                <a:cs typeface="Arial"/>
                <a:sym typeface="Arial"/>
                <a:hlinkClick r:id="rId2"/>
              </a:rPr>
              <a:t>https://cdlib.org/wp-content/uploads/2024/01/Final-Report_JACS-Program-Assessment-2023.pdf</a:t>
            </a:r>
            <a:r>
              <a:rPr lang="en-US" sz="1100">
                <a:latin typeface="Arial"/>
                <a:ea typeface="Arial"/>
                <a:cs typeface="Arial"/>
                <a:sym typeface="Arial"/>
              </a:rPr>
              <a:t> </a:t>
            </a:r>
            <a:endParaRPr sz="1100">
              <a:latin typeface="Arial"/>
              <a:ea typeface="Arial"/>
              <a:cs typeface="Arial"/>
              <a:sym typeface="Arial"/>
            </a:endParaRPr>
          </a:p>
          <a:p>
            <a:pPr indent="0" lvl="0" marL="0" rtl="0" algn="l">
              <a:lnSpc>
                <a:spcPct val="115000"/>
              </a:lnSpc>
              <a:spcBef>
                <a:spcPts val="500"/>
              </a:spcBef>
              <a:spcAft>
                <a:spcPts val="0"/>
              </a:spcAft>
              <a:buClr>
                <a:schemeClr val="dk1"/>
              </a:buClr>
              <a:buSzPts val="1100"/>
              <a:buFont typeface="Arial"/>
              <a:buNone/>
            </a:pPr>
            <a:r>
              <a:t/>
            </a:r>
            <a:endParaRPr sz="1100">
              <a:latin typeface="Arial"/>
              <a:ea typeface="Arial"/>
              <a:cs typeface="Arial"/>
              <a:sym typeface="Arial"/>
            </a:endParaRPr>
          </a:p>
        </p:txBody>
      </p:sp>
      <p:sp>
        <p:nvSpPr>
          <p:cNvPr id="228" name="Google Shape;228;g2718499d3bd_0_0:notes"/>
          <p:cNvSpPr txBox="1"/>
          <p:nvPr>
            <p:ph idx="12" type="sldNum"/>
          </p:nvPr>
        </p:nvSpPr>
        <p:spPr>
          <a:xfrm>
            <a:off x="3978132" y="8842030"/>
            <a:ext cx="3043200" cy="467100"/>
          </a:xfrm>
          <a:prstGeom prst="rect">
            <a:avLst/>
          </a:prstGeom>
          <a:noFill/>
          <a:ln>
            <a:noFill/>
          </a:ln>
        </p:spPr>
        <p:txBody>
          <a:bodyPr anchorCtr="0" anchor="b" bIns="46650" lIns="93300" spcFirstLastPara="1" rIns="93300" wrap="square" tIns="4665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17365D"/>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2"/>
          <p:cNvSpPr/>
          <p:nvPr/>
        </p:nvSpPr>
        <p:spPr>
          <a:xfrm>
            <a:off x="0" y="0"/>
            <a:ext cx="9144000" cy="4724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8" name="Google Shape;18;p2"/>
          <p:cNvSpPr txBox="1"/>
          <p:nvPr>
            <p:ph type="ctrTitle"/>
          </p:nvPr>
        </p:nvSpPr>
        <p:spPr>
          <a:xfrm>
            <a:off x="685800" y="226377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4400"/>
              <a:buFont typeface="Calibri"/>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2"/>
          <p:cNvSpPr txBox="1"/>
          <p:nvPr>
            <p:ph idx="1" type="subTitle"/>
          </p:nvPr>
        </p:nvSpPr>
        <p:spPr>
          <a:xfrm>
            <a:off x="457200" y="4953000"/>
            <a:ext cx="5791200" cy="1295400"/>
          </a:xfrm>
          <a:prstGeom prst="rect">
            <a:avLst/>
          </a:prstGeom>
          <a:noFill/>
          <a:ln>
            <a:noFill/>
          </a:ln>
        </p:spPr>
        <p:txBody>
          <a:bodyPr anchorCtr="0" anchor="t" bIns="45700" lIns="91425" spcFirstLastPara="1" rIns="91425" wrap="square" tIns="45700">
            <a:noAutofit/>
          </a:bodyPr>
          <a:lstStyle>
            <a:lvl1pPr lvl="0" algn="l">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pic>
        <p:nvPicPr>
          <p:cNvPr descr="UCLibrariesSharedPrintLogo.jpg" id="20" name="Google Shape;20;p2"/>
          <p:cNvPicPr preferRelativeResize="0"/>
          <p:nvPr/>
        </p:nvPicPr>
        <p:blipFill rotWithShape="1">
          <a:blip r:embed="rId2">
            <a:alphaModFix/>
          </a:blip>
          <a:srcRect b="0" l="0" r="0" t="0"/>
          <a:stretch/>
        </p:blipFill>
        <p:spPr>
          <a:xfrm>
            <a:off x="6629400" y="5187696"/>
            <a:ext cx="2075688" cy="832104"/>
          </a:xfrm>
          <a:prstGeom prst="rect">
            <a:avLst/>
          </a:prstGeom>
          <a:noFill/>
          <a:ln>
            <a:noFill/>
          </a:ln>
        </p:spPr>
      </p:pic>
      <p:sp>
        <p:nvSpPr>
          <p:cNvPr id="21" name="Google Shape;21;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88888"/>
                </a:solidFill>
                <a:latin typeface="Calibri"/>
                <a:ea typeface="Calibri"/>
                <a:cs typeface="Calibri"/>
                <a:sym typeface="Calibri"/>
              </a:defRPr>
            </a:lvl1pPr>
            <a:lvl2pPr indent="0" lvl="1" marL="0" algn="r">
              <a:spcBef>
                <a:spcPts val="0"/>
              </a:spcBef>
              <a:buNone/>
              <a:defRPr b="0" i="0" sz="1200" u="none" cap="none" strike="noStrike">
                <a:solidFill>
                  <a:srgbClr val="888888"/>
                </a:solidFill>
                <a:latin typeface="Calibri"/>
                <a:ea typeface="Calibri"/>
                <a:cs typeface="Calibri"/>
                <a:sym typeface="Calibri"/>
              </a:defRPr>
            </a:lvl2pPr>
            <a:lvl3pPr indent="0" lvl="2" marL="0" algn="r">
              <a:spcBef>
                <a:spcPts val="0"/>
              </a:spcBef>
              <a:buNone/>
              <a:defRPr b="0" i="0" sz="1200" u="none" cap="none" strike="noStrike">
                <a:solidFill>
                  <a:srgbClr val="888888"/>
                </a:solidFill>
                <a:latin typeface="Calibri"/>
                <a:ea typeface="Calibri"/>
                <a:cs typeface="Calibri"/>
                <a:sym typeface="Calibri"/>
              </a:defRPr>
            </a:lvl3pPr>
            <a:lvl4pPr indent="0" lvl="3" marL="0" algn="r">
              <a:spcBef>
                <a:spcPts val="0"/>
              </a:spcBef>
              <a:buNone/>
              <a:defRPr b="0" i="0" sz="1200" u="none" cap="none" strike="noStrike">
                <a:solidFill>
                  <a:srgbClr val="888888"/>
                </a:solidFill>
                <a:latin typeface="Calibri"/>
                <a:ea typeface="Calibri"/>
                <a:cs typeface="Calibri"/>
                <a:sym typeface="Calibri"/>
              </a:defRPr>
            </a:lvl4pPr>
            <a:lvl5pPr indent="0" lvl="4" marL="0" algn="r">
              <a:spcBef>
                <a:spcPts val="0"/>
              </a:spcBef>
              <a:buNone/>
              <a:defRPr b="0" i="0" sz="1200" u="none" cap="none" strike="noStrike">
                <a:solidFill>
                  <a:srgbClr val="888888"/>
                </a:solidFill>
                <a:latin typeface="Calibri"/>
                <a:ea typeface="Calibri"/>
                <a:cs typeface="Calibri"/>
                <a:sym typeface="Calibri"/>
              </a:defRPr>
            </a:lvl5pPr>
            <a:lvl6pPr indent="0" lvl="5" marL="0" algn="r">
              <a:spcBef>
                <a:spcPts val="0"/>
              </a:spcBef>
              <a:buNone/>
              <a:defRPr b="0" i="0" sz="1200" u="none" cap="none" strike="noStrike">
                <a:solidFill>
                  <a:srgbClr val="888888"/>
                </a:solidFill>
                <a:latin typeface="Calibri"/>
                <a:ea typeface="Calibri"/>
                <a:cs typeface="Calibri"/>
                <a:sym typeface="Calibri"/>
              </a:defRPr>
            </a:lvl6pPr>
            <a:lvl7pPr indent="0" lvl="6" marL="0" algn="r">
              <a:spcBef>
                <a:spcPts val="0"/>
              </a:spcBef>
              <a:buNone/>
              <a:defRPr b="0" i="0" sz="1200" u="none" cap="none" strike="noStrike">
                <a:solidFill>
                  <a:srgbClr val="888888"/>
                </a:solidFill>
                <a:latin typeface="Calibri"/>
                <a:ea typeface="Calibri"/>
                <a:cs typeface="Calibri"/>
                <a:sym typeface="Calibri"/>
              </a:defRPr>
            </a:lvl7pPr>
            <a:lvl8pPr indent="0" lvl="7" marL="0" algn="r">
              <a:spcBef>
                <a:spcPts val="0"/>
              </a:spcBef>
              <a:buNone/>
              <a:defRPr b="0" i="0" sz="1200" u="none" cap="none" strike="noStrike">
                <a:solidFill>
                  <a:srgbClr val="888888"/>
                </a:solidFill>
                <a:latin typeface="Calibri"/>
                <a:ea typeface="Calibri"/>
                <a:cs typeface="Calibri"/>
                <a:sym typeface="Calibri"/>
              </a:defRPr>
            </a:lvl8pPr>
            <a:lvl9pPr indent="0" lvl="8" mar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65" name="Shape 65"/>
        <p:cNvGrpSpPr/>
        <p:nvPr/>
      </p:nvGrpSpPr>
      <p:grpSpPr>
        <a:xfrm>
          <a:off x="0" y="0"/>
          <a:ext cx="0" cy="0"/>
          <a:chOff x="0" y="0"/>
          <a:chExt cx="0" cy="0"/>
        </a:xfrm>
      </p:grpSpPr>
      <p:sp>
        <p:nvSpPr>
          <p:cNvPr id="66" name="Google Shape;66;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1"/>
          <p:cNvSpPr txBox="1"/>
          <p:nvPr>
            <p:ph idx="1" type="body"/>
          </p:nvPr>
        </p:nvSpPr>
        <p:spPr>
          <a:xfrm>
            <a:off x="457200" y="1722437"/>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8" name="Google Shape;68;p11"/>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69" name="Google Shape;69;p11"/>
          <p:cNvPicPr preferRelativeResize="0"/>
          <p:nvPr/>
        </p:nvPicPr>
        <p:blipFill rotWithShape="1">
          <a:blip r:embed="rId2">
            <a:alphaModFix/>
          </a:blip>
          <a:srcRect b="0" l="0" r="0" t="0"/>
          <a:stretch/>
        </p:blipFill>
        <p:spPr>
          <a:xfrm>
            <a:off x="228600" y="6172200"/>
            <a:ext cx="1237488" cy="49608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70" name="Shape 70"/>
        <p:cNvGrpSpPr/>
        <p:nvPr/>
      </p:nvGrpSpPr>
      <p:grpSpPr>
        <a:xfrm>
          <a:off x="0" y="0"/>
          <a:ext cx="0" cy="0"/>
          <a:chOff x="0" y="0"/>
          <a:chExt cx="0" cy="0"/>
        </a:xfrm>
      </p:grpSpPr>
      <p:sp>
        <p:nvSpPr>
          <p:cNvPr id="71" name="Google Shape;71;p1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12"/>
          <p:cNvSpPr txBox="1"/>
          <p:nvPr>
            <p:ph idx="1" type="body"/>
          </p:nvPr>
        </p:nvSpPr>
        <p:spPr>
          <a:xfrm>
            <a:off x="457200" y="1722437"/>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3" name="Google Shape;73;p12"/>
          <p:cNvSpPr/>
          <p:nvPr/>
        </p:nvSpPr>
        <p:spPr>
          <a:xfrm>
            <a:off x="0" y="0"/>
            <a:ext cx="152400" cy="6858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and Content">
  <p:cSld name="6_Title and Content">
    <p:spTree>
      <p:nvGrpSpPr>
        <p:cNvPr id="74" name="Shape 74"/>
        <p:cNvGrpSpPr/>
        <p:nvPr/>
      </p:nvGrpSpPr>
      <p:grpSpPr>
        <a:xfrm>
          <a:off x="0" y="0"/>
          <a:ext cx="0" cy="0"/>
          <a:chOff x="0" y="0"/>
          <a:chExt cx="0" cy="0"/>
        </a:xfrm>
      </p:grpSpPr>
      <p:sp>
        <p:nvSpPr>
          <p:cNvPr id="75" name="Google Shape;75;p1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a:off x="457200" y="1722437"/>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3"/>
          <p:cNvSpPr/>
          <p:nvPr/>
        </p:nvSpPr>
        <p:spPr>
          <a:xfrm>
            <a:off x="0" y="0"/>
            <a:ext cx="152400" cy="6858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78" name="Google Shape;78;p13"/>
          <p:cNvPicPr preferRelativeResize="0"/>
          <p:nvPr/>
        </p:nvPicPr>
        <p:blipFill rotWithShape="1">
          <a:blip r:embed="rId2">
            <a:alphaModFix/>
          </a:blip>
          <a:srcRect b="0" l="0" r="0" t="0"/>
          <a:stretch/>
        </p:blipFill>
        <p:spPr>
          <a:xfrm>
            <a:off x="7696200" y="6172200"/>
            <a:ext cx="1237488" cy="49608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79" name="Shape 79"/>
        <p:cNvGrpSpPr/>
        <p:nvPr/>
      </p:nvGrpSpPr>
      <p:grpSpPr>
        <a:xfrm>
          <a:off x="0" y="0"/>
          <a:ext cx="0" cy="0"/>
          <a:chOff x="0" y="0"/>
          <a:chExt cx="0" cy="0"/>
        </a:xfrm>
      </p:grpSpPr>
      <p:sp>
        <p:nvSpPr>
          <p:cNvPr id="80" name="Google Shape;8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4"/>
          <p:cNvSpPr txBox="1"/>
          <p:nvPr>
            <p:ph idx="1" type="body"/>
          </p:nvPr>
        </p:nvSpPr>
        <p:spPr>
          <a:xfrm>
            <a:off x="457200" y="1722437"/>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4"/>
          <p:cNvSpPr/>
          <p:nvPr/>
        </p:nvSpPr>
        <p:spPr>
          <a:xfrm>
            <a:off x="8991600" y="0"/>
            <a:ext cx="152400" cy="6858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83" name="Shape 83"/>
        <p:cNvGrpSpPr/>
        <p:nvPr/>
      </p:nvGrpSpPr>
      <p:grpSpPr>
        <a:xfrm>
          <a:off x="0" y="0"/>
          <a:ext cx="0" cy="0"/>
          <a:chOff x="0" y="0"/>
          <a:chExt cx="0" cy="0"/>
        </a:xfrm>
      </p:grpSpPr>
      <p:sp>
        <p:nvSpPr>
          <p:cNvPr id="84" name="Google Shape;84;p15"/>
          <p:cNvSpPr txBox="1"/>
          <p:nvPr>
            <p:ph type="title"/>
          </p:nvPr>
        </p:nvSpPr>
        <p:spPr>
          <a:xfrm>
            <a:off x="1676400" y="274638"/>
            <a:ext cx="7086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5"/>
          <p:cNvSpPr txBox="1"/>
          <p:nvPr>
            <p:ph idx="1" type="body"/>
          </p:nvPr>
        </p:nvSpPr>
        <p:spPr>
          <a:xfrm>
            <a:off x="457200" y="1722437"/>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6" name="Google Shape;86;p15"/>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87" name="Google Shape;87;p15"/>
          <p:cNvPicPr preferRelativeResize="0"/>
          <p:nvPr/>
        </p:nvPicPr>
        <p:blipFill rotWithShape="1">
          <a:blip r:embed="rId2">
            <a:alphaModFix/>
          </a:blip>
          <a:srcRect b="0" l="0" r="0" t="0"/>
          <a:stretch/>
        </p:blipFill>
        <p:spPr>
          <a:xfrm>
            <a:off x="304800" y="533400"/>
            <a:ext cx="1237488" cy="49608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88" name="Shape 88"/>
        <p:cNvGrpSpPr/>
        <p:nvPr/>
      </p:nvGrpSpPr>
      <p:grpSpPr>
        <a:xfrm>
          <a:off x="0" y="0"/>
          <a:ext cx="0" cy="0"/>
          <a:chOff x="0" y="0"/>
          <a:chExt cx="0" cy="0"/>
        </a:xfrm>
      </p:grpSpPr>
      <p:sp>
        <p:nvSpPr>
          <p:cNvPr id="89" name="Google Shape;89;p16"/>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0" name="Google Shape;90;p16"/>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91" name="Google Shape;91;p1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6"/>
          <p:cNvSpPr txBox="1"/>
          <p:nvPr>
            <p:ph idx="11" type="ftr"/>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6"/>
          <p:cNvSpPr/>
          <p:nvPr/>
        </p:nvSpPr>
        <p:spPr>
          <a:xfrm>
            <a:off x="0" y="0"/>
            <a:ext cx="9144000" cy="2286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94" name="Google Shape;94;p16"/>
          <p:cNvPicPr preferRelativeResize="0"/>
          <p:nvPr/>
        </p:nvPicPr>
        <p:blipFill rotWithShape="1">
          <a:blip r:embed="rId2">
            <a:alphaModFix/>
          </a:blip>
          <a:srcRect b="0" l="0" r="0" t="0"/>
          <a:stretch/>
        </p:blipFill>
        <p:spPr>
          <a:xfrm>
            <a:off x="4020312" y="6309493"/>
            <a:ext cx="1085088" cy="434991"/>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95" name="Shape 95"/>
        <p:cNvGrpSpPr/>
        <p:nvPr/>
      </p:nvGrpSpPr>
      <p:grpSpPr>
        <a:xfrm>
          <a:off x="0" y="0"/>
          <a:ext cx="0" cy="0"/>
          <a:chOff x="0" y="0"/>
          <a:chExt cx="0" cy="0"/>
        </a:xfrm>
      </p:grpSpPr>
      <p:sp>
        <p:nvSpPr>
          <p:cNvPr id="96" name="Google Shape;96;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7" name="Google Shape;97;p17"/>
          <p:cNvSpPr txBox="1"/>
          <p:nvPr>
            <p:ph idx="1" type="body"/>
          </p:nvPr>
        </p:nvSpPr>
        <p:spPr>
          <a:xfrm>
            <a:off x="457200" y="17526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98" name="Google Shape;98;p17"/>
          <p:cNvSpPr txBox="1"/>
          <p:nvPr>
            <p:ph idx="2" type="body"/>
          </p:nvPr>
        </p:nvSpPr>
        <p:spPr>
          <a:xfrm>
            <a:off x="4648200" y="17526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99" name="Google Shape;99;p17"/>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wo Content">
  <p:cSld name="1_Two Content">
    <p:spTree>
      <p:nvGrpSpPr>
        <p:cNvPr id="100" name="Shape 100"/>
        <p:cNvGrpSpPr/>
        <p:nvPr/>
      </p:nvGrpSpPr>
      <p:grpSpPr>
        <a:xfrm>
          <a:off x="0" y="0"/>
          <a:ext cx="0" cy="0"/>
          <a:chOff x="0" y="0"/>
          <a:chExt cx="0" cy="0"/>
        </a:xfrm>
      </p:grpSpPr>
      <p:sp>
        <p:nvSpPr>
          <p:cNvPr id="101" name="Google Shape;101;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8"/>
          <p:cNvSpPr txBox="1"/>
          <p:nvPr>
            <p:ph idx="1" type="body"/>
          </p:nvPr>
        </p:nvSpPr>
        <p:spPr>
          <a:xfrm>
            <a:off x="457200" y="17526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3" name="Google Shape;103;p18"/>
          <p:cNvSpPr txBox="1"/>
          <p:nvPr>
            <p:ph idx="2" type="body"/>
          </p:nvPr>
        </p:nvSpPr>
        <p:spPr>
          <a:xfrm>
            <a:off x="4648200" y="17526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104" name="Google Shape;104;p18"/>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05" name="Google Shape;105;p18"/>
          <p:cNvPicPr preferRelativeResize="0"/>
          <p:nvPr/>
        </p:nvPicPr>
        <p:blipFill rotWithShape="1">
          <a:blip r:embed="rId2">
            <a:alphaModFix/>
          </a:blip>
          <a:srcRect b="0" l="0" r="0" t="0"/>
          <a:stretch/>
        </p:blipFill>
        <p:spPr>
          <a:xfrm>
            <a:off x="7772400" y="6248400"/>
            <a:ext cx="1237488" cy="496085"/>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106" name="Shape 106"/>
        <p:cNvGrpSpPr/>
        <p:nvPr/>
      </p:nvGrpSpPr>
      <p:grpSpPr>
        <a:xfrm>
          <a:off x="0" y="0"/>
          <a:ext cx="0" cy="0"/>
          <a:chOff x="0" y="0"/>
          <a:chExt cx="0" cy="0"/>
        </a:xfrm>
      </p:grpSpPr>
      <p:sp>
        <p:nvSpPr>
          <p:cNvPr id="107" name="Google Shape;107;p1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19"/>
          <p:cNvSpPr txBox="1"/>
          <p:nvPr>
            <p:ph idx="1" type="body"/>
          </p:nvPr>
        </p:nvSpPr>
        <p:spPr>
          <a:xfrm>
            <a:off x="457200" y="1722438"/>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09" name="Google Shape;109;p19"/>
          <p:cNvSpPr txBox="1"/>
          <p:nvPr>
            <p:ph idx="2" type="body"/>
          </p:nvPr>
        </p:nvSpPr>
        <p:spPr>
          <a:xfrm>
            <a:off x="457200" y="2373312"/>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10" name="Google Shape;110;p19"/>
          <p:cNvSpPr txBox="1"/>
          <p:nvPr>
            <p:ph idx="3" type="body"/>
          </p:nvPr>
        </p:nvSpPr>
        <p:spPr>
          <a:xfrm>
            <a:off x="4645025" y="1722438"/>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1" name="Google Shape;111;p19"/>
          <p:cNvSpPr txBox="1"/>
          <p:nvPr>
            <p:ph idx="4" type="body"/>
          </p:nvPr>
        </p:nvSpPr>
        <p:spPr>
          <a:xfrm>
            <a:off x="4645025" y="2373312"/>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12" name="Google Shape;112;p19"/>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mparison">
  <p:cSld name="1_Comparison">
    <p:spTree>
      <p:nvGrpSpPr>
        <p:cNvPr id="113" name="Shape 113"/>
        <p:cNvGrpSpPr/>
        <p:nvPr/>
      </p:nvGrpSpPr>
      <p:grpSpPr>
        <a:xfrm>
          <a:off x="0" y="0"/>
          <a:ext cx="0" cy="0"/>
          <a:chOff x="0" y="0"/>
          <a:chExt cx="0" cy="0"/>
        </a:xfrm>
      </p:grpSpPr>
      <p:sp>
        <p:nvSpPr>
          <p:cNvPr id="114" name="Google Shape;114;p2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5" name="Google Shape;115;p20"/>
          <p:cNvSpPr txBox="1"/>
          <p:nvPr>
            <p:ph idx="1" type="body"/>
          </p:nvPr>
        </p:nvSpPr>
        <p:spPr>
          <a:xfrm>
            <a:off x="457200" y="1722438"/>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6" name="Google Shape;116;p20"/>
          <p:cNvSpPr txBox="1"/>
          <p:nvPr>
            <p:ph idx="2" type="body"/>
          </p:nvPr>
        </p:nvSpPr>
        <p:spPr>
          <a:xfrm>
            <a:off x="457200" y="2373312"/>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17" name="Google Shape;117;p20"/>
          <p:cNvSpPr txBox="1"/>
          <p:nvPr>
            <p:ph idx="3" type="body"/>
          </p:nvPr>
        </p:nvSpPr>
        <p:spPr>
          <a:xfrm>
            <a:off x="4645025" y="1722438"/>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8" name="Google Shape;118;p20"/>
          <p:cNvSpPr txBox="1"/>
          <p:nvPr>
            <p:ph idx="4" type="body"/>
          </p:nvPr>
        </p:nvSpPr>
        <p:spPr>
          <a:xfrm>
            <a:off x="4645025" y="2373312"/>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119" name="Google Shape;119;p20"/>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20" name="Google Shape;120;p20"/>
          <p:cNvPicPr preferRelativeResize="0"/>
          <p:nvPr/>
        </p:nvPicPr>
        <p:blipFill rotWithShape="1">
          <a:blip r:embed="rId2">
            <a:alphaModFix/>
          </a:blip>
          <a:srcRect b="0" l="0" r="0" t="0"/>
          <a:stretch/>
        </p:blipFill>
        <p:spPr>
          <a:xfrm>
            <a:off x="7772400" y="6248400"/>
            <a:ext cx="1237488" cy="49608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type="obj">
  <p:cSld name="OBJECT">
    <p:spTree>
      <p:nvGrpSpPr>
        <p:cNvPr id="22" name="Shape 22"/>
        <p:cNvGrpSpPr/>
        <p:nvPr/>
      </p:nvGrpSpPr>
      <p:grpSpPr>
        <a:xfrm>
          <a:off x="0" y="0"/>
          <a:ext cx="0" cy="0"/>
          <a:chOff x="0" y="0"/>
          <a:chExt cx="0" cy="0"/>
        </a:xfrm>
      </p:grpSpPr>
      <p:sp>
        <p:nvSpPr>
          <p:cNvPr id="23" name="Google Shape;23;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body"/>
          </p:nvPr>
        </p:nvSpPr>
        <p:spPr>
          <a:xfrm>
            <a:off x="457200" y="1722437"/>
            <a:ext cx="8229600" cy="40687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 name="Google Shape;25;p3"/>
          <p:cNvSpPr/>
          <p:nvPr/>
        </p:nvSpPr>
        <p:spPr>
          <a:xfrm>
            <a:off x="0" y="6019800"/>
            <a:ext cx="9144000" cy="45719"/>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UCLibrariesSharedPrintLogo.jpg" id="26" name="Google Shape;26;p3"/>
          <p:cNvPicPr preferRelativeResize="0"/>
          <p:nvPr/>
        </p:nvPicPr>
        <p:blipFill rotWithShape="1">
          <a:blip r:embed="rId2">
            <a:alphaModFix/>
          </a:blip>
          <a:srcRect b="0" l="0" r="0" t="0"/>
          <a:stretch/>
        </p:blipFill>
        <p:spPr>
          <a:xfrm>
            <a:off x="381000" y="6248400"/>
            <a:ext cx="1143000" cy="458207"/>
          </a:xfrm>
          <a:prstGeom prst="rect">
            <a:avLst/>
          </a:prstGeom>
          <a:noFill/>
          <a:ln>
            <a:noFill/>
          </a:ln>
        </p:spPr>
      </p:pic>
      <p:sp>
        <p:nvSpPr>
          <p:cNvPr id="27" name="Google Shape;27;p3"/>
          <p:cNvSpPr txBox="1"/>
          <p:nvPr>
            <p:ph idx="10" type="dt"/>
          </p:nvPr>
        </p:nvSpPr>
        <p:spPr>
          <a:xfrm>
            <a:off x="3429000" y="6324600"/>
            <a:ext cx="2133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17365D"/>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2" type="sldNum"/>
          </p:nvPr>
        </p:nvSpPr>
        <p:spPr>
          <a:xfrm>
            <a:off x="6553200" y="632460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200" u="none" cap="none" strike="noStrike">
                <a:solidFill>
                  <a:srgbClr val="888888"/>
                </a:solidFill>
                <a:latin typeface="Calibri"/>
                <a:ea typeface="Calibri"/>
                <a:cs typeface="Calibri"/>
                <a:sym typeface="Calibri"/>
              </a:defRPr>
            </a:lvl1pPr>
            <a:lvl2pPr indent="0" lvl="1" marL="0" algn="r">
              <a:spcBef>
                <a:spcPts val="0"/>
              </a:spcBef>
              <a:buNone/>
              <a:defRPr b="0" i="0" sz="1200" u="none" cap="none" strike="noStrike">
                <a:solidFill>
                  <a:srgbClr val="888888"/>
                </a:solidFill>
                <a:latin typeface="Calibri"/>
                <a:ea typeface="Calibri"/>
                <a:cs typeface="Calibri"/>
                <a:sym typeface="Calibri"/>
              </a:defRPr>
            </a:lvl2pPr>
            <a:lvl3pPr indent="0" lvl="2" marL="0" algn="r">
              <a:spcBef>
                <a:spcPts val="0"/>
              </a:spcBef>
              <a:buNone/>
              <a:defRPr b="0" i="0" sz="1200" u="none" cap="none" strike="noStrike">
                <a:solidFill>
                  <a:srgbClr val="888888"/>
                </a:solidFill>
                <a:latin typeface="Calibri"/>
                <a:ea typeface="Calibri"/>
                <a:cs typeface="Calibri"/>
                <a:sym typeface="Calibri"/>
              </a:defRPr>
            </a:lvl3pPr>
            <a:lvl4pPr indent="0" lvl="3" marL="0" algn="r">
              <a:spcBef>
                <a:spcPts val="0"/>
              </a:spcBef>
              <a:buNone/>
              <a:defRPr b="0" i="0" sz="1200" u="none" cap="none" strike="noStrike">
                <a:solidFill>
                  <a:srgbClr val="888888"/>
                </a:solidFill>
                <a:latin typeface="Calibri"/>
                <a:ea typeface="Calibri"/>
                <a:cs typeface="Calibri"/>
                <a:sym typeface="Calibri"/>
              </a:defRPr>
            </a:lvl4pPr>
            <a:lvl5pPr indent="0" lvl="4" marL="0" algn="r">
              <a:spcBef>
                <a:spcPts val="0"/>
              </a:spcBef>
              <a:buNone/>
              <a:defRPr b="0" i="0" sz="1200" u="none" cap="none" strike="noStrike">
                <a:solidFill>
                  <a:srgbClr val="888888"/>
                </a:solidFill>
                <a:latin typeface="Calibri"/>
                <a:ea typeface="Calibri"/>
                <a:cs typeface="Calibri"/>
                <a:sym typeface="Calibri"/>
              </a:defRPr>
            </a:lvl5pPr>
            <a:lvl6pPr indent="0" lvl="5" marL="0" algn="r">
              <a:spcBef>
                <a:spcPts val="0"/>
              </a:spcBef>
              <a:buNone/>
              <a:defRPr b="0" i="0" sz="1200" u="none" cap="none" strike="noStrike">
                <a:solidFill>
                  <a:srgbClr val="888888"/>
                </a:solidFill>
                <a:latin typeface="Calibri"/>
                <a:ea typeface="Calibri"/>
                <a:cs typeface="Calibri"/>
                <a:sym typeface="Calibri"/>
              </a:defRPr>
            </a:lvl6pPr>
            <a:lvl7pPr indent="0" lvl="6" marL="0" algn="r">
              <a:spcBef>
                <a:spcPts val="0"/>
              </a:spcBef>
              <a:buNone/>
              <a:defRPr b="0" i="0" sz="1200" u="none" cap="none" strike="noStrike">
                <a:solidFill>
                  <a:srgbClr val="888888"/>
                </a:solidFill>
                <a:latin typeface="Calibri"/>
                <a:ea typeface="Calibri"/>
                <a:cs typeface="Calibri"/>
                <a:sym typeface="Calibri"/>
              </a:defRPr>
            </a:lvl7pPr>
            <a:lvl8pPr indent="0" lvl="7" marL="0" algn="r">
              <a:spcBef>
                <a:spcPts val="0"/>
              </a:spcBef>
              <a:buNone/>
              <a:defRPr b="0" i="0" sz="1200" u="none" cap="none" strike="noStrike">
                <a:solidFill>
                  <a:srgbClr val="888888"/>
                </a:solidFill>
                <a:latin typeface="Calibri"/>
                <a:ea typeface="Calibri"/>
                <a:cs typeface="Calibri"/>
                <a:sym typeface="Calibri"/>
              </a:defRPr>
            </a:lvl8pPr>
            <a:lvl9pPr indent="0" lvl="8" mar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21" name="Shape 121"/>
        <p:cNvGrpSpPr/>
        <p:nvPr/>
      </p:nvGrpSpPr>
      <p:grpSpPr>
        <a:xfrm>
          <a:off x="0" y="0"/>
          <a:ext cx="0" cy="0"/>
          <a:chOff x="0" y="0"/>
          <a:chExt cx="0" cy="0"/>
        </a:xfrm>
      </p:grpSpPr>
      <p:sp>
        <p:nvSpPr>
          <p:cNvPr id="122" name="Google Shape;122;p2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3" name="Google Shape;123;p21"/>
          <p:cNvSpPr/>
          <p:nvPr/>
        </p:nvSpPr>
        <p:spPr>
          <a:xfrm>
            <a:off x="0" y="15240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Only">
  <p:cSld name="1_Title Only">
    <p:spTree>
      <p:nvGrpSpPr>
        <p:cNvPr id="124" name="Shape 124"/>
        <p:cNvGrpSpPr/>
        <p:nvPr/>
      </p:nvGrpSpPr>
      <p:grpSpPr>
        <a:xfrm>
          <a:off x="0" y="0"/>
          <a:ext cx="0" cy="0"/>
          <a:chOff x="0" y="0"/>
          <a:chExt cx="0" cy="0"/>
        </a:xfrm>
      </p:grpSpPr>
      <p:sp>
        <p:nvSpPr>
          <p:cNvPr id="125" name="Google Shape;125;p2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6" name="Google Shape;126;p22"/>
          <p:cNvSpPr/>
          <p:nvPr/>
        </p:nvSpPr>
        <p:spPr>
          <a:xfrm>
            <a:off x="0" y="15240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27" name="Google Shape;127;p22"/>
          <p:cNvPicPr preferRelativeResize="0"/>
          <p:nvPr/>
        </p:nvPicPr>
        <p:blipFill rotWithShape="1">
          <a:blip r:embed="rId2">
            <a:alphaModFix/>
          </a:blip>
          <a:srcRect b="0" l="0" r="0" t="0"/>
          <a:stretch/>
        </p:blipFill>
        <p:spPr>
          <a:xfrm>
            <a:off x="7772400" y="6248400"/>
            <a:ext cx="1237488" cy="496085"/>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Only">
  <p:cSld name="2_Title Only">
    <p:spTree>
      <p:nvGrpSpPr>
        <p:cNvPr id="128" name="Shape 128"/>
        <p:cNvGrpSpPr/>
        <p:nvPr/>
      </p:nvGrpSpPr>
      <p:grpSpPr>
        <a:xfrm>
          <a:off x="0" y="0"/>
          <a:ext cx="0" cy="0"/>
          <a:chOff x="0" y="0"/>
          <a:chExt cx="0" cy="0"/>
        </a:xfrm>
      </p:grpSpPr>
      <p:sp>
        <p:nvSpPr>
          <p:cNvPr id="129" name="Google Shape;129;p23"/>
          <p:cNvSpPr txBox="1"/>
          <p:nvPr>
            <p:ph type="title"/>
          </p:nvPr>
        </p:nvSpPr>
        <p:spPr>
          <a:xfrm>
            <a:off x="1752600" y="274638"/>
            <a:ext cx="7086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0" name="Google Shape;130;p23"/>
          <p:cNvSpPr/>
          <p:nvPr/>
        </p:nvSpPr>
        <p:spPr>
          <a:xfrm>
            <a:off x="0" y="15240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31" name="Google Shape;131;p23"/>
          <p:cNvPicPr preferRelativeResize="0"/>
          <p:nvPr/>
        </p:nvPicPr>
        <p:blipFill rotWithShape="1">
          <a:blip r:embed="rId2">
            <a:alphaModFix/>
          </a:blip>
          <a:srcRect b="0" l="0" r="0" t="0"/>
          <a:stretch/>
        </p:blipFill>
        <p:spPr>
          <a:xfrm>
            <a:off x="228600" y="570715"/>
            <a:ext cx="1427570" cy="572285"/>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Blank">
  <p:cSld name="1_Blank">
    <p:spTree>
      <p:nvGrpSpPr>
        <p:cNvPr id="132" name="Shape 132"/>
        <p:cNvGrpSpPr/>
        <p:nvPr/>
      </p:nvGrpSpPr>
      <p:grpSpPr>
        <a:xfrm>
          <a:off x="0" y="0"/>
          <a:ext cx="0" cy="0"/>
          <a:chOff x="0" y="0"/>
          <a:chExt cx="0" cy="0"/>
        </a:xfrm>
      </p:grpSpPr>
      <p:sp>
        <p:nvSpPr>
          <p:cNvPr id="133" name="Google Shape;133;p24"/>
          <p:cNvSpPr/>
          <p:nvPr/>
        </p:nvSpPr>
        <p:spPr>
          <a:xfrm>
            <a:off x="0" y="0"/>
            <a:ext cx="152400" cy="6858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34" name="Google Shape;134;p24"/>
          <p:cNvPicPr preferRelativeResize="0"/>
          <p:nvPr/>
        </p:nvPicPr>
        <p:blipFill rotWithShape="1">
          <a:blip r:embed="rId2">
            <a:alphaModFix/>
          </a:blip>
          <a:srcRect b="0" l="0" r="0" t="0"/>
          <a:stretch/>
        </p:blipFill>
        <p:spPr>
          <a:xfrm>
            <a:off x="7772400" y="6248400"/>
            <a:ext cx="1237488" cy="496085"/>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Blank">
  <p:cSld name="2_Blank">
    <p:spTree>
      <p:nvGrpSpPr>
        <p:cNvPr id="135" name="Shape 135"/>
        <p:cNvGrpSpPr/>
        <p:nvPr/>
      </p:nvGrpSpPr>
      <p:grpSpPr>
        <a:xfrm>
          <a:off x="0" y="0"/>
          <a:ext cx="0" cy="0"/>
          <a:chOff x="0" y="0"/>
          <a:chExt cx="0" cy="0"/>
        </a:xfrm>
      </p:grpSpPr>
      <p:sp>
        <p:nvSpPr>
          <p:cNvPr id="136" name="Google Shape;136;p25"/>
          <p:cNvSpPr/>
          <p:nvPr/>
        </p:nvSpPr>
        <p:spPr>
          <a:xfrm>
            <a:off x="8991600" y="0"/>
            <a:ext cx="152400" cy="6858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Blank">
  <p:cSld name="3_Blank">
    <p:spTree>
      <p:nvGrpSpPr>
        <p:cNvPr id="137" name="Shape 137"/>
        <p:cNvGrpSpPr/>
        <p:nvPr/>
      </p:nvGrpSpPr>
      <p:grpSpPr>
        <a:xfrm>
          <a:off x="0" y="0"/>
          <a:ext cx="0" cy="0"/>
          <a:chOff x="0" y="0"/>
          <a:chExt cx="0" cy="0"/>
        </a:xfrm>
      </p:grpSpPr>
      <p:sp>
        <p:nvSpPr>
          <p:cNvPr id="138" name="Google Shape;138;p26"/>
          <p:cNvSpPr/>
          <p:nvPr/>
        </p:nvSpPr>
        <p:spPr>
          <a:xfrm>
            <a:off x="8991600" y="0"/>
            <a:ext cx="152400" cy="6858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39" name="Google Shape;139;p26"/>
          <p:cNvPicPr preferRelativeResize="0"/>
          <p:nvPr/>
        </p:nvPicPr>
        <p:blipFill rotWithShape="1">
          <a:blip r:embed="rId2">
            <a:alphaModFix/>
          </a:blip>
          <a:srcRect b="0" l="0" r="0" t="0"/>
          <a:stretch/>
        </p:blipFill>
        <p:spPr>
          <a:xfrm>
            <a:off x="134112" y="113515"/>
            <a:ext cx="1237488" cy="496085"/>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Blank">
  <p:cSld name="4_Blank">
    <p:spTree>
      <p:nvGrpSpPr>
        <p:cNvPr id="140" name="Shape 140"/>
        <p:cNvGrpSpPr/>
        <p:nvPr/>
      </p:nvGrpSpPr>
      <p:grpSpPr>
        <a:xfrm>
          <a:off x="0" y="0"/>
          <a:ext cx="0" cy="0"/>
          <a:chOff x="0" y="0"/>
          <a:chExt cx="0" cy="0"/>
        </a:xfrm>
      </p:grpSpPr>
      <p:sp>
        <p:nvSpPr>
          <p:cNvPr id="141" name="Google Shape;141;p27"/>
          <p:cNvSpPr/>
          <p:nvPr/>
        </p:nvSpPr>
        <p:spPr>
          <a:xfrm>
            <a:off x="0" y="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Blank">
  <p:cSld name="5_Blank">
    <p:spTree>
      <p:nvGrpSpPr>
        <p:cNvPr id="142" name="Shape 142"/>
        <p:cNvGrpSpPr/>
        <p:nvPr/>
      </p:nvGrpSpPr>
      <p:grpSpPr>
        <a:xfrm>
          <a:off x="0" y="0"/>
          <a:ext cx="0" cy="0"/>
          <a:chOff x="0" y="0"/>
          <a:chExt cx="0" cy="0"/>
        </a:xfrm>
      </p:grpSpPr>
      <p:sp>
        <p:nvSpPr>
          <p:cNvPr id="143" name="Google Shape;143;p28"/>
          <p:cNvSpPr/>
          <p:nvPr/>
        </p:nvSpPr>
        <p:spPr>
          <a:xfrm>
            <a:off x="0" y="67056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Blank">
  <p:cSld name="6_Blank">
    <p:spTree>
      <p:nvGrpSpPr>
        <p:cNvPr id="144" name="Shape 144"/>
        <p:cNvGrpSpPr/>
        <p:nvPr/>
      </p:nvGrpSpPr>
      <p:grpSpPr>
        <a:xfrm>
          <a:off x="0" y="0"/>
          <a:ext cx="0" cy="0"/>
          <a:chOff x="0" y="0"/>
          <a:chExt cx="0" cy="0"/>
        </a:xfrm>
      </p:grpSpPr>
      <p:sp>
        <p:nvSpPr>
          <p:cNvPr id="145" name="Google Shape;145;p29"/>
          <p:cNvSpPr/>
          <p:nvPr/>
        </p:nvSpPr>
        <p:spPr>
          <a:xfrm>
            <a:off x="0" y="7620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46" name="Google Shape;146;p29"/>
          <p:cNvPicPr preferRelativeResize="0"/>
          <p:nvPr/>
        </p:nvPicPr>
        <p:blipFill rotWithShape="1">
          <a:blip r:embed="rId2">
            <a:alphaModFix/>
          </a:blip>
          <a:srcRect b="0" l="0" r="0" t="0"/>
          <a:stretch/>
        </p:blipFill>
        <p:spPr>
          <a:xfrm>
            <a:off x="7830312" y="152400"/>
            <a:ext cx="1237488" cy="496085"/>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Blank">
  <p:cSld name="7_Blank">
    <p:spTree>
      <p:nvGrpSpPr>
        <p:cNvPr id="147" name="Shape 147"/>
        <p:cNvGrpSpPr/>
        <p:nvPr/>
      </p:nvGrpSpPr>
      <p:grpSpPr>
        <a:xfrm>
          <a:off x="0" y="0"/>
          <a:ext cx="0" cy="0"/>
          <a:chOff x="0" y="0"/>
          <a:chExt cx="0" cy="0"/>
        </a:xfrm>
      </p:grpSpPr>
      <p:sp>
        <p:nvSpPr>
          <p:cNvPr id="148" name="Google Shape;148;p30"/>
          <p:cNvSpPr/>
          <p:nvPr/>
        </p:nvSpPr>
        <p:spPr>
          <a:xfrm>
            <a:off x="0" y="7620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49" name="Google Shape;149;p30"/>
          <p:cNvPicPr preferRelativeResize="0"/>
          <p:nvPr/>
        </p:nvPicPr>
        <p:blipFill rotWithShape="1">
          <a:blip r:embed="rId2">
            <a:alphaModFix/>
          </a:blip>
          <a:srcRect b="0" l="0" r="0" t="0"/>
          <a:stretch/>
        </p:blipFill>
        <p:spPr>
          <a:xfrm>
            <a:off x="134112" y="152400"/>
            <a:ext cx="1237488" cy="496085"/>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9" name="Shape 29"/>
        <p:cNvGrpSpPr/>
        <p:nvPr/>
      </p:nvGrpSpPr>
      <p:grpSpPr>
        <a:xfrm>
          <a:off x="0" y="0"/>
          <a:ext cx="0" cy="0"/>
          <a:chOff x="0" y="0"/>
          <a:chExt cx="0" cy="0"/>
        </a:xfrm>
      </p:grpSpPr>
      <p:sp>
        <p:nvSpPr>
          <p:cNvPr id="30" name="Google Shape;30;p4"/>
          <p:cNvSpPr/>
          <p:nvPr/>
        </p:nvSpPr>
        <p:spPr>
          <a:xfrm>
            <a:off x="0" y="0"/>
            <a:ext cx="152400" cy="6858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Blank">
  <p:cSld name="8_Blank">
    <p:spTree>
      <p:nvGrpSpPr>
        <p:cNvPr id="150" name="Shape 150"/>
        <p:cNvGrpSpPr/>
        <p:nvPr/>
      </p:nvGrpSpPr>
      <p:grpSpPr>
        <a:xfrm>
          <a:off x="0" y="0"/>
          <a:ext cx="0" cy="0"/>
          <a:chOff x="0" y="0"/>
          <a:chExt cx="0" cy="0"/>
        </a:xfrm>
      </p:grpSpPr>
      <p:sp>
        <p:nvSpPr>
          <p:cNvPr id="151" name="Google Shape;151;p31"/>
          <p:cNvSpPr/>
          <p:nvPr/>
        </p:nvSpPr>
        <p:spPr>
          <a:xfrm>
            <a:off x="0" y="5980915"/>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52" name="Google Shape;152;p31"/>
          <p:cNvPicPr preferRelativeResize="0"/>
          <p:nvPr/>
        </p:nvPicPr>
        <p:blipFill rotWithShape="1">
          <a:blip r:embed="rId2">
            <a:alphaModFix/>
          </a:blip>
          <a:srcRect b="0" l="0" r="0" t="0"/>
          <a:stretch/>
        </p:blipFill>
        <p:spPr>
          <a:xfrm>
            <a:off x="7830312" y="6248400"/>
            <a:ext cx="1237488" cy="496085"/>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Blank">
  <p:cSld name="9_Blank">
    <p:spTree>
      <p:nvGrpSpPr>
        <p:cNvPr id="153" name="Shape 153"/>
        <p:cNvGrpSpPr/>
        <p:nvPr/>
      </p:nvGrpSpPr>
      <p:grpSpPr>
        <a:xfrm>
          <a:off x="0" y="0"/>
          <a:ext cx="0" cy="0"/>
          <a:chOff x="0" y="0"/>
          <a:chExt cx="0" cy="0"/>
        </a:xfrm>
      </p:grpSpPr>
      <p:sp>
        <p:nvSpPr>
          <p:cNvPr id="154" name="Google Shape;154;p32"/>
          <p:cNvSpPr/>
          <p:nvPr/>
        </p:nvSpPr>
        <p:spPr>
          <a:xfrm>
            <a:off x="0" y="5980915"/>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155" name="Google Shape;155;p32"/>
          <p:cNvPicPr preferRelativeResize="0"/>
          <p:nvPr/>
        </p:nvPicPr>
        <p:blipFill rotWithShape="1">
          <a:blip r:embed="rId2">
            <a:alphaModFix/>
          </a:blip>
          <a:srcRect b="0" l="0" r="0" t="0"/>
          <a:stretch/>
        </p:blipFill>
        <p:spPr>
          <a:xfrm>
            <a:off x="152400" y="6248400"/>
            <a:ext cx="1237488" cy="49608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wo Content" type="twoObj">
  <p:cSld name="TWO_OBJECTS">
    <p:spTree>
      <p:nvGrpSpPr>
        <p:cNvPr id="31" name="Shape 31"/>
        <p:cNvGrpSpPr/>
        <p:nvPr/>
      </p:nvGrpSpPr>
      <p:grpSpPr>
        <a:xfrm>
          <a:off x="0" y="0"/>
          <a:ext cx="0" cy="0"/>
          <a:chOff x="0" y="0"/>
          <a:chExt cx="0" cy="0"/>
        </a:xfrm>
      </p:grpSpPr>
      <p:sp>
        <p:nvSpPr>
          <p:cNvPr id="32" name="Google Shape;32;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body"/>
          </p:nvPr>
        </p:nvSpPr>
        <p:spPr>
          <a:xfrm>
            <a:off x="457200" y="1600200"/>
            <a:ext cx="4038600" cy="4343401"/>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4" name="Google Shape;34;p5"/>
          <p:cNvSpPr txBox="1"/>
          <p:nvPr>
            <p:ph idx="2" type="body"/>
          </p:nvPr>
        </p:nvSpPr>
        <p:spPr>
          <a:xfrm>
            <a:off x="4648200" y="1600200"/>
            <a:ext cx="4038600" cy="4343401"/>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5" name="Google Shape;35;p5"/>
          <p:cNvSpPr/>
          <p:nvPr/>
        </p:nvSpPr>
        <p:spPr>
          <a:xfrm>
            <a:off x="0" y="6019800"/>
            <a:ext cx="9144000" cy="45719"/>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36" name="Google Shape;36;p5"/>
          <p:cNvPicPr preferRelativeResize="0"/>
          <p:nvPr/>
        </p:nvPicPr>
        <p:blipFill rotWithShape="1">
          <a:blip r:embed="rId2">
            <a:alphaModFix/>
          </a:blip>
          <a:srcRect b="0" l="0" r="0" t="0"/>
          <a:stretch/>
        </p:blipFill>
        <p:spPr>
          <a:xfrm>
            <a:off x="381000" y="6248400"/>
            <a:ext cx="1143000" cy="458207"/>
          </a:xfrm>
          <a:prstGeom prst="rect">
            <a:avLst/>
          </a:prstGeom>
          <a:noFill/>
          <a:ln>
            <a:noFill/>
          </a:ln>
        </p:spPr>
      </p:pic>
      <p:sp>
        <p:nvSpPr>
          <p:cNvPr id="37" name="Google Shape;37;p5"/>
          <p:cNvSpPr txBox="1"/>
          <p:nvPr>
            <p:ph idx="10" type="dt"/>
          </p:nvPr>
        </p:nvSpPr>
        <p:spPr>
          <a:xfrm>
            <a:off x="3429000" y="6324600"/>
            <a:ext cx="2133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17365D"/>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2" type="sldNum"/>
          </p:nvPr>
        </p:nvSpPr>
        <p:spPr>
          <a:xfrm>
            <a:off x="6553200" y="632460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888888"/>
                </a:solidFill>
                <a:latin typeface="Calibri"/>
                <a:ea typeface="Calibri"/>
                <a:cs typeface="Calibri"/>
                <a:sym typeface="Calibri"/>
              </a:defRPr>
            </a:lvl1pPr>
            <a:lvl2pPr indent="0" lvl="1" marL="0" algn="r">
              <a:spcBef>
                <a:spcPts val="0"/>
              </a:spcBef>
              <a:buNone/>
              <a:defRPr sz="1200">
                <a:solidFill>
                  <a:srgbClr val="888888"/>
                </a:solidFill>
                <a:latin typeface="Calibri"/>
                <a:ea typeface="Calibri"/>
                <a:cs typeface="Calibri"/>
                <a:sym typeface="Calibri"/>
              </a:defRPr>
            </a:lvl2pPr>
            <a:lvl3pPr indent="0" lvl="2" marL="0" algn="r">
              <a:spcBef>
                <a:spcPts val="0"/>
              </a:spcBef>
              <a:buNone/>
              <a:defRPr sz="1200">
                <a:solidFill>
                  <a:srgbClr val="888888"/>
                </a:solidFill>
                <a:latin typeface="Calibri"/>
                <a:ea typeface="Calibri"/>
                <a:cs typeface="Calibri"/>
                <a:sym typeface="Calibri"/>
              </a:defRPr>
            </a:lvl3pPr>
            <a:lvl4pPr indent="0" lvl="3" marL="0" algn="r">
              <a:spcBef>
                <a:spcPts val="0"/>
              </a:spcBef>
              <a:buNone/>
              <a:defRPr sz="1200">
                <a:solidFill>
                  <a:srgbClr val="888888"/>
                </a:solidFill>
                <a:latin typeface="Calibri"/>
                <a:ea typeface="Calibri"/>
                <a:cs typeface="Calibri"/>
                <a:sym typeface="Calibri"/>
              </a:defRPr>
            </a:lvl4pPr>
            <a:lvl5pPr indent="0" lvl="4" marL="0" algn="r">
              <a:spcBef>
                <a:spcPts val="0"/>
              </a:spcBef>
              <a:buNone/>
              <a:defRPr sz="1200">
                <a:solidFill>
                  <a:srgbClr val="888888"/>
                </a:solidFill>
                <a:latin typeface="Calibri"/>
                <a:ea typeface="Calibri"/>
                <a:cs typeface="Calibri"/>
                <a:sym typeface="Calibri"/>
              </a:defRPr>
            </a:lvl5pPr>
            <a:lvl6pPr indent="0" lvl="5" marL="0" algn="r">
              <a:spcBef>
                <a:spcPts val="0"/>
              </a:spcBef>
              <a:buNone/>
              <a:defRPr sz="1200">
                <a:solidFill>
                  <a:srgbClr val="888888"/>
                </a:solidFill>
                <a:latin typeface="Calibri"/>
                <a:ea typeface="Calibri"/>
                <a:cs typeface="Calibri"/>
                <a:sym typeface="Calibri"/>
              </a:defRPr>
            </a:lvl6pPr>
            <a:lvl7pPr indent="0" lvl="6" marL="0" algn="r">
              <a:spcBef>
                <a:spcPts val="0"/>
              </a:spcBef>
              <a:buNone/>
              <a:defRPr sz="1200">
                <a:solidFill>
                  <a:srgbClr val="888888"/>
                </a:solidFill>
                <a:latin typeface="Calibri"/>
                <a:ea typeface="Calibri"/>
                <a:cs typeface="Calibri"/>
                <a:sym typeface="Calibri"/>
              </a:defRPr>
            </a:lvl7pPr>
            <a:lvl8pPr indent="0" lvl="7" marL="0" algn="r">
              <a:spcBef>
                <a:spcPts val="0"/>
              </a:spcBef>
              <a:buNone/>
              <a:defRPr sz="1200">
                <a:solidFill>
                  <a:srgbClr val="888888"/>
                </a:solidFill>
                <a:latin typeface="Calibri"/>
                <a:ea typeface="Calibri"/>
                <a:cs typeface="Calibri"/>
                <a:sym typeface="Calibri"/>
              </a:defRPr>
            </a:lvl8pPr>
            <a:lvl9pPr indent="0" lvl="8" mar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wo Content">
  <p:cSld name="3_Two Content">
    <p:spTree>
      <p:nvGrpSpPr>
        <p:cNvPr id="39" name="Shape 39"/>
        <p:cNvGrpSpPr/>
        <p:nvPr/>
      </p:nvGrpSpPr>
      <p:grpSpPr>
        <a:xfrm>
          <a:off x="0" y="0"/>
          <a:ext cx="0" cy="0"/>
          <a:chOff x="0" y="0"/>
          <a:chExt cx="0" cy="0"/>
        </a:xfrm>
      </p:grpSpPr>
      <p:sp>
        <p:nvSpPr>
          <p:cNvPr id="40" name="Google Shape;40;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6"/>
          <p:cNvSpPr txBox="1"/>
          <p:nvPr>
            <p:ph idx="1" type="body"/>
          </p:nvPr>
        </p:nvSpPr>
        <p:spPr>
          <a:xfrm>
            <a:off x="457200" y="1676400"/>
            <a:ext cx="4038600" cy="4419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2" name="Google Shape;42;p6"/>
          <p:cNvSpPr txBox="1"/>
          <p:nvPr>
            <p:ph idx="2" type="body"/>
          </p:nvPr>
        </p:nvSpPr>
        <p:spPr>
          <a:xfrm>
            <a:off x="4648200" y="1676400"/>
            <a:ext cx="4038600" cy="4419600"/>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3" name="Google Shape;43;p6"/>
          <p:cNvSpPr/>
          <p:nvPr/>
        </p:nvSpPr>
        <p:spPr>
          <a:xfrm>
            <a:off x="0" y="1447800"/>
            <a:ext cx="9144000" cy="45719"/>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44" name="Google Shape;44;p6"/>
          <p:cNvPicPr preferRelativeResize="0"/>
          <p:nvPr/>
        </p:nvPicPr>
        <p:blipFill rotWithShape="1">
          <a:blip r:embed="rId2">
            <a:alphaModFix/>
          </a:blip>
          <a:srcRect b="0" l="0" r="0" t="0"/>
          <a:stretch/>
        </p:blipFill>
        <p:spPr>
          <a:xfrm>
            <a:off x="381000" y="6248400"/>
            <a:ext cx="1143000" cy="458207"/>
          </a:xfrm>
          <a:prstGeom prst="rect">
            <a:avLst/>
          </a:prstGeom>
          <a:noFill/>
          <a:ln>
            <a:noFill/>
          </a:ln>
        </p:spPr>
      </p:pic>
      <p:sp>
        <p:nvSpPr>
          <p:cNvPr id="45" name="Google Shape;45;p6"/>
          <p:cNvSpPr txBox="1"/>
          <p:nvPr>
            <p:ph idx="10" type="dt"/>
          </p:nvPr>
        </p:nvSpPr>
        <p:spPr>
          <a:xfrm>
            <a:off x="3429000" y="6324600"/>
            <a:ext cx="2133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17365D"/>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2" type="sldNum"/>
          </p:nvPr>
        </p:nvSpPr>
        <p:spPr>
          <a:xfrm>
            <a:off x="6553200" y="632460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888888"/>
                </a:solidFill>
                <a:latin typeface="Calibri"/>
                <a:ea typeface="Calibri"/>
                <a:cs typeface="Calibri"/>
                <a:sym typeface="Calibri"/>
              </a:defRPr>
            </a:lvl1pPr>
            <a:lvl2pPr indent="0" lvl="1" marL="0" algn="r">
              <a:spcBef>
                <a:spcPts val="0"/>
              </a:spcBef>
              <a:buNone/>
              <a:defRPr sz="1200">
                <a:solidFill>
                  <a:srgbClr val="888888"/>
                </a:solidFill>
                <a:latin typeface="Calibri"/>
                <a:ea typeface="Calibri"/>
                <a:cs typeface="Calibri"/>
                <a:sym typeface="Calibri"/>
              </a:defRPr>
            </a:lvl2pPr>
            <a:lvl3pPr indent="0" lvl="2" marL="0" algn="r">
              <a:spcBef>
                <a:spcPts val="0"/>
              </a:spcBef>
              <a:buNone/>
              <a:defRPr sz="1200">
                <a:solidFill>
                  <a:srgbClr val="888888"/>
                </a:solidFill>
                <a:latin typeface="Calibri"/>
                <a:ea typeface="Calibri"/>
                <a:cs typeface="Calibri"/>
                <a:sym typeface="Calibri"/>
              </a:defRPr>
            </a:lvl3pPr>
            <a:lvl4pPr indent="0" lvl="3" marL="0" algn="r">
              <a:spcBef>
                <a:spcPts val="0"/>
              </a:spcBef>
              <a:buNone/>
              <a:defRPr sz="1200">
                <a:solidFill>
                  <a:srgbClr val="888888"/>
                </a:solidFill>
                <a:latin typeface="Calibri"/>
                <a:ea typeface="Calibri"/>
                <a:cs typeface="Calibri"/>
                <a:sym typeface="Calibri"/>
              </a:defRPr>
            </a:lvl4pPr>
            <a:lvl5pPr indent="0" lvl="4" marL="0" algn="r">
              <a:spcBef>
                <a:spcPts val="0"/>
              </a:spcBef>
              <a:buNone/>
              <a:defRPr sz="1200">
                <a:solidFill>
                  <a:srgbClr val="888888"/>
                </a:solidFill>
                <a:latin typeface="Calibri"/>
                <a:ea typeface="Calibri"/>
                <a:cs typeface="Calibri"/>
                <a:sym typeface="Calibri"/>
              </a:defRPr>
            </a:lvl5pPr>
            <a:lvl6pPr indent="0" lvl="5" marL="0" algn="r">
              <a:spcBef>
                <a:spcPts val="0"/>
              </a:spcBef>
              <a:buNone/>
              <a:defRPr sz="1200">
                <a:solidFill>
                  <a:srgbClr val="888888"/>
                </a:solidFill>
                <a:latin typeface="Calibri"/>
                <a:ea typeface="Calibri"/>
                <a:cs typeface="Calibri"/>
                <a:sym typeface="Calibri"/>
              </a:defRPr>
            </a:lvl6pPr>
            <a:lvl7pPr indent="0" lvl="6" marL="0" algn="r">
              <a:spcBef>
                <a:spcPts val="0"/>
              </a:spcBef>
              <a:buNone/>
              <a:defRPr sz="1200">
                <a:solidFill>
                  <a:srgbClr val="888888"/>
                </a:solidFill>
                <a:latin typeface="Calibri"/>
                <a:ea typeface="Calibri"/>
                <a:cs typeface="Calibri"/>
                <a:sym typeface="Calibri"/>
              </a:defRPr>
            </a:lvl7pPr>
            <a:lvl8pPr indent="0" lvl="7" marL="0" algn="r">
              <a:spcBef>
                <a:spcPts val="0"/>
              </a:spcBef>
              <a:buNone/>
              <a:defRPr sz="1200">
                <a:solidFill>
                  <a:srgbClr val="888888"/>
                </a:solidFill>
                <a:latin typeface="Calibri"/>
                <a:ea typeface="Calibri"/>
                <a:cs typeface="Calibri"/>
                <a:sym typeface="Calibri"/>
              </a:defRPr>
            </a:lvl8pPr>
            <a:lvl9pPr indent="0" lvl="8" mar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Section Header" type="secHead">
  <p:cSld name="SECTION_HEADER">
    <p:spTree>
      <p:nvGrpSpPr>
        <p:cNvPr id="47" name="Shape 47"/>
        <p:cNvGrpSpPr/>
        <p:nvPr/>
      </p:nvGrpSpPr>
      <p:grpSpPr>
        <a:xfrm>
          <a:off x="0" y="0"/>
          <a:ext cx="0" cy="0"/>
          <a:chOff x="0" y="0"/>
          <a:chExt cx="0" cy="0"/>
        </a:xfrm>
      </p:grpSpPr>
      <p:sp>
        <p:nvSpPr>
          <p:cNvPr id="48" name="Google Shape;48;p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50" name="Google Shape;50;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p:nvPr/>
        </p:nvSpPr>
        <p:spPr>
          <a:xfrm>
            <a:off x="0" y="0"/>
            <a:ext cx="9144000" cy="22860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52" name="Google Shape;52;p7"/>
          <p:cNvPicPr preferRelativeResize="0"/>
          <p:nvPr/>
        </p:nvPicPr>
        <p:blipFill rotWithShape="1">
          <a:blip r:embed="rId2">
            <a:alphaModFix/>
          </a:blip>
          <a:srcRect b="0" l="0" r="0" t="0"/>
          <a:stretch/>
        </p:blipFill>
        <p:spPr>
          <a:xfrm>
            <a:off x="4114800" y="6339035"/>
            <a:ext cx="914400" cy="366565"/>
          </a:xfrm>
          <a:prstGeom prst="rect">
            <a:avLst/>
          </a:prstGeom>
          <a:noFill/>
          <a:ln>
            <a:noFill/>
          </a:ln>
        </p:spPr>
      </p:pic>
      <p:sp>
        <p:nvSpPr>
          <p:cNvPr id="53" name="Google Shape;53;p7"/>
          <p:cNvSpPr txBox="1"/>
          <p:nvPr>
            <p:ph idx="12" type="sldNum"/>
          </p:nvPr>
        </p:nvSpPr>
        <p:spPr>
          <a:xfrm>
            <a:off x="6553200" y="632460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200">
                <a:solidFill>
                  <a:srgbClr val="888888"/>
                </a:solidFill>
                <a:latin typeface="Calibri"/>
                <a:ea typeface="Calibri"/>
                <a:cs typeface="Calibri"/>
                <a:sym typeface="Calibri"/>
              </a:defRPr>
            </a:lvl1pPr>
            <a:lvl2pPr indent="0" lvl="1" marL="0" algn="r">
              <a:spcBef>
                <a:spcPts val="0"/>
              </a:spcBef>
              <a:buNone/>
              <a:defRPr sz="1200">
                <a:solidFill>
                  <a:srgbClr val="888888"/>
                </a:solidFill>
                <a:latin typeface="Calibri"/>
                <a:ea typeface="Calibri"/>
                <a:cs typeface="Calibri"/>
                <a:sym typeface="Calibri"/>
              </a:defRPr>
            </a:lvl2pPr>
            <a:lvl3pPr indent="0" lvl="2" marL="0" algn="r">
              <a:spcBef>
                <a:spcPts val="0"/>
              </a:spcBef>
              <a:buNone/>
              <a:defRPr sz="1200">
                <a:solidFill>
                  <a:srgbClr val="888888"/>
                </a:solidFill>
                <a:latin typeface="Calibri"/>
                <a:ea typeface="Calibri"/>
                <a:cs typeface="Calibri"/>
                <a:sym typeface="Calibri"/>
              </a:defRPr>
            </a:lvl3pPr>
            <a:lvl4pPr indent="0" lvl="3" marL="0" algn="r">
              <a:spcBef>
                <a:spcPts val="0"/>
              </a:spcBef>
              <a:buNone/>
              <a:defRPr sz="1200">
                <a:solidFill>
                  <a:srgbClr val="888888"/>
                </a:solidFill>
                <a:latin typeface="Calibri"/>
                <a:ea typeface="Calibri"/>
                <a:cs typeface="Calibri"/>
                <a:sym typeface="Calibri"/>
              </a:defRPr>
            </a:lvl4pPr>
            <a:lvl5pPr indent="0" lvl="4" marL="0" algn="r">
              <a:spcBef>
                <a:spcPts val="0"/>
              </a:spcBef>
              <a:buNone/>
              <a:defRPr sz="1200">
                <a:solidFill>
                  <a:srgbClr val="888888"/>
                </a:solidFill>
                <a:latin typeface="Calibri"/>
                <a:ea typeface="Calibri"/>
                <a:cs typeface="Calibri"/>
                <a:sym typeface="Calibri"/>
              </a:defRPr>
            </a:lvl5pPr>
            <a:lvl6pPr indent="0" lvl="5" marL="0" algn="r">
              <a:spcBef>
                <a:spcPts val="0"/>
              </a:spcBef>
              <a:buNone/>
              <a:defRPr sz="1200">
                <a:solidFill>
                  <a:srgbClr val="888888"/>
                </a:solidFill>
                <a:latin typeface="Calibri"/>
                <a:ea typeface="Calibri"/>
                <a:cs typeface="Calibri"/>
                <a:sym typeface="Calibri"/>
              </a:defRPr>
            </a:lvl6pPr>
            <a:lvl7pPr indent="0" lvl="6" marL="0" algn="r">
              <a:spcBef>
                <a:spcPts val="0"/>
              </a:spcBef>
              <a:buNone/>
              <a:defRPr sz="1200">
                <a:solidFill>
                  <a:srgbClr val="888888"/>
                </a:solidFill>
                <a:latin typeface="Calibri"/>
                <a:ea typeface="Calibri"/>
                <a:cs typeface="Calibri"/>
                <a:sym typeface="Calibri"/>
              </a:defRPr>
            </a:lvl7pPr>
            <a:lvl8pPr indent="0" lvl="7" marL="0" algn="r">
              <a:spcBef>
                <a:spcPts val="0"/>
              </a:spcBef>
              <a:buNone/>
              <a:defRPr sz="1200">
                <a:solidFill>
                  <a:srgbClr val="888888"/>
                </a:solidFill>
                <a:latin typeface="Calibri"/>
                <a:ea typeface="Calibri"/>
                <a:cs typeface="Calibri"/>
                <a:sym typeface="Calibri"/>
              </a:defRPr>
            </a:lvl8pPr>
            <a:lvl9pPr indent="0" lvl="8" marL="0" algn="r">
              <a:spcBef>
                <a:spcPts val="0"/>
              </a:spcBef>
              <a:buNone/>
              <a:defRPr sz="12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bg>
      <p:bgPr>
        <a:solidFill>
          <a:srgbClr val="538CD5"/>
        </a:solidFill>
      </p:bgPr>
    </p:bg>
    <p:spTree>
      <p:nvGrpSpPr>
        <p:cNvPr id="54" name="Shape 54"/>
        <p:cNvGrpSpPr/>
        <p:nvPr/>
      </p:nvGrpSpPr>
      <p:grpSpPr>
        <a:xfrm>
          <a:off x="0" y="0"/>
          <a:ext cx="0" cy="0"/>
          <a:chOff x="0" y="0"/>
          <a:chExt cx="0" cy="0"/>
        </a:xfrm>
      </p:grpSpPr>
      <p:sp>
        <p:nvSpPr>
          <p:cNvPr id="55" name="Google Shape;55;p8"/>
          <p:cNvSpPr txBox="1"/>
          <p:nvPr>
            <p:ph type="title"/>
          </p:nvPr>
        </p:nvSpPr>
        <p:spPr>
          <a:xfrm>
            <a:off x="457200" y="1905000"/>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lt1"/>
              </a:buClr>
              <a:buSzPts val="4400"/>
              <a:buFont typeface="Calibri"/>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56" name="Shape 56"/>
        <p:cNvGrpSpPr/>
        <p:nvPr/>
      </p:nvGrpSpPr>
      <p:grpSpPr>
        <a:xfrm>
          <a:off x="0" y="0"/>
          <a:ext cx="0" cy="0"/>
          <a:chOff x="0" y="0"/>
          <a:chExt cx="0" cy="0"/>
        </a:xfrm>
      </p:grpSpPr>
      <p:sp>
        <p:nvSpPr>
          <p:cNvPr id="57" name="Google Shape;57;p9"/>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9"/>
          <p:cNvSpPr txBox="1"/>
          <p:nvPr>
            <p:ph idx="1" type="body"/>
          </p:nvPr>
        </p:nvSpPr>
        <p:spPr>
          <a:xfrm>
            <a:off x="457200" y="1722437"/>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59" name="Google Shape;59;p9"/>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60" name="Shape 60"/>
        <p:cNvGrpSpPr/>
        <p:nvPr/>
      </p:nvGrpSpPr>
      <p:grpSpPr>
        <a:xfrm>
          <a:off x="0" y="0"/>
          <a:ext cx="0" cy="0"/>
          <a:chOff x="0" y="0"/>
          <a:chExt cx="0" cy="0"/>
        </a:xfrm>
      </p:grpSpPr>
      <p:sp>
        <p:nvSpPr>
          <p:cNvPr id="61" name="Google Shape;61;p1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0"/>
          <p:cNvSpPr txBox="1"/>
          <p:nvPr>
            <p:ph idx="1" type="body"/>
          </p:nvPr>
        </p:nvSpPr>
        <p:spPr>
          <a:xfrm>
            <a:off x="457200" y="1722437"/>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3" name="Google Shape;63;p10"/>
          <p:cNvSpPr/>
          <p:nvPr/>
        </p:nvSpPr>
        <p:spPr>
          <a:xfrm>
            <a:off x="0" y="1447800"/>
            <a:ext cx="9144000" cy="152400"/>
          </a:xfrm>
          <a:prstGeom prst="rect">
            <a:avLst/>
          </a:prstGeom>
          <a:solidFill>
            <a:schemeClr val="accent1"/>
          </a:solidFill>
          <a:ln cap="flat" cmpd="sng" w="25400">
            <a:solidFill>
              <a:srgbClr val="395E89"/>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UCLibrariesSharedPrintLogo.jpg" id="64" name="Google Shape;64;p10"/>
          <p:cNvPicPr preferRelativeResize="0"/>
          <p:nvPr/>
        </p:nvPicPr>
        <p:blipFill rotWithShape="1">
          <a:blip r:embed="rId2">
            <a:alphaModFix/>
          </a:blip>
          <a:srcRect b="0" l="0" r="0" t="0"/>
          <a:stretch/>
        </p:blipFill>
        <p:spPr>
          <a:xfrm>
            <a:off x="7696200" y="6172200"/>
            <a:ext cx="1237488" cy="49608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slideLayout" Target="../slideLayouts/slideLayout26.xml"/><Relationship Id="rId25" Type="http://schemas.openxmlformats.org/officeDocument/2006/relationships/slideLayout" Target="../slideLayouts/slideLayout25.xml"/><Relationship Id="rId28" Type="http://schemas.openxmlformats.org/officeDocument/2006/relationships/slideLayout" Target="../slideLayouts/slideLayout28.xml"/><Relationship Id="rId27" Type="http://schemas.openxmlformats.org/officeDocument/2006/relationships/slideLayout" Target="../slideLayouts/slideLayout27.xml"/><Relationship Id="rId5" Type="http://schemas.openxmlformats.org/officeDocument/2006/relationships/slideLayout" Target="../slideLayouts/slideLayout5.xml"/><Relationship Id="rId6" Type="http://schemas.openxmlformats.org/officeDocument/2006/relationships/slideLayout" Target="../slideLayouts/slideLayout6.xml"/><Relationship Id="rId29" Type="http://schemas.openxmlformats.org/officeDocument/2006/relationships/slideLayout" Target="../slideLayouts/slideLayout29.xml"/><Relationship Id="rId7" Type="http://schemas.openxmlformats.org/officeDocument/2006/relationships/slideLayout" Target="../slideLayouts/slideLayout7.xml"/><Relationship Id="rId8" Type="http://schemas.openxmlformats.org/officeDocument/2006/relationships/slideLayout" Target="../slideLayouts/slideLayout8.xml"/><Relationship Id="rId31" Type="http://schemas.openxmlformats.org/officeDocument/2006/relationships/slideLayout" Target="../slideLayouts/slideLayout31.xml"/><Relationship Id="rId30" Type="http://schemas.openxmlformats.org/officeDocument/2006/relationships/slideLayout" Target="../slideLayouts/slideLayout30.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32" Type="http://schemas.openxmlformats.org/officeDocument/2006/relationships/theme" Target="../theme/theme2.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 id="2147483674" r:id="rId27"/>
    <p:sldLayoutId id="2147483675" r:id="rId28"/>
    <p:sldLayoutId id="2147483676" r:id="rId29"/>
    <p:sldLayoutId id="2147483677" r:id="rId30"/>
    <p:sldLayoutId id="2147483678" r:id="rId3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9.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0.xml"/><Relationship Id="rId3" Type="http://schemas.openxmlformats.org/officeDocument/2006/relationships/image" Target="../media/image6.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1.xml"/><Relationship Id="rId3" Type="http://schemas.openxmlformats.org/officeDocument/2006/relationships/image" Target="../media/image8.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hyperlink" Target="mailto:alison.Wohlers@ucop.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3"/>
          <p:cNvSpPr txBox="1"/>
          <p:nvPr>
            <p:ph type="ctrTitle"/>
          </p:nvPr>
        </p:nvSpPr>
        <p:spPr>
          <a:xfrm>
            <a:off x="685800" y="493575"/>
            <a:ext cx="7772400" cy="1470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4400"/>
              <a:buFont typeface="Calibri"/>
              <a:buNone/>
            </a:pPr>
            <a:r>
              <a:rPr lang="en-US"/>
              <a:t>Journal Archiving Campaign Service (JACS)</a:t>
            </a:r>
            <a:endParaRPr/>
          </a:p>
        </p:txBody>
      </p:sp>
      <p:sp>
        <p:nvSpPr>
          <p:cNvPr id="162" name="Google Shape;162;p33"/>
          <p:cNvSpPr txBox="1"/>
          <p:nvPr>
            <p:ph idx="1" type="subTitle"/>
          </p:nvPr>
        </p:nvSpPr>
        <p:spPr>
          <a:xfrm>
            <a:off x="351900" y="4956763"/>
            <a:ext cx="5791200" cy="1295400"/>
          </a:xfrm>
          <a:prstGeom prst="rect">
            <a:avLst/>
          </a:prstGeom>
          <a:noFill/>
          <a:ln>
            <a:noFill/>
          </a:ln>
        </p:spPr>
        <p:txBody>
          <a:bodyPr anchorCtr="0" anchor="ctr" bIns="45700" lIns="91425" spcFirstLastPara="1" rIns="91425" wrap="square" tIns="45700">
            <a:noAutofit/>
          </a:bodyPr>
          <a:lstStyle/>
          <a:p>
            <a:pPr indent="0" lvl="0" marL="0" rtl="0" algn="ctr">
              <a:lnSpc>
                <a:spcPct val="80000"/>
              </a:lnSpc>
              <a:spcBef>
                <a:spcPts val="0"/>
              </a:spcBef>
              <a:spcAft>
                <a:spcPts val="0"/>
              </a:spcAft>
              <a:buClr>
                <a:srgbClr val="888888"/>
              </a:buClr>
              <a:buSzPts val="2960"/>
              <a:buNone/>
            </a:pPr>
            <a:r>
              <a:rPr i="1" lang="en-US" sz="2960">
                <a:solidFill>
                  <a:srgbClr val="9E9E9E"/>
                </a:solidFill>
              </a:rPr>
              <a:t>June 6, 2024</a:t>
            </a:r>
            <a:endParaRPr i="1" sz="2960">
              <a:solidFill>
                <a:srgbClr val="9E9E9E"/>
              </a:solidFill>
            </a:endParaRPr>
          </a:p>
        </p:txBody>
      </p:sp>
      <p:sp>
        <p:nvSpPr>
          <p:cNvPr id="163" name="Google Shape;163;p33"/>
          <p:cNvSpPr txBox="1"/>
          <p:nvPr>
            <p:ph idx="1" type="subTitle"/>
          </p:nvPr>
        </p:nvSpPr>
        <p:spPr>
          <a:xfrm>
            <a:off x="1676400" y="2284544"/>
            <a:ext cx="5791200" cy="629100"/>
          </a:xfrm>
          <a:prstGeom prst="rect">
            <a:avLst/>
          </a:prstGeom>
          <a:noFill/>
          <a:ln>
            <a:noFill/>
          </a:ln>
        </p:spPr>
        <p:txBody>
          <a:bodyPr anchorCtr="0" anchor="t" bIns="45700" lIns="91425" spcFirstLastPara="1" rIns="91425" wrap="square" tIns="45700">
            <a:noAutofit/>
          </a:bodyPr>
          <a:lstStyle/>
          <a:p>
            <a:pPr indent="0" lvl="0" marL="0" rtl="0" algn="ctr">
              <a:lnSpc>
                <a:spcPct val="80000"/>
              </a:lnSpc>
              <a:spcBef>
                <a:spcPts val="0"/>
              </a:spcBef>
              <a:spcAft>
                <a:spcPts val="0"/>
              </a:spcAft>
              <a:buClr>
                <a:srgbClr val="888888"/>
              </a:buClr>
              <a:buSzPts val="2960"/>
              <a:buNone/>
            </a:pPr>
            <a:r>
              <a:rPr i="1" lang="en-US" sz="2960">
                <a:solidFill>
                  <a:srgbClr val="D8D8D8"/>
                </a:solidFill>
              </a:rPr>
              <a:t>Refresher</a:t>
            </a:r>
            <a:endParaRPr i="1" sz="2960">
              <a:solidFill>
                <a:srgbClr val="D8D8D8"/>
              </a:solidFill>
            </a:endParaRPr>
          </a:p>
          <a:p>
            <a:pPr indent="0" lvl="0" marL="0" rtl="0" algn="ctr">
              <a:lnSpc>
                <a:spcPct val="80000"/>
              </a:lnSpc>
              <a:spcBef>
                <a:spcPts val="0"/>
              </a:spcBef>
              <a:spcAft>
                <a:spcPts val="0"/>
              </a:spcAft>
              <a:buClr>
                <a:srgbClr val="888888"/>
              </a:buClr>
              <a:buSzPts val="2960"/>
              <a:buNone/>
            </a:pPr>
            <a:r>
              <a:rPr i="1" lang="en-US" sz="2960">
                <a:solidFill>
                  <a:srgbClr val="D8D8D8"/>
                </a:solidFill>
              </a:rPr>
              <a:t>(and a bit of a teaser for the future)</a:t>
            </a:r>
            <a:endParaRPr i="1" sz="2960">
              <a:solidFill>
                <a:srgbClr val="D8D8D8"/>
              </a:solidFill>
            </a:endParaRPr>
          </a:p>
          <a:p>
            <a:pPr indent="0" lvl="0" marL="0" rtl="0" algn="ctr">
              <a:lnSpc>
                <a:spcPct val="80000"/>
              </a:lnSpc>
              <a:spcBef>
                <a:spcPts val="0"/>
              </a:spcBef>
              <a:spcAft>
                <a:spcPts val="0"/>
              </a:spcAft>
              <a:buClr>
                <a:srgbClr val="888888"/>
              </a:buClr>
              <a:buSzPts val="2960"/>
              <a:buNone/>
            </a:pPr>
            <a:r>
              <a:t/>
            </a:r>
            <a:endParaRPr i="1" sz="2960">
              <a:solidFill>
                <a:srgbClr val="D8D8D8"/>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42"/>
          <p:cNvSpPr txBox="1"/>
          <p:nvPr>
            <p:ph type="title"/>
          </p:nvPr>
        </p:nvSpPr>
        <p:spPr>
          <a:xfrm>
            <a:off x="0" y="0"/>
            <a:ext cx="9144000" cy="14175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JACS Benefits</a:t>
            </a:r>
            <a:endParaRPr/>
          </a:p>
          <a:p>
            <a:pPr indent="0" lvl="0" marL="0" rtl="0" algn="ctr">
              <a:spcBef>
                <a:spcPts val="0"/>
              </a:spcBef>
              <a:spcAft>
                <a:spcPts val="0"/>
              </a:spcAft>
              <a:buNone/>
            </a:pPr>
            <a:r>
              <a:rPr i="1" lang="en-US" sz="3000"/>
              <a:t>Responsible &amp; Responsive Print Collection Stewardship</a:t>
            </a:r>
            <a:endParaRPr i="1" sz="3000"/>
          </a:p>
        </p:txBody>
      </p:sp>
      <p:sp>
        <p:nvSpPr>
          <p:cNvPr id="266" name="Google Shape;266;p42"/>
          <p:cNvSpPr txBox="1"/>
          <p:nvPr>
            <p:ph idx="1" type="body"/>
          </p:nvPr>
        </p:nvSpPr>
        <p:spPr>
          <a:xfrm>
            <a:off x="457200" y="1722437"/>
            <a:ext cx="8229600" cy="4526100"/>
          </a:xfrm>
          <a:prstGeom prst="rect">
            <a:avLst/>
          </a:prstGeom>
        </p:spPr>
        <p:txBody>
          <a:bodyPr anchorCtr="0" anchor="t" bIns="45700" lIns="91425" spcFirstLastPara="1" rIns="91425" wrap="square" tIns="45700">
            <a:noAutofit/>
          </a:bodyPr>
          <a:lstStyle/>
          <a:p>
            <a:pPr indent="-387350" lvl="0" marL="457200" rtl="0" algn="l">
              <a:spcBef>
                <a:spcPts val="360"/>
              </a:spcBef>
              <a:spcAft>
                <a:spcPts val="0"/>
              </a:spcAft>
              <a:buSzPts val="2500"/>
              <a:buAutoNum type="arabicPeriod"/>
            </a:pPr>
            <a:r>
              <a:rPr b="1" lang="en-US"/>
              <a:t>Collection building</a:t>
            </a:r>
            <a:r>
              <a:rPr lang="en-US"/>
              <a:t> - c</a:t>
            </a:r>
            <a:r>
              <a:rPr lang="en-US"/>
              <a:t>reates a journal collection that draws together the strengths of all the UC campus libraries</a:t>
            </a:r>
            <a:endParaRPr/>
          </a:p>
          <a:p>
            <a:pPr indent="-387350" lvl="0" marL="457200" rtl="0" algn="l">
              <a:spcBef>
                <a:spcPts val="0"/>
              </a:spcBef>
              <a:spcAft>
                <a:spcPts val="0"/>
              </a:spcAft>
              <a:buSzPts val="2500"/>
              <a:buAutoNum type="arabicPeriod"/>
            </a:pPr>
            <a:r>
              <a:rPr b="1" lang="en-US"/>
              <a:t>Preservation</a:t>
            </a:r>
            <a:r>
              <a:rPr lang="en-US"/>
              <a:t> - extends the lifetime of journal print collections through environmentally-regulated and secure housing</a:t>
            </a:r>
            <a:endParaRPr/>
          </a:p>
          <a:p>
            <a:pPr indent="-387350" lvl="0" marL="457200" rtl="0" algn="l">
              <a:spcBef>
                <a:spcPts val="0"/>
              </a:spcBef>
              <a:spcAft>
                <a:spcPts val="0"/>
              </a:spcAft>
              <a:buSzPts val="2500"/>
              <a:buAutoNum type="arabicPeriod"/>
            </a:pPr>
            <a:r>
              <a:rPr b="1" lang="en-US"/>
              <a:t>Access</a:t>
            </a:r>
            <a:r>
              <a:rPr lang="en-US"/>
              <a:t> - enables easy access through document delivery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3"/>
          <p:cNvSpPr txBox="1"/>
          <p:nvPr>
            <p:ph type="title"/>
          </p:nvPr>
        </p:nvSpPr>
        <p:spPr>
          <a:xfrm>
            <a:off x="216775" y="187225"/>
            <a:ext cx="8743800" cy="803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i="1" lang="en-US" sz="3959"/>
              <a:t>Evolved over time </a:t>
            </a:r>
            <a:r>
              <a:rPr lang="en-US" sz="3959"/>
              <a:t>- </a:t>
            </a:r>
            <a:endParaRPr sz="3959"/>
          </a:p>
          <a:p>
            <a:pPr indent="0" lvl="0" marL="0" rtl="0" algn="ctr">
              <a:spcBef>
                <a:spcPts val="0"/>
              </a:spcBef>
              <a:spcAft>
                <a:spcPts val="0"/>
              </a:spcAft>
              <a:buClr>
                <a:schemeClr val="dk1"/>
              </a:buClr>
              <a:buSzPts val="3959"/>
              <a:buFont typeface="Calibri"/>
              <a:buNone/>
            </a:pPr>
            <a:r>
              <a:rPr lang="en-US" sz="3959"/>
              <a:t>JACS in the Shared Print Ecosystem</a:t>
            </a:r>
            <a:endParaRPr sz="3959"/>
          </a:p>
        </p:txBody>
      </p:sp>
      <p:grpSp>
        <p:nvGrpSpPr>
          <p:cNvPr id="273" name="Google Shape;273;p43"/>
          <p:cNvGrpSpPr/>
          <p:nvPr/>
        </p:nvGrpSpPr>
        <p:grpSpPr>
          <a:xfrm>
            <a:off x="2019300" y="1143000"/>
            <a:ext cx="4953000" cy="4953149"/>
            <a:chOff x="1866900" y="0"/>
            <a:chExt cx="4953000" cy="4953149"/>
          </a:xfrm>
        </p:grpSpPr>
        <p:sp>
          <p:nvSpPr>
            <p:cNvPr id="274" name="Google Shape;274;p43"/>
            <p:cNvSpPr/>
            <p:nvPr/>
          </p:nvSpPr>
          <p:spPr>
            <a:xfrm>
              <a:off x="1866900" y="0"/>
              <a:ext cx="4953000" cy="4953000"/>
            </a:xfrm>
            <a:prstGeom prst="ellipse">
              <a:avLst/>
            </a:prstGeom>
            <a:solidFill>
              <a:srgbClr val="A4C2F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43"/>
            <p:cNvSpPr txBox="1"/>
            <p:nvPr/>
          </p:nvSpPr>
          <p:spPr>
            <a:xfrm>
              <a:off x="3477863" y="209550"/>
              <a:ext cx="1731000" cy="742800"/>
            </a:xfrm>
            <a:prstGeom prst="rect">
              <a:avLst/>
            </a:prstGeom>
            <a:noFill/>
            <a:ln>
              <a:noFill/>
            </a:ln>
          </p:spPr>
          <p:txBody>
            <a:bodyPr anchorCtr="0" anchor="ctr" bIns="99550" lIns="99550" spcFirstLastPara="1" rIns="99550" wrap="square" tIns="99550">
              <a:noAutofit/>
            </a:bodyPr>
            <a:lstStyle/>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National </a:t>
              </a:r>
              <a:endParaRPr b="1" sz="2600">
                <a:solidFill>
                  <a:schemeClr val="dk1"/>
                </a:solidFill>
              </a:endParaRPr>
            </a:p>
          </p:txBody>
        </p:sp>
        <p:sp>
          <p:nvSpPr>
            <p:cNvPr id="276" name="Google Shape;276;p43"/>
            <p:cNvSpPr/>
            <p:nvPr/>
          </p:nvSpPr>
          <p:spPr>
            <a:xfrm>
              <a:off x="2486024" y="1238249"/>
              <a:ext cx="3714900" cy="3714900"/>
            </a:xfrm>
            <a:prstGeom prst="ellipse">
              <a:avLst/>
            </a:prstGeom>
            <a:solidFill>
              <a:srgbClr val="6D9EEB"/>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43"/>
            <p:cNvSpPr txBox="1"/>
            <p:nvPr/>
          </p:nvSpPr>
          <p:spPr>
            <a:xfrm>
              <a:off x="3477863" y="1470421"/>
              <a:ext cx="1731000" cy="696600"/>
            </a:xfrm>
            <a:prstGeom prst="rect">
              <a:avLst/>
            </a:prstGeom>
            <a:noFill/>
            <a:ln>
              <a:noFill/>
            </a:ln>
          </p:spPr>
          <p:txBody>
            <a:bodyPr anchorCtr="0" anchor="ctr" bIns="142225" lIns="142225" spcFirstLastPara="1" rIns="142225" wrap="square" tIns="142225">
              <a:noAutofit/>
            </a:bodyPr>
            <a:lstStyle/>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Regional</a:t>
              </a:r>
              <a:endParaRPr b="1" sz="2600">
                <a:solidFill>
                  <a:schemeClr val="dk1"/>
                </a:solidFill>
                <a:latin typeface="Calibri"/>
                <a:ea typeface="Calibri"/>
                <a:cs typeface="Calibri"/>
                <a:sym typeface="Calibri"/>
              </a:endParaRPr>
            </a:p>
          </p:txBody>
        </p:sp>
        <p:sp>
          <p:nvSpPr>
            <p:cNvPr id="278" name="Google Shape;278;p43"/>
            <p:cNvSpPr/>
            <p:nvPr/>
          </p:nvSpPr>
          <p:spPr>
            <a:xfrm>
              <a:off x="3105150" y="2476500"/>
              <a:ext cx="2476500" cy="2476500"/>
            </a:xfrm>
            <a:prstGeom prst="ellipse">
              <a:avLst/>
            </a:prstGeom>
            <a:solidFill>
              <a:srgbClr val="E6913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43"/>
            <p:cNvSpPr txBox="1"/>
            <p:nvPr/>
          </p:nvSpPr>
          <p:spPr>
            <a:xfrm>
              <a:off x="3467825" y="3095625"/>
              <a:ext cx="1751100" cy="1238400"/>
            </a:xfrm>
            <a:prstGeom prst="rect">
              <a:avLst/>
            </a:prstGeom>
            <a:noFill/>
            <a:ln>
              <a:noFill/>
            </a:ln>
          </p:spPr>
          <p:txBody>
            <a:bodyPr anchorCtr="0" anchor="ctr" bIns="113775" lIns="113775" spcFirstLastPara="1" rIns="113775" wrap="square" tIns="113775">
              <a:noAutofit/>
            </a:bodyPr>
            <a:lstStyle/>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Local - </a:t>
              </a:r>
              <a:endParaRPr b="1" sz="2600">
                <a:solidFill>
                  <a:schemeClr val="dk1"/>
                </a:solidFill>
                <a:latin typeface="Calibri"/>
                <a:ea typeface="Calibri"/>
                <a:cs typeface="Calibri"/>
                <a:sym typeface="Calibri"/>
              </a:endParaRPr>
            </a:p>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UC Libraries</a:t>
              </a:r>
              <a:endParaRPr b="1" sz="2600">
                <a:solidFill>
                  <a:schemeClr val="dk1"/>
                </a:solidFill>
                <a:latin typeface="Calibri"/>
                <a:ea typeface="Calibri"/>
                <a:cs typeface="Calibri"/>
                <a:sym typeface="Calibri"/>
              </a:endParaRPr>
            </a:p>
          </p:txBody>
        </p:sp>
      </p:grpSp>
      <p:sp>
        <p:nvSpPr>
          <p:cNvPr id="280" name="Google Shape;280;p43"/>
          <p:cNvSpPr/>
          <p:nvPr/>
        </p:nvSpPr>
        <p:spPr>
          <a:xfrm>
            <a:off x="3097901" y="2230000"/>
            <a:ext cx="3335368" cy="3752030"/>
          </a:xfrm>
          <a:custGeom>
            <a:rect b="b" l="l" r="r" t="t"/>
            <a:pathLst>
              <a:path extrusionOk="0" h="156302" w="113313">
                <a:moveTo>
                  <a:pt x="56108" y="155964"/>
                </a:moveTo>
                <a:cubicBezTo>
                  <a:pt x="74591" y="149349"/>
                  <a:pt x="121283" y="23863"/>
                  <a:pt x="112139" y="5380"/>
                </a:cubicBezTo>
                <a:cubicBezTo>
                  <a:pt x="102995" y="-13102"/>
                  <a:pt x="10583" y="19972"/>
                  <a:pt x="1244" y="45069"/>
                </a:cubicBezTo>
                <a:cubicBezTo>
                  <a:pt x="-8094" y="70166"/>
                  <a:pt x="37626" y="162579"/>
                  <a:pt x="56108" y="155964"/>
                </a:cubicBezTo>
                <a:close/>
              </a:path>
            </a:pathLst>
          </a:custGeom>
          <a:noFill/>
          <a:ln cap="flat" cmpd="sng" w="76200">
            <a:solidFill>
              <a:schemeClr val="dk2"/>
            </a:solidFill>
            <a:prstDash val="solid"/>
            <a:round/>
            <a:headEnd len="med" w="med" type="none"/>
            <a:tailEnd len="med" w="med" type="none"/>
          </a:ln>
        </p:spPr>
      </p:sp>
      <p:sp>
        <p:nvSpPr>
          <p:cNvPr id="281" name="Google Shape;281;p43"/>
          <p:cNvSpPr txBox="1"/>
          <p:nvPr/>
        </p:nvSpPr>
        <p:spPr>
          <a:xfrm>
            <a:off x="3097900" y="5594150"/>
            <a:ext cx="2244300" cy="803400"/>
          </a:xfrm>
          <a:prstGeom prst="rect">
            <a:avLst/>
          </a:prstGeom>
          <a:solidFill>
            <a:srgbClr val="FFF2CC"/>
          </a:solidFill>
          <a:ln cap="flat" cmpd="sng" w="9525">
            <a:solidFill>
              <a:srgbClr val="FFC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3400">
                <a:solidFill>
                  <a:schemeClr val="dk1"/>
                </a:solidFill>
                <a:latin typeface="Calibri"/>
                <a:ea typeface="Calibri"/>
                <a:cs typeface="Calibri"/>
                <a:sym typeface="Calibri"/>
              </a:rPr>
              <a:t>JACS</a:t>
            </a:r>
            <a:endParaRPr b="1" sz="3400">
              <a:solidFill>
                <a:schemeClr val="dk1"/>
              </a:solidFill>
              <a:latin typeface="Calibri"/>
              <a:ea typeface="Calibri"/>
              <a:cs typeface="Calibri"/>
              <a:sym typeface="Calibri"/>
            </a:endParaRPr>
          </a:p>
        </p:txBody>
      </p:sp>
      <p:sp>
        <p:nvSpPr>
          <p:cNvPr id="282" name="Google Shape;282;p43"/>
          <p:cNvSpPr txBox="1"/>
          <p:nvPr/>
        </p:nvSpPr>
        <p:spPr>
          <a:xfrm>
            <a:off x="216775" y="2230000"/>
            <a:ext cx="3169800" cy="1169700"/>
          </a:xfrm>
          <a:prstGeom prst="rect">
            <a:avLst/>
          </a:prstGeom>
          <a:solidFill>
            <a:srgbClr val="FFF2CC"/>
          </a:solidFill>
          <a:ln cap="flat" cmpd="sng" w="9525">
            <a:solidFill>
              <a:srgbClr val="FFC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Adds more, </a:t>
            </a:r>
            <a:r>
              <a:rPr lang="en-US" sz="2400">
                <a:solidFill>
                  <a:schemeClr val="dk1"/>
                </a:solidFill>
                <a:latin typeface="Calibri"/>
                <a:ea typeface="Calibri"/>
                <a:cs typeface="Calibri"/>
                <a:sym typeface="Calibri"/>
              </a:rPr>
              <a:t>unique</a:t>
            </a:r>
            <a:r>
              <a:rPr lang="en-US" sz="2400">
                <a:solidFill>
                  <a:schemeClr val="dk1"/>
                </a:solidFill>
                <a:latin typeface="Calibri"/>
                <a:ea typeface="Calibri"/>
                <a:cs typeface="Calibri"/>
                <a:sym typeface="Calibri"/>
              </a:rPr>
              <a:t> titles to the regional shared print network</a:t>
            </a:r>
            <a:endParaRPr sz="2400">
              <a:solidFill>
                <a:schemeClr val="dk1"/>
              </a:solidFill>
              <a:latin typeface="Calibri"/>
              <a:ea typeface="Calibri"/>
              <a:cs typeface="Calibri"/>
              <a:sym typeface="Calibri"/>
            </a:endParaRPr>
          </a:p>
        </p:txBody>
      </p:sp>
      <p:sp>
        <p:nvSpPr>
          <p:cNvPr id="283" name="Google Shape;283;p43"/>
          <p:cNvSpPr txBox="1"/>
          <p:nvPr/>
        </p:nvSpPr>
        <p:spPr>
          <a:xfrm>
            <a:off x="5625100" y="1402425"/>
            <a:ext cx="3335400" cy="1567500"/>
          </a:xfrm>
          <a:prstGeom prst="rect">
            <a:avLst/>
          </a:prstGeom>
          <a:solidFill>
            <a:srgbClr val="FFF2CC"/>
          </a:solidFill>
          <a:ln cap="flat" cmpd="sng" w="9525">
            <a:solidFill>
              <a:srgbClr val="FFC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Adds intentional </a:t>
            </a:r>
            <a:r>
              <a:rPr lang="en-US" sz="2400">
                <a:solidFill>
                  <a:schemeClr val="dk1"/>
                </a:solidFill>
                <a:latin typeface="Calibri"/>
                <a:ea typeface="Calibri"/>
                <a:cs typeface="Calibri"/>
                <a:sym typeface="Calibri"/>
              </a:rPr>
              <a:t>redundancy</a:t>
            </a:r>
            <a:r>
              <a:rPr lang="en-US" sz="2400">
                <a:solidFill>
                  <a:schemeClr val="dk1"/>
                </a:solidFill>
                <a:latin typeface="Calibri"/>
                <a:ea typeface="Calibri"/>
                <a:cs typeface="Calibri"/>
                <a:sym typeface="Calibri"/>
              </a:rPr>
              <a:t> to the national shared print network</a:t>
            </a:r>
            <a:endParaRPr sz="240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p44"/>
          <p:cNvSpPr txBox="1"/>
          <p:nvPr>
            <p:ph type="title"/>
          </p:nvPr>
        </p:nvSpPr>
        <p:spPr>
          <a:xfrm>
            <a:off x="0" y="274650"/>
            <a:ext cx="89373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i="1" lang="en-US" sz="3959"/>
              <a:t>Evolved over time </a:t>
            </a:r>
            <a:r>
              <a:rPr lang="en-US" sz="3959"/>
              <a:t>- </a:t>
            </a:r>
            <a:endParaRPr sz="3959"/>
          </a:p>
          <a:p>
            <a:pPr indent="0" lvl="0" marL="0" rtl="0" algn="ctr">
              <a:spcBef>
                <a:spcPts val="0"/>
              </a:spcBef>
              <a:spcAft>
                <a:spcPts val="0"/>
              </a:spcAft>
              <a:buNone/>
            </a:pPr>
            <a:r>
              <a:rPr lang="en-US"/>
              <a:t>Changes in analysis and selection</a:t>
            </a:r>
            <a:endParaRPr/>
          </a:p>
        </p:txBody>
      </p:sp>
      <p:pic>
        <p:nvPicPr>
          <p:cNvPr id="290" name="Google Shape;290;p44" title="Violet scale vector image | Free SVG"/>
          <p:cNvPicPr preferRelativeResize="0"/>
          <p:nvPr/>
        </p:nvPicPr>
        <p:blipFill>
          <a:blip r:embed="rId3">
            <a:alphaModFix/>
          </a:blip>
          <a:stretch>
            <a:fillRect/>
          </a:stretch>
        </p:blipFill>
        <p:spPr>
          <a:xfrm>
            <a:off x="2253950" y="1954425"/>
            <a:ext cx="4483699" cy="4483699"/>
          </a:xfrm>
          <a:prstGeom prst="rect">
            <a:avLst/>
          </a:prstGeom>
          <a:noFill/>
          <a:ln>
            <a:noFill/>
          </a:ln>
        </p:spPr>
      </p:pic>
      <p:sp>
        <p:nvSpPr>
          <p:cNvPr id="291" name="Google Shape;291;p44"/>
          <p:cNvSpPr txBox="1"/>
          <p:nvPr/>
        </p:nvSpPr>
        <p:spPr>
          <a:xfrm>
            <a:off x="224925" y="2425625"/>
            <a:ext cx="2869200" cy="269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3200">
                <a:solidFill>
                  <a:schemeClr val="dk1"/>
                </a:solidFill>
                <a:latin typeface="Calibri"/>
                <a:ea typeface="Calibri"/>
                <a:cs typeface="Calibri"/>
                <a:sym typeface="Calibri"/>
              </a:rPr>
              <a:t>Overarching, quantitative criteria and prioritize high overlap content</a:t>
            </a:r>
            <a:endParaRPr sz="3200">
              <a:solidFill>
                <a:schemeClr val="dk1"/>
              </a:solidFill>
              <a:latin typeface="Calibri"/>
              <a:ea typeface="Calibri"/>
              <a:cs typeface="Calibri"/>
              <a:sym typeface="Calibri"/>
            </a:endParaRPr>
          </a:p>
        </p:txBody>
      </p:sp>
      <p:sp>
        <p:nvSpPr>
          <p:cNvPr id="292" name="Google Shape;292;p44"/>
          <p:cNvSpPr txBox="1"/>
          <p:nvPr/>
        </p:nvSpPr>
        <p:spPr>
          <a:xfrm>
            <a:off x="6243175" y="2425625"/>
            <a:ext cx="2694000" cy="2694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US" sz="3200">
                <a:solidFill>
                  <a:schemeClr val="dk1"/>
                </a:solidFill>
                <a:latin typeface="Calibri"/>
                <a:ea typeface="Calibri"/>
                <a:cs typeface="Calibri"/>
                <a:sym typeface="Calibri"/>
              </a:rPr>
              <a:t>Curatorial nominations by subject matter experts</a:t>
            </a:r>
            <a:endParaRPr sz="3200">
              <a:solidFill>
                <a:schemeClr val="dk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7" name="Shape 297"/>
        <p:cNvGrpSpPr/>
        <p:nvPr/>
      </p:nvGrpSpPr>
      <p:grpSpPr>
        <a:xfrm>
          <a:off x="0" y="0"/>
          <a:ext cx="0" cy="0"/>
          <a:chOff x="0" y="0"/>
          <a:chExt cx="0" cy="0"/>
        </a:xfrm>
      </p:grpSpPr>
      <p:sp>
        <p:nvSpPr>
          <p:cNvPr id="298" name="Google Shape;298;p45"/>
          <p:cNvSpPr txBox="1"/>
          <p:nvPr>
            <p:ph type="title"/>
          </p:nvPr>
        </p:nvSpPr>
        <p:spPr>
          <a:xfrm>
            <a:off x="275150" y="122250"/>
            <a:ext cx="86091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i="1" lang="en-US"/>
              <a:t>FY24-25 -</a:t>
            </a:r>
            <a:r>
              <a:rPr lang="en-US"/>
              <a:t> </a:t>
            </a:r>
            <a:r>
              <a:rPr lang="en-US"/>
              <a:t>JACS 9 Title List is out!</a:t>
            </a:r>
            <a:endParaRPr/>
          </a:p>
        </p:txBody>
      </p:sp>
      <p:sp>
        <p:nvSpPr>
          <p:cNvPr id="299" name="Google Shape;299;p45"/>
          <p:cNvSpPr txBox="1"/>
          <p:nvPr>
            <p:ph idx="1" type="body"/>
          </p:nvPr>
        </p:nvSpPr>
        <p:spPr>
          <a:xfrm>
            <a:off x="77700" y="1368175"/>
            <a:ext cx="8806500" cy="4347000"/>
          </a:xfrm>
          <a:prstGeom prst="rect">
            <a:avLst/>
          </a:prstGeom>
        </p:spPr>
        <p:txBody>
          <a:bodyPr anchorCtr="0" anchor="t" bIns="45700" lIns="91425" spcFirstLastPara="1" rIns="91425" wrap="square" tIns="45700">
            <a:noAutofit/>
          </a:bodyPr>
          <a:lstStyle/>
          <a:p>
            <a:pPr indent="-342900" lvl="0" marL="457200" rtl="0" algn="l">
              <a:spcBef>
                <a:spcPts val="360"/>
              </a:spcBef>
              <a:spcAft>
                <a:spcPts val="0"/>
              </a:spcAft>
              <a:buSzPts val="1800"/>
              <a:buChar char="●"/>
            </a:pPr>
            <a:r>
              <a:rPr lang="en-US"/>
              <a:t>Eligible for deposit to the RLFs via JACS starting July 1, 2024</a:t>
            </a:r>
            <a:endParaRPr/>
          </a:p>
          <a:p>
            <a:pPr indent="0" lvl="0" marL="457200" rtl="0" algn="l">
              <a:spcBef>
                <a:spcPts val="360"/>
              </a:spcBef>
              <a:spcAft>
                <a:spcPts val="0"/>
              </a:spcAft>
              <a:buNone/>
            </a:pPr>
            <a:r>
              <a:t/>
            </a:r>
            <a:endParaRPr/>
          </a:p>
          <a:p>
            <a:pPr indent="-342900" lvl="0" marL="457200" rtl="0" algn="l">
              <a:spcBef>
                <a:spcPts val="360"/>
              </a:spcBef>
              <a:spcAft>
                <a:spcPts val="0"/>
              </a:spcAft>
              <a:buSzPts val="1800"/>
              <a:buChar char="●"/>
            </a:pPr>
            <a:r>
              <a:rPr lang="en-US"/>
              <a:t>459 journal families prioritizing </a:t>
            </a:r>
            <a:endParaRPr/>
          </a:p>
          <a:p>
            <a:pPr indent="-342900" lvl="1" marL="914400" rtl="0" algn="l">
              <a:spcBef>
                <a:spcPts val="0"/>
              </a:spcBef>
              <a:spcAft>
                <a:spcPts val="0"/>
              </a:spcAft>
              <a:buSzPts val="1800"/>
              <a:buChar char="○"/>
            </a:pPr>
            <a:r>
              <a:rPr lang="en-US"/>
              <a:t>Opportunities for space reclamation at campuses</a:t>
            </a:r>
            <a:endParaRPr/>
          </a:p>
          <a:p>
            <a:pPr indent="-342900" lvl="1" marL="914400" rtl="0" algn="l">
              <a:spcBef>
                <a:spcPts val="0"/>
              </a:spcBef>
              <a:spcAft>
                <a:spcPts val="0"/>
              </a:spcAft>
              <a:buSzPts val="1800"/>
              <a:buChar char="○"/>
            </a:pPr>
            <a:r>
              <a:rPr lang="en-US"/>
              <a:t>Holes in the shared print safety net  </a:t>
            </a:r>
            <a:endParaRPr/>
          </a:p>
          <a:p>
            <a:pPr indent="-342900" lvl="1" marL="914400" rtl="0" algn="l">
              <a:spcBef>
                <a:spcPts val="0"/>
              </a:spcBef>
              <a:spcAft>
                <a:spcPts val="0"/>
              </a:spcAft>
              <a:buSzPts val="1800"/>
              <a:buChar char="○"/>
            </a:pPr>
            <a:r>
              <a:rPr lang="en-US"/>
              <a:t>Subject area priorities </a:t>
            </a:r>
            <a:endParaRPr i="1" sz="31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4" name="Shape 304"/>
        <p:cNvGrpSpPr/>
        <p:nvPr/>
      </p:nvGrpSpPr>
      <p:grpSpPr>
        <a:xfrm>
          <a:off x="0" y="0"/>
          <a:ext cx="0" cy="0"/>
          <a:chOff x="0" y="0"/>
          <a:chExt cx="0" cy="0"/>
        </a:xfrm>
      </p:grpSpPr>
      <p:sp>
        <p:nvSpPr>
          <p:cNvPr id="305" name="Google Shape;305;p46"/>
          <p:cNvSpPr txBox="1"/>
          <p:nvPr>
            <p:ph type="title"/>
          </p:nvPr>
        </p:nvSpPr>
        <p:spPr>
          <a:xfrm>
            <a:off x="77750" y="122250"/>
            <a:ext cx="88065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i="1" lang="en-US"/>
              <a:t>FY25-26</a:t>
            </a:r>
            <a:r>
              <a:rPr lang="en-US"/>
              <a:t> - What will JACS 10 look like? </a:t>
            </a:r>
            <a:endParaRPr/>
          </a:p>
        </p:txBody>
      </p:sp>
      <p:sp>
        <p:nvSpPr>
          <p:cNvPr id="306" name="Google Shape;306;p46"/>
          <p:cNvSpPr txBox="1"/>
          <p:nvPr>
            <p:ph idx="1" type="body"/>
          </p:nvPr>
        </p:nvSpPr>
        <p:spPr>
          <a:xfrm>
            <a:off x="77700" y="1368175"/>
            <a:ext cx="8806500" cy="4347000"/>
          </a:xfrm>
          <a:prstGeom prst="rect">
            <a:avLst/>
          </a:prstGeom>
        </p:spPr>
        <p:txBody>
          <a:bodyPr anchorCtr="0" anchor="t" bIns="45700" lIns="91425" spcFirstLastPara="1" rIns="91425" wrap="square" tIns="45700">
            <a:noAutofit/>
          </a:bodyPr>
          <a:lstStyle/>
          <a:p>
            <a:pPr indent="0" lvl="0" marL="0" rtl="0" algn="ctr">
              <a:spcBef>
                <a:spcPts val="360"/>
              </a:spcBef>
              <a:spcAft>
                <a:spcPts val="0"/>
              </a:spcAft>
              <a:buNone/>
            </a:pPr>
            <a:r>
              <a:rPr lang="en-US" sz="4400"/>
              <a:t>A year for consolidation and transition</a:t>
            </a:r>
            <a:endParaRPr sz="4400"/>
          </a:p>
          <a:p>
            <a:pPr indent="0" lvl="0" marL="0" rtl="0" algn="ctr">
              <a:spcBef>
                <a:spcPts val="360"/>
              </a:spcBef>
              <a:spcAft>
                <a:spcPts val="0"/>
              </a:spcAft>
              <a:buNone/>
            </a:pPr>
            <a:r>
              <a:t/>
            </a:r>
            <a:endParaRPr sz="3800"/>
          </a:p>
          <a:p>
            <a:pPr indent="-387350" lvl="0" marL="914400" rtl="0" algn="l">
              <a:spcBef>
                <a:spcPts val="360"/>
              </a:spcBef>
              <a:spcAft>
                <a:spcPts val="0"/>
              </a:spcAft>
              <a:buSzPts val="2500"/>
              <a:buChar char="●"/>
            </a:pPr>
            <a:r>
              <a:rPr lang="en-US" sz="3900"/>
              <a:t>Fill gaps in the archived runs at the RLFs</a:t>
            </a:r>
            <a:endParaRPr sz="3900"/>
          </a:p>
          <a:p>
            <a:pPr indent="-387350" lvl="0" marL="914400" rtl="0" algn="l">
              <a:spcBef>
                <a:spcPts val="0"/>
              </a:spcBef>
              <a:spcAft>
                <a:spcPts val="0"/>
              </a:spcAft>
              <a:buSzPts val="2500"/>
              <a:buChar char="●"/>
            </a:pPr>
            <a:r>
              <a:rPr lang="en-US" sz="3900"/>
              <a:t>Expand JACS to new content areas </a:t>
            </a:r>
            <a:endParaRPr sz="39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47"/>
          <p:cNvSpPr/>
          <p:nvPr/>
        </p:nvSpPr>
        <p:spPr>
          <a:xfrm rot="-1089755">
            <a:off x="3111314" y="3362419"/>
            <a:ext cx="1516772" cy="86014"/>
          </a:xfrm>
          <a:prstGeom prst="roundRect">
            <a:avLst>
              <a:gd fmla="val 50000"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13" name="Google Shape;313;p47"/>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JACS - the big picture</a:t>
            </a:r>
            <a:endParaRPr/>
          </a:p>
        </p:txBody>
      </p:sp>
      <p:sp>
        <p:nvSpPr>
          <p:cNvPr id="314" name="Google Shape;314;p47"/>
          <p:cNvSpPr/>
          <p:nvPr/>
        </p:nvSpPr>
        <p:spPr>
          <a:xfrm flipH="1" rot="1089755">
            <a:off x="7196714" y="3362419"/>
            <a:ext cx="1516772" cy="86014"/>
          </a:xfrm>
          <a:prstGeom prst="roundRect">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15" name="Google Shape;315;p47"/>
          <p:cNvSpPr/>
          <p:nvPr/>
        </p:nvSpPr>
        <p:spPr>
          <a:xfrm rot="-1089755">
            <a:off x="5821313" y="3362419"/>
            <a:ext cx="1516772" cy="86014"/>
          </a:xfrm>
          <a:prstGeom prst="roundRect">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16" name="Google Shape;316;p47"/>
          <p:cNvSpPr/>
          <p:nvPr/>
        </p:nvSpPr>
        <p:spPr>
          <a:xfrm flipH="1" rot="1089755">
            <a:off x="4429246" y="3362419"/>
            <a:ext cx="1516772" cy="86014"/>
          </a:xfrm>
          <a:prstGeom prst="roundRect">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17" name="Google Shape;317;p47"/>
          <p:cNvSpPr/>
          <p:nvPr/>
        </p:nvSpPr>
        <p:spPr>
          <a:xfrm flipH="1" rot="1089755">
            <a:off x="1667315" y="3362419"/>
            <a:ext cx="1516772" cy="86014"/>
          </a:xfrm>
          <a:prstGeom prst="roundRect">
            <a:avLst>
              <a:gd fmla="val 50000"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grpSp>
        <p:nvGrpSpPr>
          <p:cNvPr id="318" name="Google Shape;318;p47"/>
          <p:cNvGrpSpPr/>
          <p:nvPr/>
        </p:nvGrpSpPr>
        <p:grpSpPr>
          <a:xfrm>
            <a:off x="1976890" y="3453255"/>
            <a:ext cx="2303924" cy="1843980"/>
            <a:chOff x="2683803" y="2543425"/>
            <a:chExt cx="1712700" cy="1230715"/>
          </a:xfrm>
        </p:grpSpPr>
        <p:sp>
          <p:nvSpPr>
            <p:cNvPr id="319" name="Google Shape;319;p47"/>
            <p:cNvSpPr txBox="1"/>
            <p:nvPr/>
          </p:nvSpPr>
          <p:spPr>
            <a:xfrm>
              <a:off x="3001643" y="2737208"/>
              <a:ext cx="10878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US">
                  <a:solidFill>
                    <a:srgbClr val="0C57D3"/>
                  </a:solidFill>
                  <a:latin typeface="Roboto"/>
                  <a:ea typeface="Roboto"/>
                  <a:cs typeface="Roboto"/>
                  <a:sym typeface="Roboto"/>
                </a:rPr>
                <a:t>June 6, 2024</a:t>
              </a:r>
              <a:endParaRPr b="1">
                <a:solidFill>
                  <a:srgbClr val="0C57D3"/>
                </a:solidFill>
                <a:latin typeface="Roboto"/>
                <a:ea typeface="Roboto"/>
                <a:cs typeface="Roboto"/>
                <a:sym typeface="Roboto"/>
              </a:endParaRPr>
            </a:p>
          </p:txBody>
        </p:sp>
        <p:sp>
          <p:nvSpPr>
            <p:cNvPr id="320" name="Google Shape;320;p47"/>
            <p:cNvSpPr/>
            <p:nvPr/>
          </p:nvSpPr>
          <p:spPr>
            <a:xfrm rot="-1789476">
              <a:off x="3457142" y="2572699"/>
              <a:ext cx="160451" cy="160451"/>
            </a:xfrm>
            <a:prstGeom prst="ellipse">
              <a:avLst/>
            </a:prstGeom>
            <a:solidFill>
              <a:srgbClr val="FFFFFF"/>
            </a:solidFill>
            <a:ln cap="flat" cmpd="sng" w="38100">
              <a:solidFill>
                <a:srgbClr val="0C57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21" name="Google Shape;321;p47"/>
            <p:cNvSpPr/>
            <p:nvPr/>
          </p:nvSpPr>
          <p:spPr>
            <a:xfrm>
              <a:off x="2683803" y="3070640"/>
              <a:ext cx="1712700" cy="703500"/>
            </a:xfrm>
            <a:prstGeom prst="roundRect">
              <a:avLst>
                <a:gd fmla="val 4485"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
          <p:nvSpPr>
            <p:cNvPr id="322" name="Google Shape;322;p47"/>
            <p:cNvSpPr txBox="1"/>
            <p:nvPr/>
          </p:nvSpPr>
          <p:spPr>
            <a:xfrm>
              <a:off x="2728053" y="310784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US" sz="1800">
                  <a:solidFill>
                    <a:srgbClr val="FFFFFF"/>
                  </a:solidFill>
                  <a:latin typeface="Roboto"/>
                  <a:ea typeface="Roboto"/>
                  <a:cs typeface="Roboto"/>
                  <a:sym typeface="Roboto"/>
                </a:rPr>
                <a:t>JACS Refresher Webinar</a:t>
              </a:r>
              <a:endParaRPr sz="1800">
                <a:solidFill>
                  <a:srgbClr val="FFFFFF"/>
                </a:solidFill>
              </a:endParaRPr>
            </a:p>
          </p:txBody>
        </p:sp>
        <p:sp>
          <p:nvSpPr>
            <p:cNvPr id="323" name="Google Shape;323;p47"/>
            <p:cNvSpPr/>
            <p:nvPr/>
          </p:nvSpPr>
          <p:spPr>
            <a:xfrm>
              <a:off x="3495153" y="3005991"/>
              <a:ext cx="90000" cy="67500"/>
            </a:xfrm>
            <a:prstGeom prst="triangle">
              <a:avLst>
                <a:gd fmla="val 50000"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grpSp>
      <p:grpSp>
        <p:nvGrpSpPr>
          <p:cNvPr id="324" name="Google Shape;324;p47"/>
          <p:cNvGrpSpPr/>
          <p:nvPr/>
        </p:nvGrpSpPr>
        <p:grpSpPr>
          <a:xfrm>
            <a:off x="4735088" y="3453255"/>
            <a:ext cx="2303924" cy="1843980"/>
            <a:chOff x="4734203" y="2543425"/>
            <a:chExt cx="1712700" cy="1230715"/>
          </a:xfrm>
        </p:grpSpPr>
        <p:sp>
          <p:nvSpPr>
            <p:cNvPr id="325" name="Google Shape;325;p47"/>
            <p:cNvSpPr/>
            <p:nvPr/>
          </p:nvSpPr>
          <p:spPr>
            <a:xfrm rot="-1789476">
              <a:off x="5510320" y="2572699"/>
              <a:ext cx="160451" cy="160451"/>
            </a:xfrm>
            <a:prstGeom prst="ellipse">
              <a:avLst/>
            </a:prstGeom>
            <a:solidFill>
              <a:srgbClr val="FFFFFF"/>
            </a:solidFill>
            <a:ln cap="flat" cmpd="sng" w="38100">
              <a:solidFill>
                <a:srgbClr val="85858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26" name="Google Shape;326;p47"/>
            <p:cNvSpPr txBox="1"/>
            <p:nvPr/>
          </p:nvSpPr>
          <p:spPr>
            <a:xfrm>
              <a:off x="5102708" y="2737208"/>
              <a:ext cx="9879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US">
                  <a:solidFill>
                    <a:srgbClr val="5E5E5E"/>
                  </a:solidFill>
                  <a:latin typeface="Roboto"/>
                  <a:ea typeface="Roboto"/>
                  <a:cs typeface="Roboto"/>
                  <a:sym typeface="Roboto"/>
                </a:rPr>
                <a:t>July 1, 2025</a:t>
              </a:r>
              <a:endParaRPr b="1">
                <a:solidFill>
                  <a:srgbClr val="5E5E5E"/>
                </a:solidFill>
                <a:latin typeface="Roboto"/>
                <a:ea typeface="Roboto"/>
                <a:cs typeface="Roboto"/>
                <a:sym typeface="Roboto"/>
              </a:endParaRPr>
            </a:p>
          </p:txBody>
        </p:sp>
        <p:sp>
          <p:nvSpPr>
            <p:cNvPr id="327" name="Google Shape;327;p47"/>
            <p:cNvSpPr/>
            <p:nvPr/>
          </p:nvSpPr>
          <p:spPr>
            <a:xfrm>
              <a:off x="4734203" y="3070640"/>
              <a:ext cx="1712700" cy="703500"/>
            </a:xfrm>
            <a:prstGeom prst="roundRect">
              <a:avLst>
                <a:gd fmla="val 4485"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
          <p:nvSpPr>
            <p:cNvPr id="328" name="Google Shape;328;p47"/>
            <p:cNvSpPr txBox="1"/>
            <p:nvPr/>
          </p:nvSpPr>
          <p:spPr>
            <a:xfrm>
              <a:off x="4778453" y="310784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US" sz="1600">
                  <a:solidFill>
                    <a:schemeClr val="dk1"/>
                  </a:solidFill>
                  <a:latin typeface="Roboto"/>
                  <a:ea typeface="Roboto"/>
                  <a:cs typeface="Roboto"/>
                  <a:sym typeface="Roboto"/>
                </a:rPr>
                <a:t>JACS 10 - Consolidation &amp; Transition Year</a:t>
              </a:r>
              <a:endParaRPr sz="1600">
                <a:solidFill>
                  <a:schemeClr val="dk1"/>
                </a:solidFill>
              </a:endParaRPr>
            </a:p>
          </p:txBody>
        </p:sp>
        <p:sp>
          <p:nvSpPr>
            <p:cNvPr id="329" name="Google Shape;329;p47"/>
            <p:cNvSpPr/>
            <p:nvPr/>
          </p:nvSpPr>
          <p:spPr>
            <a:xfrm>
              <a:off x="5545553" y="3005991"/>
              <a:ext cx="90000" cy="67500"/>
            </a:xfrm>
            <a:prstGeom prst="triangle">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grpSp>
      <p:sp>
        <p:nvSpPr>
          <p:cNvPr id="330" name="Google Shape;330;p47"/>
          <p:cNvSpPr/>
          <p:nvPr/>
        </p:nvSpPr>
        <p:spPr>
          <a:xfrm rot="-1089755">
            <a:off x="291914" y="3362419"/>
            <a:ext cx="1516772" cy="86014"/>
          </a:xfrm>
          <a:prstGeom prst="roundRect">
            <a:avLst>
              <a:gd fmla="val 50000"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grpSp>
        <p:nvGrpSpPr>
          <p:cNvPr id="331" name="Google Shape;331;p47"/>
          <p:cNvGrpSpPr/>
          <p:nvPr/>
        </p:nvGrpSpPr>
        <p:grpSpPr>
          <a:xfrm>
            <a:off x="575259" y="1472719"/>
            <a:ext cx="2303924" cy="1868011"/>
            <a:chOff x="1641853" y="1221570"/>
            <a:chExt cx="1712700" cy="1246754"/>
          </a:xfrm>
        </p:grpSpPr>
        <p:sp>
          <p:nvSpPr>
            <p:cNvPr id="332" name="Google Shape;332;p47"/>
            <p:cNvSpPr/>
            <p:nvPr/>
          </p:nvSpPr>
          <p:spPr>
            <a:xfrm>
              <a:off x="1641853" y="1221570"/>
              <a:ext cx="1712700" cy="703500"/>
            </a:xfrm>
            <a:prstGeom prst="roundRect">
              <a:avLst>
                <a:gd fmla="val 4485"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
          <p:nvSpPr>
            <p:cNvPr id="333" name="Google Shape;333;p47"/>
            <p:cNvSpPr txBox="1"/>
            <p:nvPr/>
          </p:nvSpPr>
          <p:spPr>
            <a:xfrm>
              <a:off x="1757961" y="1986925"/>
              <a:ext cx="13992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US">
                  <a:solidFill>
                    <a:srgbClr val="0C57D3"/>
                  </a:solidFill>
                  <a:latin typeface="Roboto"/>
                  <a:ea typeface="Roboto"/>
                  <a:cs typeface="Roboto"/>
                  <a:sym typeface="Roboto"/>
                </a:rPr>
                <a:t>April 30, 2024</a:t>
              </a:r>
              <a:endParaRPr b="1">
                <a:solidFill>
                  <a:srgbClr val="0C57D3"/>
                </a:solidFill>
                <a:latin typeface="Roboto"/>
                <a:ea typeface="Roboto"/>
                <a:cs typeface="Roboto"/>
                <a:sym typeface="Roboto"/>
              </a:endParaRPr>
            </a:p>
          </p:txBody>
        </p:sp>
        <p:sp>
          <p:nvSpPr>
            <p:cNvPr id="334" name="Google Shape;334;p47"/>
            <p:cNvSpPr/>
            <p:nvPr/>
          </p:nvSpPr>
          <p:spPr>
            <a:xfrm rot="10800000">
              <a:off x="2453178" y="1920663"/>
              <a:ext cx="90000" cy="67500"/>
            </a:xfrm>
            <a:prstGeom prst="triangle">
              <a:avLst>
                <a:gd fmla="val 50000"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35" name="Google Shape;335;p47"/>
            <p:cNvSpPr txBox="1"/>
            <p:nvPr/>
          </p:nvSpPr>
          <p:spPr>
            <a:xfrm>
              <a:off x="1686103" y="125877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US" sz="1600">
                  <a:solidFill>
                    <a:srgbClr val="FFFFFF"/>
                  </a:solidFill>
                  <a:latin typeface="Roboto"/>
                  <a:ea typeface="Roboto"/>
                  <a:cs typeface="Roboto"/>
                  <a:sym typeface="Roboto"/>
                </a:rPr>
                <a:t>JACS 9 list is posted for review and preparation</a:t>
              </a:r>
              <a:endParaRPr sz="1600">
                <a:solidFill>
                  <a:srgbClr val="FFFFFF"/>
                </a:solidFill>
              </a:endParaRPr>
            </a:p>
          </p:txBody>
        </p:sp>
        <p:sp>
          <p:nvSpPr>
            <p:cNvPr id="336" name="Google Shape;336;p47"/>
            <p:cNvSpPr/>
            <p:nvPr/>
          </p:nvSpPr>
          <p:spPr>
            <a:xfrm rot="-1789476">
              <a:off x="2415143" y="2278597"/>
              <a:ext cx="160451" cy="160451"/>
            </a:xfrm>
            <a:prstGeom prst="ellipse">
              <a:avLst/>
            </a:prstGeom>
            <a:solidFill>
              <a:srgbClr val="FFFFFF"/>
            </a:solidFill>
            <a:ln cap="flat" cmpd="sng" w="38100">
              <a:solidFill>
                <a:srgbClr val="0C57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grpSp>
      <p:grpSp>
        <p:nvGrpSpPr>
          <p:cNvPr id="337" name="Google Shape;337;p47"/>
          <p:cNvGrpSpPr/>
          <p:nvPr/>
        </p:nvGrpSpPr>
        <p:grpSpPr>
          <a:xfrm>
            <a:off x="6100476" y="1472719"/>
            <a:ext cx="2303924" cy="1868011"/>
            <a:chOff x="5770307" y="1221570"/>
            <a:chExt cx="1712700" cy="1246754"/>
          </a:xfrm>
        </p:grpSpPr>
        <p:sp>
          <p:nvSpPr>
            <p:cNvPr id="338" name="Google Shape;338;p47"/>
            <p:cNvSpPr/>
            <p:nvPr/>
          </p:nvSpPr>
          <p:spPr>
            <a:xfrm rot="-1789476">
              <a:off x="6546711" y="2278597"/>
              <a:ext cx="160451" cy="160451"/>
            </a:xfrm>
            <a:prstGeom prst="ellipse">
              <a:avLst/>
            </a:prstGeom>
            <a:solidFill>
              <a:srgbClr val="FFFFFF"/>
            </a:solidFill>
            <a:ln cap="flat" cmpd="sng" w="38100">
              <a:solidFill>
                <a:srgbClr val="858585"/>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39" name="Google Shape;339;p47"/>
            <p:cNvSpPr txBox="1"/>
            <p:nvPr/>
          </p:nvSpPr>
          <p:spPr>
            <a:xfrm>
              <a:off x="6041101" y="1986925"/>
              <a:ext cx="11817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US">
                  <a:solidFill>
                    <a:srgbClr val="5E5E5E"/>
                  </a:solidFill>
                  <a:latin typeface="Roboto"/>
                  <a:ea typeface="Roboto"/>
                  <a:cs typeface="Roboto"/>
                  <a:sym typeface="Roboto"/>
                </a:rPr>
                <a:t>July 1, 2026</a:t>
              </a:r>
              <a:endParaRPr b="1">
                <a:solidFill>
                  <a:srgbClr val="5E5E5E"/>
                </a:solidFill>
                <a:latin typeface="Roboto"/>
                <a:ea typeface="Roboto"/>
                <a:cs typeface="Roboto"/>
                <a:sym typeface="Roboto"/>
              </a:endParaRPr>
            </a:p>
          </p:txBody>
        </p:sp>
        <p:sp>
          <p:nvSpPr>
            <p:cNvPr id="340" name="Google Shape;340;p47"/>
            <p:cNvSpPr/>
            <p:nvPr/>
          </p:nvSpPr>
          <p:spPr>
            <a:xfrm>
              <a:off x="5770307" y="1221570"/>
              <a:ext cx="1712700" cy="703500"/>
            </a:xfrm>
            <a:prstGeom prst="roundRect">
              <a:avLst>
                <a:gd fmla="val 4485"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
          <p:nvSpPr>
            <p:cNvPr id="341" name="Google Shape;341;p47"/>
            <p:cNvSpPr/>
            <p:nvPr/>
          </p:nvSpPr>
          <p:spPr>
            <a:xfrm rot="10800000">
              <a:off x="6581632" y="1920663"/>
              <a:ext cx="90000" cy="67500"/>
            </a:xfrm>
            <a:prstGeom prst="triangle">
              <a:avLst>
                <a:gd fmla="val 50000" name="adj"/>
              </a:avLst>
            </a:prstGeom>
            <a:solidFill>
              <a:srgbClr val="D9D9D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42" name="Google Shape;342;p47"/>
            <p:cNvSpPr txBox="1"/>
            <p:nvPr/>
          </p:nvSpPr>
          <p:spPr>
            <a:xfrm>
              <a:off x="5814557" y="125877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lang="en-US" sz="1700">
                  <a:solidFill>
                    <a:schemeClr val="dk1"/>
                  </a:solidFill>
                  <a:latin typeface="Roboto"/>
                  <a:ea typeface="Roboto"/>
                  <a:cs typeface="Roboto"/>
                  <a:sym typeface="Roboto"/>
                </a:rPr>
                <a:t>A new look for JACS…</a:t>
              </a:r>
              <a:endParaRPr sz="1700">
                <a:solidFill>
                  <a:schemeClr val="dk1"/>
                </a:solidFill>
              </a:endParaRPr>
            </a:p>
          </p:txBody>
        </p:sp>
      </p:grpSp>
      <p:grpSp>
        <p:nvGrpSpPr>
          <p:cNvPr id="343" name="Google Shape;343;p47"/>
          <p:cNvGrpSpPr/>
          <p:nvPr/>
        </p:nvGrpSpPr>
        <p:grpSpPr>
          <a:xfrm>
            <a:off x="3394659" y="1472719"/>
            <a:ext cx="2303924" cy="1868011"/>
            <a:chOff x="1641853" y="1221570"/>
            <a:chExt cx="1712700" cy="1246754"/>
          </a:xfrm>
        </p:grpSpPr>
        <p:sp>
          <p:nvSpPr>
            <p:cNvPr id="344" name="Google Shape;344;p47"/>
            <p:cNvSpPr/>
            <p:nvPr/>
          </p:nvSpPr>
          <p:spPr>
            <a:xfrm>
              <a:off x="1641853" y="1221570"/>
              <a:ext cx="1712700" cy="703500"/>
            </a:xfrm>
            <a:prstGeom prst="roundRect">
              <a:avLst>
                <a:gd fmla="val 4485"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t/>
              </a:r>
              <a:endParaRPr sz="2000"/>
            </a:p>
          </p:txBody>
        </p:sp>
        <p:sp>
          <p:nvSpPr>
            <p:cNvPr id="345" name="Google Shape;345;p47"/>
            <p:cNvSpPr txBox="1"/>
            <p:nvPr/>
          </p:nvSpPr>
          <p:spPr>
            <a:xfrm>
              <a:off x="1757961" y="1986925"/>
              <a:ext cx="1399200" cy="2760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1600"/>
                </a:spcAft>
                <a:buNone/>
              </a:pPr>
              <a:r>
                <a:rPr b="1" lang="en-US">
                  <a:solidFill>
                    <a:srgbClr val="0C57D3"/>
                  </a:solidFill>
                  <a:latin typeface="Roboto"/>
                  <a:ea typeface="Roboto"/>
                  <a:cs typeface="Roboto"/>
                  <a:sym typeface="Roboto"/>
                </a:rPr>
                <a:t>July 1, 2024</a:t>
              </a:r>
              <a:endParaRPr b="1">
                <a:solidFill>
                  <a:srgbClr val="0C57D3"/>
                </a:solidFill>
                <a:latin typeface="Roboto"/>
                <a:ea typeface="Roboto"/>
                <a:cs typeface="Roboto"/>
                <a:sym typeface="Roboto"/>
              </a:endParaRPr>
            </a:p>
          </p:txBody>
        </p:sp>
        <p:sp>
          <p:nvSpPr>
            <p:cNvPr id="346" name="Google Shape;346;p47"/>
            <p:cNvSpPr/>
            <p:nvPr/>
          </p:nvSpPr>
          <p:spPr>
            <a:xfrm rot="10800000">
              <a:off x="2453178" y="1920663"/>
              <a:ext cx="90000" cy="67500"/>
            </a:xfrm>
            <a:prstGeom prst="triangle">
              <a:avLst>
                <a:gd fmla="val 50000" name="adj"/>
              </a:avLst>
            </a:prstGeom>
            <a:solidFill>
              <a:srgbClr val="0C57D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sp>
          <p:nvSpPr>
            <p:cNvPr id="347" name="Google Shape;347;p47"/>
            <p:cNvSpPr txBox="1"/>
            <p:nvPr/>
          </p:nvSpPr>
          <p:spPr>
            <a:xfrm>
              <a:off x="1686103" y="1258770"/>
              <a:ext cx="1624200" cy="624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US" sz="1500">
                  <a:solidFill>
                    <a:schemeClr val="lt1"/>
                  </a:solidFill>
                  <a:latin typeface="Roboto"/>
                  <a:ea typeface="Roboto"/>
                  <a:cs typeface="Roboto"/>
                  <a:sym typeface="Roboto"/>
                </a:rPr>
                <a:t>JACS 9 content is eligible for deposit to the RLFs</a:t>
              </a:r>
              <a:endParaRPr sz="1500">
                <a:solidFill>
                  <a:schemeClr val="lt1"/>
                </a:solidFill>
              </a:endParaRPr>
            </a:p>
            <a:p>
              <a:pPr indent="0" lvl="0" marL="0" rtl="0" algn="ctr">
                <a:lnSpc>
                  <a:spcPct val="115000"/>
                </a:lnSpc>
                <a:spcBef>
                  <a:spcPts val="1600"/>
                </a:spcBef>
                <a:spcAft>
                  <a:spcPts val="1600"/>
                </a:spcAft>
                <a:buNone/>
              </a:pPr>
              <a:r>
                <a:t/>
              </a:r>
              <a:endParaRPr sz="1500">
                <a:solidFill>
                  <a:srgbClr val="FFFFFF"/>
                </a:solidFill>
                <a:latin typeface="Roboto"/>
                <a:ea typeface="Roboto"/>
                <a:cs typeface="Roboto"/>
                <a:sym typeface="Roboto"/>
              </a:endParaRPr>
            </a:p>
          </p:txBody>
        </p:sp>
        <p:sp>
          <p:nvSpPr>
            <p:cNvPr id="348" name="Google Shape;348;p47"/>
            <p:cNvSpPr/>
            <p:nvPr/>
          </p:nvSpPr>
          <p:spPr>
            <a:xfrm rot="-1789476">
              <a:off x="2415143" y="2278597"/>
              <a:ext cx="160451" cy="160451"/>
            </a:xfrm>
            <a:prstGeom prst="ellipse">
              <a:avLst/>
            </a:prstGeom>
            <a:solidFill>
              <a:srgbClr val="FFFFFF"/>
            </a:solidFill>
            <a:ln cap="flat" cmpd="sng" w="38100">
              <a:solidFill>
                <a:srgbClr val="0C57D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2000"/>
            </a:p>
          </p:txBody>
        </p: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3" name="Shape 353"/>
        <p:cNvGrpSpPr/>
        <p:nvPr/>
      </p:nvGrpSpPr>
      <p:grpSpPr>
        <a:xfrm>
          <a:off x="0" y="0"/>
          <a:ext cx="0" cy="0"/>
          <a:chOff x="0" y="0"/>
          <a:chExt cx="0" cy="0"/>
        </a:xfrm>
      </p:grpSpPr>
      <p:sp>
        <p:nvSpPr>
          <p:cNvPr id="354" name="Google Shape;354;p48"/>
          <p:cNvSpPr txBox="1"/>
          <p:nvPr>
            <p:ph type="title"/>
          </p:nvPr>
        </p:nvSpPr>
        <p:spPr>
          <a:xfrm>
            <a:off x="457200" y="2312846"/>
            <a:ext cx="8229600" cy="7326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Questions?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9" name="Shape 359"/>
        <p:cNvGrpSpPr/>
        <p:nvPr/>
      </p:nvGrpSpPr>
      <p:grpSpPr>
        <a:xfrm>
          <a:off x="0" y="0"/>
          <a:ext cx="0" cy="0"/>
          <a:chOff x="0" y="0"/>
          <a:chExt cx="0" cy="0"/>
        </a:xfrm>
      </p:grpSpPr>
      <p:sp>
        <p:nvSpPr>
          <p:cNvPr id="360" name="Google Shape;360;p49"/>
          <p:cNvSpPr txBox="1"/>
          <p:nvPr>
            <p:ph type="title"/>
          </p:nvPr>
        </p:nvSpPr>
        <p:spPr>
          <a:xfrm>
            <a:off x="722313" y="4406900"/>
            <a:ext cx="7772400" cy="13620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How JACS works (operates)</a:t>
            </a:r>
            <a:endParaRPr/>
          </a:p>
        </p:txBody>
      </p:sp>
      <p:sp>
        <p:nvSpPr>
          <p:cNvPr id="361" name="Google Shape;361;p49"/>
          <p:cNvSpPr txBox="1"/>
          <p:nvPr>
            <p:ph idx="1" type="body"/>
          </p:nvPr>
        </p:nvSpPr>
        <p:spPr>
          <a:xfrm>
            <a:off x="722313" y="2906713"/>
            <a:ext cx="7772400" cy="1500300"/>
          </a:xfrm>
          <a:prstGeom prst="rect">
            <a:avLst/>
          </a:prstGeom>
        </p:spPr>
        <p:txBody>
          <a:bodyPr anchorCtr="0" anchor="b" bIns="45700" lIns="91425" spcFirstLastPara="1" rIns="91425" wrap="square" tIns="45700">
            <a:noAutofit/>
          </a:bodyPr>
          <a:lstStyle/>
          <a:p>
            <a:pPr indent="0" lvl="0" marL="0" rtl="0" algn="l">
              <a:spcBef>
                <a:spcPts val="40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50"/>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sz="4000"/>
              <a:t>JACS Data Prep, Analysis, &amp; Selection</a:t>
            </a:r>
            <a:endParaRPr sz="4000"/>
          </a:p>
        </p:txBody>
      </p:sp>
      <p:grpSp>
        <p:nvGrpSpPr>
          <p:cNvPr id="368" name="Google Shape;368;p50"/>
          <p:cNvGrpSpPr/>
          <p:nvPr/>
        </p:nvGrpSpPr>
        <p:grpSpPr>
          <a:xfrm>
            <a:off x="0" y="1981466"/>
            <a:ext cx="2506484" cy="3217636"/>
            <a:chOff x="0" y="1189989"/>
            <a:chExt cx="2214600" cy="3217636"/>
          </a:xfrm>
        </p:grpSpPr>
        <p:sp>
          <p:nvSpPr>
            <p:cNvPr id="369" name="Google Shape;369;p50"/>
            <p:cNvSpPr/>
            <p:nvPr/>
          </p:nvSpPr>
          <p:spPr>
            <a:xfrm>
              <a:off x="0" y="1189989"/>
              <a:ext cx="2214600" cy="669000"/>
            </a:xfrm>
            <a:prstGeom prst="homePlate">
              <a:avLst>
                <a:gd fmla="val 50000" name="adj"/>
              </a:avLst>
            </a:prstGeom>
            <a:solidFill>
              <a:srgbClr val="0942A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latin typeface="Roboto"/>
                  <a:ea typeface="Roboto"/>
                  <a:cs typeface="Roboto"/>
                  <a:sym typeface="Roboto"/>
                </a:rPr>
                <a:t>(1) </a:t>
              </a:r>
              <a:r>
                <a:rPr lang="en-US">
                  <a:solidFill>
                    <a:srgbClr val="FFFFFF"/>
                  </a:solidFill>
                  <a:latin typeface="Roboto"/>
                  <a:ea typeface="Roboto"/>
                  <a:cs typeface="Roboto"/>
                  <a:sym typeface="Roboto"/>
                </a:rPr>
                <a:t>Data ingest</a:t>
              </a:r>
              <a:endParaRPr>
                <a:solidFill>
                  <a:srgbClr val="FFFFFF"/>
                </a:solidFill>
                <a:latin typeface="Roboto"/>
                <a:ea typeface="Roboto"/>
                <a:cs typeface="Roboto"/>
                <a:sym typeface="Roboto"/>
              </a:endParaRPr>
            </a:p>
          </p:txBody>
        </p:sp>
        <p:sp>
          <p:nvSpPr>
            <p:cNvPr id="370" name="Google Shape;370;p50"/>
            <p:cNvSpPr txBox="1"/>
            <p:nvPr/>
          </p:nvSpPr>
          <p:spPr>
            <a:xfrm>
              <a:off x="295050" y="2057125"/>
              <a:ext cx="1624500" cy="2350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sz="1700">
                  <a:latin typeface="Roboto"/>
                  <a:ea typeface="Roboto"/>
                  <a:cs typeface="Roboto"/>
                  <a:sym typeface="Roboto"/>
                </a:rPr>
                <a:t>UC campuses prepare and submit serial and journal </a:t>
              </a:r>
              <a:r>
                <a:rPr b="1" lang="en-US" sz="1700">
                  <a:latin typeface="Roboto"/>
                  <a:ea typeface="Roboto"/>
                  <a:cs typeface="Roboto"/>
                  <a:sym typeface="Roboto"/>
                </a:rPr>
                <a:t>bibliographic and holdings data</a:t>
              </a:r>
              <a:r>
                <a:rPr lang="en-US" sz="1700">
                  <a:latin typeface="Roboto"/>
                  <a:ea typeface="Roboto"/>
                  <a:cs typeface="Roboto"/>
                  <a:sym typeface="Roboto"/>
                </a:rPr>
                <a:t> to be ingested into the AGUA tool</a:t>
              </a:r>
              <a:endParaRPr sz="1700">
                <a:latin typeface="Roboto"/>
                <a:ea typeface="Roboto"/>
                <a:cs typeface="Roboto"/>
                <a:sym typeface="Roboto"/>
              </a:endParaRPr>
            </a:p>
          </p:txBody>
        </p:sp>
      </p:grpSp>
      <p:grpSp>
        <p:nvGrpSpPr>
          <p:cNvPr id="371" name="Google Shape;371;p50"/>
          <p:cNvGrpSpPr/>
          <p:nvPr/>
        </p:nvGrpSpPr>
        <p:grpSpPr>
          <a:xfrm>
            <a:off x="2107465" y="1981422"/>
            <a:ext cx="2362092" cy="3217518"/>
            <a:chOff x="2107425" y="1190107"/>
            <a:chExt cx="2214600" cy="3217518"/>
          </a:xfrm>
        </p:grpSpPr>
        <p:sp>
          <p:nvSpPr>
            <p:cNvPr id="372" name="Google Shape;372;p50"/>
            <p:cNvSpPr/>
            <p:nvPr/>
          </p:nvSpPr>
          <p:spPr>
            <a:xfrm>
              <a:off x="2107425" y="1190107"/>
              <a:ext cx="2214600" cy="668700"/>
            </a:xfrm>
            <a:prstGeom prst="chevron">
              <a:avLst>
                <a:gd fmla="val 50000" name="adj"/>
              </a:avLst>
            </a:prstGeom>
            <a:solidFill>
              <a:srgbClr val="0C57D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latin typeface="Roboto"/>
                  <a:ea typeface="Roboto"/>
                  <a:cs typeface="Roboto"/>
                  <a:sym typeface="Roboto"/>
                </a:rPr>
                <a:t>(2) </a:t>
              </a:r>
              <a:r>
                <a:rPr lang="en-US">
                  <a:solidFill>
                    <a:srgbClr val="FFFFFF"/>
                  </a:solidFill>
                  <a:latin typeface="Roboto"/>
                  <a:ea typeface="Roboto"/>
                  <a:cs typeface="Roboto"/>
                  <a:sym typeface="Roboto"/>
                </a:rPr>
                <a:t>Data normalization &amp; enhancement</a:t>
              </a:r>
              <a:endParaRPr>
                <a:solidFill>
                  <a:srgbClr val="FFFFFF"/>
                </a:solidFill>
                <a:latin typeface="Roboto"/>
                <a:ea typeface="Roboto"/>
                <a:cs typeface="Roboto"/>
                <a:sym typeface="Roboto"/>
              </a:endParaRPr>
            </a:p>
          </p:txBody>
        </p:sp>
        <p:sp>
          <p:nvSpPr>
            <p:cNvPr id="373" name="Google Shape;373;p50"/>
            <p:cNvSpPr txBox="1"/>
            <p:nvPr/>
          </p:nvSpPr>
          <p:spPr>
            <a:xfrm>
              <a:off x="2322050" y="2057125"/>
              <a:ext cx="1624500" cy="2350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sz="1500">
                  <a:latin typeface="Roboto"/>
                  <a:ea typeface="Roboto"/>
                  <a:cs typeface="Roboto"/>
                  <a:sym typeface="Roboto"/>
                </a:rPr>
                <a:t>CDL teams normalize </a:t>
              </a:r>
              <a:r>
                <a:rPr b="1" lang="en-US" sz="1500">
                  <a:latin typeface="Roboto"/>
                  <a:ea typeface="Roboto"/>
                  <a:cs typeface="Roboto"/>
                  <a:sym typeface="Roboto"/>
                </a:rPr>
                <a:t>data and add fields</a:t>
              </a:r>
              <a:r>
                <a:rPr lang="en-US" sz="1500">
                  <a:latin typeface="Roboto"/>
                  <a:ea typeface="Roboto"/>
                  <a:cs typeface="Roboto"/>
                  <a:sym typeface="Roboto"/>
                </a:rPr>
                <a:t> for analysis and decision-making (e.g. presence in trusted digital repositories)</a:t>
              </a:r>
              <a:endParaRPr sz="1500">
                <a:latin typeface="Roboto"/>
                <a:ea typeface="Roboto"/>
                <a:cs typeface="Roboto"/>
                <a:sym typeface="Roboto"/>
              </a:endParaRPr>
            </a:p>
          </p:txBody>
        </p:sp>
      </p:grpSp>
      <p:grpSp>
        <p:nvGrpSpPr>
          <p:cNvPr id="374" name="Google Shape;374;p50"/>
          <p:cNvGrpSpPr/>
          <p:nvPr/>
        </p:nvGrpSpPr>
        <p:grpSpPr>
          <a:xfrm>
            <a:off x="4046636" y="1981426"/>
            <a:ext cx="2362042" cy="3217528"/>
            <a:chOff x="3516750" y="1189775"/>
            <a:chExt cx="2064000" cy="3217850"/>
          </a:xfrm>
        </p:grpSpPr>
        <p:sp>
          <p:nvSpPr>
            <p:cNvPr id="375" name="Google Shape;375;p50"/>
            <p:cNvSpPr/>
            <p:nvPr/>
          </p:nvSpPr>
          <p:spPr>
            <a:xfrm>
              <a:off x="3516750" y="1189775"/>
              <a:ext cx="2064000" cy="669000"/>
            </a:xfrm>
            <a:prstGeom prst="chevron">
              <a:avLst>
                <a:gd fmla="val 50000" name="adj"/>
              </a:avLst>
            </a:prstGeom>
            <a:solidFill>
              <a:srgbClr val="0D5CD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latin typeface="Roboto"/>
                  <a:ea typeface="Roboto"/>
                  <a:cs typeface="Roboto"/>
                  <a:sym typeface="Roboto"/>
                </a:rPr>
                <a:t>(3) </a:t>
              </a:r>
              <a:r>
                <a:rPr lang="en-US">
                  <a:solidFill>
                    <a:srgbClr val="FFFFFF"/>
                  </a:solidFill>
                  <a:latin typeface="Roboto"/>
                  <a:ea typeface="Roboto"/>
                  <a:cs typeface="Roboto"/>
                  <a:sym typeface="Roboto"/>
                </a:rPr>
                <a:t>Analysis</a:t>
              </a:r>
              <a:endParaRPr>
                <a:solidFill>
                  <a:srgbClr val="FFFFFF"/>
                </a:solidFill>
                <a:latin typeface="Roboto"/>
                <a:ea typeface="Roboto"/>
                <a:cs typeface="Roboto"/>
                <a:sym typeface="Roboto"/>
              </a:endParaRPr>
            </a:p>
          </p:txBody>
        </p:sp>
        <p:sp>
          <p:nvSpPr>
            <p:cNvPr id="376" name="Google Shape;376;p50"/>
            <p:cNvSpPr txBox="1"/>
            <p:nvPr/>
          </p:nvSpPr>
          <p:spPr>
            <a:xfrm>
              <a:off x="3739450" y="2057125"/>
              <a:ext cx="1624500" cy="23505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sz="1600">
                  <a:latin typeface="Roboto"/>
                  <a:ea typeface="Roboto"/>
                  <a:cs typeface="Roboto"/>
                  <a:sym typeface="Roboto"/>
                </a:rPr>
                <a:t>Overseen by the </a:t>
              </a:r>
              <a:r>
                <a:rPr b="1" lang="en-US" sz="1600">
                  <a:latin typeface="Roboto"/>
                  <a:ea typeface="Roboto"/>
                  <a:cs typeface="Roboto"/>
                  <a:sym typeface="Roboto"/>
                </a:rPr>
                <a:t>Shared Print Strategy Team (SPST)</a:t>
              </a:r>
              <a:endParaRPr b="1" sz="1600">
                <a:latin typeface="Roboto"/>
                <a:ea typeface="Roboto"/>
                <a:cs typeface="Roboto"/>
                <a:sym typeface="Roboto"/>
              </a:endParaRPr>
            </a:p>
            <a:p>
              <a:pPr indent="0" lvl="0" marL="0" rtl="0" algn="l">
                <a:lnSpc>
                  <a:spcPct val="115000"/>
                </a:lnSpc>
                <a:spcBef>
                  <a:spcPts val="0"/>
                </a:spcBef>
                <a:spcAft>
                  <a:spcPts val="0"/>
                </a:spcAft>
                <a:buNone/>
              </a:pPr>
              <a:r>
                <a:t/>
              </a:r>
              <a:endParaRPr sz="1600">
                <a:latin typeface="Roboto"/>
                <a:ea typeface="Roboto"/>
                <a:cs typeface="Roboto"/>
                <a:sym typeface="Roboto"/>
              </a:endParaRPr>
            </a:p>
            <a:p>
              <a:pPr indent="0" lvl="0" marL="0" rtl="0" algn="l">
                <a:lnSpc>
                  <a:spcPct val="115000"/>
                </a:lnSpc>
                <a:spcBef>
                  <a:spcPts val="0"/>
                </a:spcBef>
                <a:spcAft>
                  <a:spcPts val="0"/>
                </a:spcAft>
                <a:buNone/>
              </a:pPr>
              <a:r>
                <a:rPr lang="en-US" sz="1600">
                  <a:latin typeface="Roboto"/>
                  <a:ea typeface="Roboto"/>
                  <a:cs typeface="Roboto"/>
                  <a:sym typeface="Roboto"/>
                </a:rPr>
                <a:t>Undertaken by the </a:t>
              </a:r>
              <a:r>
                <a:rPr b="1" lang="en-US" sz="1600">
                  <a:latin typeface="Roboto"/>
                  <a:ea typeface="Roboto"/>
                  <a:cs typeface="Roboto"/>
                  <a:sym typeface="Roboto"/>
                </a:rPr>
                <a:t>Collection Working Group </a:t>
              </a:r>
              <a:r>
                <a:rPr lang="en-US" sz="1600">
                  <a:latin typeface="Roboto"/>
                  <a:ea typeface="Roboto"/>
                  <a:cs typeface="Roboto"/>
                  <a:sym typeface="Roboto"/>
                </a:rPr>
                <a:t>(Subject Specialists and Collection Experts from SPST)</a:t>
              </a:r>
              <a:endParaRPr sz="1600">
                <a:latin typeface="Roboto"/>
                <a:ea typeface="Roboto"/>
                <a:cs typeface="Roboto"/>
                <a:sym typeface="Roboto"/>
              </a:endParaRPr>
            </a:p>
          </p:txBody>
        </p:sp>
      </p:grpSp>
      <p:grpSp>
        <p:nvGrpSpPr>
          <p:cNvPr id="377" name="Google Shape;377;p50"/>
          <p:cNvGrpSpPr/>
          <p:nvPr/>
        </p:nvGrpSpPr>
        <p:grpSpPr>
          <a:xfrm>
            <a:off x="5904699" y="1981076"/>
            <a:ext cx="2912304" cy="4254240"/>
            <a:chOff x="5195350" y="1189775"/>
            <a:chExt cx="2064000" cy="4254665"/>
          </a:xfrm>
        </p:grpSpPr>
        <p:sp>
          <p:nvSpPr>
            <p:cNvPr id="378" name="Google Shape;378;p50"/>
            <p:cNvSpPr/>
            <p:nvPr/>
          </p:nvSpPr>
          <p:spPr>
            <a:xfrm>
              <a:off x="5195350" y="1189775"/>
              <a:ext cx="2064000" cy="669000"/>
            </a:xfrm>
            <a:prstGeom prst="chevron">
              <a:avLst>
                <a:gd fmla="val 50000" name="adj"/>
              </a:avLst>
            </a:prstGeom>
            <a:solidFill>
              <a:srgbClr val="0E63F0"/>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US">
                  <a:solidFill>
                    <a:srgbClr val="FFFFFF"/>
                  </a:solidFill>
                  <a:latin typeface="Roboto"/>
                  <a:ea typeface="Roboto"/>
                  <a:cs typeface="Roboto"/>
                  <a:sym typeface="Roboto"/>
                </a:rPr>
                <a:t>(4) </a:t>
              </a:r>
              <a:r>
                <a:rPr lang="en-US">
                  <a:solidFill>
                    <a:srgbClr val="FFFFFF"/>
                  </a:solidFill>
                  <a:latin typeface="Roboto"/>
                  <a:ea typeface="Roboto"/>
                  <a:cs typeface="Roboto"/>
                  <a:sym typeface="Roboto"/>
                </a:rPr>
                <a:t>Selection</a:t>
              </a:r>
              <a:endParaRPr>
                <a:solidFill>
                  <a:srgbClr val="FFFFFF"/>
                </a:solidFill>
                <a:latin typeface="Roboto"/>
                <a:ea typeface="Roboto"/>
                <a:cs typeface="Roboto"/>
                <a:sym typeface="Roboto"/>
              </a:endParaRPr>
            </a:p>
          </p:txBody>
        </p:sp>
        <p:sp>
          <p:nvSpPr>
            <p:cNvPr id="379" name="Google Shape;379;p50"/>
            <p:cNvSpPr txBox="1"/>
            <p:nvPr/>
          </p:nvSpPr>
          <p:spPr>
            <a:xfrm>
              <a:off x="5461652" y="2057140"/>
              <a:ext cx="1624500" cy="33873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US" sz="1600">
                  <a:latin typeface="Roboto"/>
                  <a:ea typeface="Roboto"/>
                  <a:cs typeface="Roboto"/>
                  <a:sym typeface="Roboto"/>
                </a:rPr>
                <a:t>Based on </a:t>
              </a:r>
              <a:r>
                <a:rPr b="1" lang="en-US" sz="1600">
                  <a:latin typeface="Roboto"/>
                  <a:ea typeface="Roboto"/>
                  <a:cs typeface="Roboto"/>
                  <a:sym typeface="Roboto"/>
                </a:rPr>
                <a:t>criteria set by SPST </a:t>
              </a:r>
              <a:r>
                <a:rPr lang="en-US" sz="1600">
                  <a:latin typeface="Roboto"/>
                  <a:ea typeface="Roboto"/>
                  <a:cs typeface="Roboto"/>
                  <a:sym typeface="Roboto"/>
                </a:rPr>
                <a:t>and title nominations gathered from the </a:t>
              </a:r>
              <a:r>
                <a:rPr b="1" lang="en-US" sz="1600">
                  <a:latin typeface="Roboto"/>
                  <a:ea typeface="Roboto"/>
                  <a:cs typeface="Roboto"/>
                  <a:sym typeface="Roboto"/>
                </a:rPr>
                <a:t>Common Knowledge Groups</a:t>
              </a:r>
              <a:r>
                <a:rPr lang="en-US" sz="1600">
                  <a:latin typeface="Roboto"/>
                  <a:ea typeface="Roboto"/>
                  <a:cs typeface="Roboto"/>
                  <a:sym typeface="Roboto"/>
                </a:rPr>
                <a:t> (CKGs).</a:t>
              </a:r>
              <a:endParaRPr sz="1600">
                <a:latin typeface="Roboto"/>
                <a:ea typeface="Roboto"/>
                <a:cs typeface="Roboto"/>
                <a:sym typeface="Roboto"/>
              </a:endParaRPr>
            </a:p>
            <a:p>
              <a:pPr indent="0" lvl="0" marL="0" rtl="0" algn="l">
                <a:lnSpc>
                  <a:spcPct val="115000"/>
                </a:lnSpc>
                <a:spcBef>
                  <a:spcPts val="0"/>
                </a:spcBef>
                <a:spcAft>
                  <a:spcPts val="0"/>
                </a:spcAft>
                <a:buNone/>
              </a:pPr>
              <a:r>
                <a:t/>
              </a:r>
              <a:endParaRPr sz="1600">
                <a:latin typeface="Roboto"/>
                <a:ea typeface="Roboto"/>
                <a:cs typeface="Roboto"/>
                <a:sym typeface="Roboto"/>
              </a:endParaRPr>
            </a:p>
            <a:p>
              <a:pPr indent="0" lvl="0" marL="0" rtl="0" algn="l">
                <a:lnSpc>
                  <a:spcPct val="115000"/>
                </a:lnSpc>
                <a:spcBef>
                  <a:spcPts val="0"/>
                </a:spcBef>
                <a:spcAft>
                  <a:spcPts val="0"/>
                </a:spcAft>
                <a:buNone/>
              </a:pPr>
              <a:r>
                <a:rPr lang="en-US" sz="1600">
                  <a:latin typeface="Roboto"/>
                  <a:ea typeface="Roboto"/>
                  <a:cs typeface="Roboto"/>
                  <a:sym typeface="Roboto"/>
                </a:rPr>
                <a:t>Annual title lists include ~20,000 volumes for archiving at the RLFs. </a:t>
              </a:r>
              <a:endParaRPr sz="1600">
                <a:latin typeface="Roboto"/>
                <a:ea typeface="Roboto"/>
                <a:cs typeface="Roboto"/>
                <a:sym typeface="Roboto"/>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4" name="Shape 384"/>
        <p:cNvGrpSpPr/>
        <p:nvPr/>
      </p:nvGrpSpPr>
      <p:grpSpPr>
        <a:xfrm>
          <a:off x="0" y="0"/>
          <a:ext cx="0" cy="0"/>
          <a:chOff x="0" y="0"/>
          <a:chExt cx="0" cy="0"/>
        </a:xfrm>
      </p:grpSpPr>
      <p:sp>
        <p:nvSpPr>
          <p:cNvPr id="385" name="Google Shape;385;p5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JACS Title Lists</a:t>
            </a:r>
            <a:endParaRPr sz="3959"/>
          </a:p>
        </p:txBody>
      </p:sp>
      <p:sp>
        <p:nvSpPr>
          <p:cNvPr id="386" name="Google Shape;386;p51"/>
          <p:cNvSpPr txBox="1"/>
          <p:nvPr>
            <p:ph idx="2" type="body"/>
          </p:nvPr>
        </p:nvSpPr>
        <p:spPr>
          <a:xfrm>
            <a:off x="457200" y="2144712"/>
            <a:ext cx="4040100" cy="39513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480"/>
              </a:spcBef>
              <a:spcAft>
                <a:spcPts val="0"/>
              </a:spcAft>
              <a:buSzPts val="2400"/>
              <a:buChar char="➔"/>
            </a:pPr>
            <a:r>
              <a:rPr lang="en-US"/>
              <a:t>Authoritative lists of titles eligible for JACS</a:t>
            </a:r>
            <a:endParaRPr/>
          </a:p>
          <a:p>
            <a:pPr indent="-381000" lvl="0" marL="457200" rtl="0" algn="l">
              <a:lnSpc>
                <a:spcPct val="115000"/>
              </a:lnSpc>
              <a:spcBef>
                <a:spcPts val="0"/>
              </a:spcBef>
              <a:spcAft>
                <a:spcPts val="0"/>
              </a:spcAft>
              <a:buSzPts val="2400"/>
              <a:buChar char="➔"/>
            </a:pPr>
            <a:r>
              <a:rPr lang="en-US"/>
              <a:t>All holdings from all campuses included</a:t>
            </a:r>
            <a:endParaRPr/>
          </a:p>
          <a:p>
            <a:pPr indent="-381000" lvl="0" marL="457200" rtl="0" algn="l">
              <a:lnSpc>
                <a:spcPct val="115000"/>
              </a:lnSpc>
              <a:spcBef>
                <a:spcPts val="0"/>
              </a:spcBef>
              <a:spcAft>
                <a:spcPts val="0"/>
              </a:spcAft>
              <a:buSzPts val="2400"/>
              <a:buChar char="➔"/>
            </a:pPr>
            <a:r>
              <a:rPr lang="en-US"/>
              <a:t>Accessible to any UC user through CDLib Shared Print website</a:t>
            </a:r>
            <a:endParaRPr/>
          </a:p>
          <a:p>
            <a:pPr indent="-381000" lvl="0" marL="457200" rtl="0" algn="l">
              <a:lnSpc>
                <a:spcPct val="115000"/>
              </a:lnSpc>
              <a:spcBef>
                <a:spcPts val="0"/>
              </a:spcBef>
              <a:spcAft>
                <a:spcPts val="0"/>
              </a:spcAft>
              <a:buSzPts val="2400"/>
              <a:buChar char="➔"/>
            </a:pPr>
            <a:r>
              <a:rPr lang="en-US"/>
              <a:t>Static and unchanging</a:t>
            </a:r>
            <a:endParaRPr/>
          </a:p>
        </p:txBody>
      </p:sp>
      <p:pic>
        <p:nvPicPr>
          <p:cNvPr id="387" name="Google Shape;387;p51"/>
          <p:cNvPicPr preferRelativeResize="0"/>
          <p:nvPr/>
        </p:nvPicPr>
        <p:blipFill>
          <a:blip r:embed="rId3">
            <a:alphaModFix/>
          </a:blip>
          <a:stretch>
            <a:fillRect/>
          </a:stretch>
        </p:blipFill>
        <p:spPr>
          <a:xfrm>
            <a:off x="4497300" y="2259076"/>
            <a:ext cx="4631274" cy="3548626"/>
          </a:xfrm>
          <a:prstGeom prst="rect">
            <a:avLst/>
          </a:prstGeom>
          <a:noFill/>
          <a:ln cap="flat" cmpd="sng" w="9525">
            <a:solidFill>
              <a:srgbClr val="CCCCCC"/>
            </a:solidFill>
            <a:prstDash val="solid"/>
            <a:round/>
            <a:headEnd len="sm" w="sm" type="none"/>
            <a:tailEnd len="sm" w="sm" type="none"/>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4"/>
          <p:cNvSpPr txBox="1"/>
          <p:nvPr/>
        </p:nvSpPr>
        <p:spPr>
          <a:xfrm>
            <a:off x="456450" y="0"/>
            <a:ext cx="7772400" cy="6996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400">
                <a:solidFill>
                  <a:schemeClr val="dk1"/>
                </a:solidFill>
                <a:latin typeface="Calibri"/>
                <a:ea typeface="Calibri"/>
                <a:cs typeface="Calibri"/>
                <a:sym typeface="Calibri"/>
              </a:rPr>
              <a:t>Agenda</a:t>
            </a:r>
            <a:endParaRPr sz="4400">
              <a:solidFill>
                <a:schemeClr val="dk1"/>
              </a:solidFill>
              <a:latin typeface="Calibri"/>
              <a:ea typeface="Calibri"/>
              <a:cs typeface="Calibri"/>
              <a:sym typeface="Calibri"/>
            </a:endParaRPr>
          </a:p>
        </p:txBody>
      </p:sp>
      <p:sp>
        <p:nvSpPr>
          <p:cNvPr id="170" name="Google Shape;170;p34"/>
          <p:cNvSpPr txBox="1"/>
          <p:nvPr/>
        </p:nvSpPr>
        <p:spPr>
          <a:xfrm>
            <a:off x="1132900" y="1254175"/>
            <a:ext cx="7961700" cy="4627500"/>
          </a:xfrm>
          <a:prstGeom prst="rect">
            <a:avLst/>
          </a:prstGeom>
          <a:noFill/>
          <a:ln>
            <a:noFill/>
          </a:ln>
        </p:spPr>
        <p:txBody>
          <a:bodyPr anchorCtr="0" anchor="t" bIns="45700" lIns="91425" spcFirstLastPara="1" rIns="91425" wrap="square" tIns="45700">
            <a:noAutofit/>
          </a:bodyPr>
          <a:lstStyle/>
          <a:p>
            <a:pPr indent="-527050" lvl="0" marL="457200" rtl="0" algn="l">
              <a:spcBef>
                <a:spcPts val="0"/>
              </a:spcBef>
              <a:spcAft>
                <a:spcPts val="0"/>
              </a:spcAft>
              <a:buClr>
                <a:schemeClr val="dk1"/>
              </a:buClr>
              <a:buSzPts val="3900"/>
              <a:buFont typeface="Calibri"/>
              <a:buAutoNum type="arabicPeriod"/>
            </a:pPr>
            <a:r>
              <a:rPr i="1" lang="en-US" sz="3900">
                <a:solidFill>
                  <a:schemeClr val="dk1"/>
                </a:solidFill>
                <a:latin typeface="Calibri"/>
                <a:ea typeface="Calibri"/>
                <a:cs typeface="Calibri"/>
                <a:sym typeface="Calibri"/>
              </a:rPr>
              <a:t>Brief introduction to shared print</a:t>
            </a:r>
            <a:endParaRPr i="1" sz="3900">
              <a:solidFill>
                <a:schemeClr val="dk1"/>
              </a:solidFill>
              <a:latin typeface="Calibri"/>
              <a:ea typeface="Calibri"/>
              <a:cs typeface="Calibri"/>
              <a:sym typeface="Calibri"/>
            </a:endParaRPr>
          </a:p>
          <a:p>
            <a:pPr indent="-527050" lvl="0" marL="457200" rtl="0" algn="l">
              <a:spcBef>
                <a:spcPts val="0"/>
              </a:spcBef>
              <a:spcAft>
                <a:spcPts val="0"/>
              </a:spcAft>
              <a:buClr>
                <a:schemeClr val="dk1"/>
              </a:buClr>
              <a:buSzPts val="3900"/>
              <a:buFont typeface="Calibri"/>
              <a:buAutoNum type="arabicPeriod"/>
            </a:pPr>
            <a:r>
              <a:rPr i="1" lang="en-US" sz="3900">
                <a:solidFill>
                  <a:schemeClr val="dk1"/>
                </a:solidFill>
                <a:latin typeface="Calibri"/>
                <a:ea typeface="Calibri"/>
                <a:cs typeface="Calibri"/>
                <a:sym typeface="Calibri"/>
              </a:rPr>
              <a:t>What is JACS?</a:t>
            </a:r>
            <a:endParaRPr i="1" sz="3900">
              <a:solidFill>
                <a:schemeClr val="dk1"/>
              </a:solidFill>
              <a:latin typeface="Calibri"/>
              <a:ea typeface="Calibri"/>
              <a:cs typeface="Calibri"/>
              <a:sym typeface="Calibri"/>
            </a:endParaRPr>
          </a:p>
          <a:p>
            <a:pPr indent="-527050" lvl="0" marL="457200" rtl="0" algn="l">
              <a:spcBef>
                <a:spcPts val="0"/>
              </a:spcBef>
              <a:spcAft>
                <a:spcPts val="0"/>
              </a:spcAft>
              <a:buClr>
                <a:schemeClr val="dk1"/>
              </a:buClr>
              <a:buSzPts val="3900"/>
              <a:buFont typeface="Calibri"/>
              <a:buAutoNum type="arabicPeriod"/>
            </a:pPr>
            <a:r>
              <a:rPr i="1" lang="en-US" sz="3900">
                <a:solidFill>
                  <a:schemeClr val="dk1"/>
                </a:solidFill>
                <a:latin typeface="Calibri"/>
                <a:ea typeface="Calibri"/>
                <a:cs typeface="Calibri"/>
                <a:sym typeface="Calibri"/>
              </a:rPr>
              <a:t>How JACS works</a:t>
            </a:r>
            <a:endParaRPr i="1" sz="3900">
              <a:solidFill>
                <a:schemeClr val="dk1"/>
              </a:solidFill>
              <a:latin typeface="Calibri"/>
              <a:ea typeface="Calibri"/>
              <a:cs typeface="Calibri"/>
              <a:sym typeface="Calibri"/>
            </a:endParaRPr>
          </a:p>
          <a:p>
            <a:pPr indent="0" lvl="0" marL="0" rtl="0" algn="l">
              <a:spcBef>
                <a:spcPts val="0"/>
              </a:spcBef>
              <a:spcAft>
                <a:spcPts val="0"/>
              </a:spcAft>
              <a:buNone/>
            </a:pPr>
            <a:r>
              <a:t/>
            </a:r>
            <a:endParaRPr i="1" sz="3900">
              <a:solidFill>
                <a:schemeClr val="dk1"/>
              </a:solidFill>
              <a:latin typeface="Calibri"/>
              <a:ea typeface="Calibri"/>
              <a:cs typeface="Calibri"/>
              <a:sym typeface="Calibri"/>
            </a:endParaRPr>
          </a:p>
          <a:p>
            <a:pPr indent="0" lvl="0" marL="0" rtl="0" algn="l">
              <a:spcBef>
                <a:spcPts val="0"/>
              </a:spcBef>
              <a:spcAft>
                <a:spcPts val="0"/>
              </a:spcAft>
              <a:buNone/>
            </a:pPr>
            <a:r>
              <a:rPr i="1" lang="en-US" sz="3900">
                <a:solidFill>
                  <a:schemeClr val="dk1"/>
                </a:solidFill>
                <a:latin typeface="Calibri"/>
                <a:ea typeface="Calibri"/>
                <a:cs typeface="Calibri"/>
                <a:sym typeface="Calibri"/>
              </a:rPr>
              <a:t>Questions throughout!</a:t>
            </a:r>
            <a:endParaRPr i="1" sz="3900">
              <a:solidFill>
                <a:schemeClr val="dk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sp>
        <p:nvSpPr>
          <p:cNvPr id="393" name="Google Shape;393;p52"/>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JACS Title Lists</a:t>
            </a:r>
            <a:endParaRPr sz="3959"/>
          </a:p>
        </p:txBody>
      </p:sp>
      <p:pic>
        <p:nvPicPr>
          <p:cNvPr id="394" name="Google Shape;394;p52"/>
          <p:cNvPicPr preferRelativeResize="0"/>
          <p:nvPr/>
        </p:nvPicPr>
        <p:blipFill>
          <a:blip r:embed="rId3">
            <a:alphaModFix/>
          </a:blip>
          <a:stretch>
            <a:fillRect/>
          </a:stretch>
        </p:blipFill>
        <p:spPr>
          <a:xfrm>
            <a:off x="152400" y="1937013"/>
            <a:ext cx="8839199" cy="3499142"/>
          </a:xfrm>
          <a:prstGeom prst="rect">
            <a:avLst/>
          </a:prstGeom>
          <a:noFill/>
          <a:ln cap="flat" cmpd="sng" w="19050">
            <a:solidFill>
              <a:schemeClr val="dk2"/>
            </a:solidFill>
            <a:prstDash val="solid"/>
            <a:round/>
            <a:headEnd len="sm" w="sm" type="none"/>
            <a:tailEnd len="sm" w="sm" type="none"/>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9" name="Shape 399"/>
        <p:cNvGrpSpPr/>
        <p:nvPr/>
      </p:nvGrpSpPr>
      <p:grpSpPr>
        <a:xfrm>
          <a:off x="0" y="0"/>
          <a:ext cx="0" cy="0"/>
          <a:chOff x="0" y="0"/>
          <a:chExt cx="0" cy="0"/>
        </a:xfrm>
      </p:grpSpPr>
      <p:sp>
        <p:nvSpPr>
          <p:cNvPr id="400" name="Google Shape;400;p5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JACS Title Lists - Alma Analytics</a:t>
            </a:r>
            <a:endParaRPr sz="3959"/>
          </a:p>
        </p:txBody>
      </p:sp>
      <p:sp>
        <p:nvSpPr>
          <p:cNvPr id="401" name="Google Shape;401;p53"/>
          <p:cNvSpPr txBox="1"/>
          <p:nvPr>
            <p:ph idx="2" type="body"/>
          </p:nvPr>
        </p:nvSpPr>
        <p:spPr>
          <a:xfrm>
            <a:off x="457200" y="2144712"/>
            <a:ext cx="4040100" cy="3951300"/>
          </a:xfrm>
          <a:prstGeom prst="rect">
            <a:avLst/>
          </a:prstGeom>
        </p:spPr>
        <p:txBody>
          <a:bodyPr anchorCtr="0" anchor="t" bIns="45700" lIns="91425" spcFirstLastPara="1" rIns="91425" wrap="square" tIns="45700">
            <a:noAutofit/>
          </a:bodyPr>
          <a:lstStyle/>
          <a:p>
            <a:pPr indent="-381000" lvl="0" marL="457200" rtl="0" algn="l">
              <a:lnSpc>
                <a:spcPct val="115000"/>
              </a:lnSpc>
              <a:spcBef>
                <a:spcPts val="480"/>
              </a:spcBef>
              <a:spcAft>
                <a:spcPts val="0"/>
              </a:spcAft>
              <a:buSzPts val="2400"/>
              <a:buChar char="➔"/>
            </a:pPr>
            <a:r>
              <a:rPr lang="en-US"/>
              <a:t>Based on title lists</a:t>
            </a:r>
            <a:endParaRPr/>
          </a:p>
          <a:p>
            <a:pPr indent="-381000" lvl="0" marL="457200" rtl="0" algn="l">
              <a:lnSpc>
                <a:spcPct val="115000"/>
              </a:lnSpc>
              <a:spcBef>
                <a:spcPts val="0"/>
              </a:spcBef>
              <a:spcAft>
                <a:spcPts val="0"/>
              </a:spcAft>
              <a:buSzPts val="2400"/>
              <a:buChar char="➔"/>
            </a:pPr>
            <a:r>
              <a:rPr lang="en-US"/>
              <a:t>Separated by RLF</a:t>
            </a:r>
            <a:endParaRPr/>
          </a:p>
          <a:p>
            <a:pPr indent="-381000" lvl="0" marL="457200" rtl="0" algn="l">
              <a:lnSpc>
                <a:spcPct val="115000"/>
              </a:lnSpc>
              <a:spcBef>
                <a:spcPts val="0"/>
              </a:spcBef>
              <a:spcAft>
                <a:spcPts val="0"/>
              </a:spcAft>
              <a:buSzPts val="2400"/>
              <a:buChar char="➔"/>
            </a:pPr>
            <a:r>
              <a:rPr lang="en-US"/>
              <a:t>Holdings- and Item-level reports</a:t>
            </a:r>
            <a:endParaRPr/>
          </a:p>
          <a:p>
            <a:pPr indent="-381000" lvl="0" marL="457200" rtl="0" algn="l">
              <a:lnSpc>
                <a:spcPct val="115000"/>
              </a:lnSpc>
              <a:spcBef>
                <a:spcPts val="0"/>
              </a:spcBef>
              <a:spcAft>
                <a:spcPts val="0"/>
              </a:spcAft>
              <a:buSzPts val="2400"/>
              <a:buChar char="➔"/>
            </a:pPr>
            <a:r>
              <a:rPr lang="en-US"/>
              <a:t>Dynamic reporting of current IZ holdings data</a:t>
            </a:r>
            <a:endParaRPr/>
          </a:p>
          <a:p>
            <a:pPr indent="-355600" lvl="1" marL="914400" rtl="0" algn="l">
              <a:lnSpc>
                <a:spcPct val="115000"/>
              </a:lnSpc>
              <a:spcBef>
                <a:spcPts val="0"/>
              </a:spcBef>
              <a:spcAft>
                <a:spcPts val="0"/>
              </a:spcAft>
              <a:buSzPts val="2000"/>
              <a:buChar char="◆"/>
            </a:pPr>
            <a:r>
              <a:rPr lang="en-US"/>
              <a:t>Limited to only your campus</a:t>
            </a:r>
            <a:endParaRPr/>
          </a:p>
          <a:p>
            <a:pPr indent="-381000" lvl="0" marL="457200" rtl="0" algn="l">
              <a:lnSpc>
                <a:spcPct val="115000"/>
              </a:lnSpc>
              <a:spcBef>
                <a:spcPts val="0"/>
              </a:spcBef>
              <a:spcAft>
                <a:spcPts val="0"/>
              </a:spcAft>
              <a:buSzPts val="2400"/>
              <a:buChar char="➔"/>
            </a:pPr>
            <a:r>
              <a:rPr lang="en-US"/>
              <a:t>Links to UC Library Search</a:t>
            </a:r>
            <a:endParaRPr/>
          </a:p>
        </p:txBody>
      </p:sp>
      <p:pic>
        <p:nvPicPr>
          <p:cNvPr id="402" name="Google Shape;402;p53"/>
          <p:cNvPicPr preferRelativeResize="0"/>
          <p:nvPr/>
        </p:nvPicPr>
        <p:blipFill>
          <a:blip r:embed="rId3">
            <a:alphaModFix/>
          </a:blip>
          <a:stretch>
            <a:fillRect/>
          </a:stretch>
        </p:blipFill>
        <p:spPr>
          <a:xfrm>
            <a:off x="4495625" y="2024925"/>
            <a:ext cx="2561778" cy="4190850"/>
          </a:xfrm>
          <a:prstGeom prst="rect">
            <a:avLst/>
          </a:prstGeom>
          <a:noFill/>
          <a:ln cap="flat" cmpd="sng" w="9525">
            <a:solidFill>
              <a:srgbClr val="CCCCCC"/>
            </a:solidFill>
            <a:prstDash val="solid"/>
            <a:round/>
            <a:headEnd len="sm" w="sm" type="none"/>
            <a:tailEnd len="sm" w="sm" type="none"/>
          </a:ln>
        </p:spPr>
      </p:pic>
      <p:pic>
        <p:nvPicPr>
          <p:cNvPr id="403" name="Google Shape;403;p53"/>
          <p:cNvPicPr preferRelativeResize="0"/>
          <p:nvPr/>
        </p:nvPicPr>
        <p:blipFill>
          <a:blip r:embed="rId4">
            <a:alphaModFix/>
          </a:blip>
          <a:stretch>
            <a:fillRect/>
          </a:stretch>
        </p:blipFill>
        <p:spPr>
          <a:xfrm>
            <a:off x="6054000" y="4058650"/>
            <a:ext cx="2937599" cy="1759755"/>
          </a:xfrm>
          <a:prstGeom prst="rect">
            <a:avLst/>
          </a:prstGeom>
          <a:noFill/>
          <a:ln cap="flat" cmpd="sng" w="9525">
            <a:solidFill>
              <a:srgbClr val="CCCCCC"/>
            </a:solidFill>
            <a:prstDash val="solid"/>
            <a:round/>
            <a:headEnd len="sm" w="sm" type="none"/>
            <a:tailEnd len="sm" w="sm" type="none"/>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8" name="Shape 408"/>
        <p:cNvGrpSpPr/>
        <p:nvPr/>
      </p:nvGrpSpPr>
      <p:grpSpPr>
        <a:xfrm>
          <a:off x="0" y="0"/>
          <a:ext cx="0" cy="0"/>
          <a:chOff x="0" y="0"/>
          <a:chExt cx="0" cy="0"/>
        </a:xfrm>
      </p:grpSpPr>
      <p:sp>
        <p:nvSpPr>
          <p:cNvPr id="409" name="Google Shape;409;p54"/>
          <p:cNvSpPr txBox="1"/>
          <p:nvPr>
            <p:ph type="title"/>
          </p:nvPr>
        </p:nvSpPr>
        <p:spPr>
          <a:xfrm>
            <a:off x="457200" y="2312846"/>
            <a:ext cx="8229600" cy="7326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Questions?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55"/>
          <p:cNvSpPr txBox="1"/>
          <p:nvPr>
            <p:ph type="title"/>
          </p:nvPr>
        </p:nvSpPr>
        <p:spPr>
          <a:xfrm>
            <a:off x="0" y="274650"/>
            <a:ext cx="91440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sz="4200"/>
              <a:t>Campus review, selection, and shipping</a:t>
            </a:r>
            <a:endParaRPr sz="4200"/>
          </a:p>
        </p:txBody>
      </p:sp>
      <p:sp>
        <p:nvSpPr>
          <p:cNvPr id="416" name="Google Shape;416;p55"/>
          <p:cNvSpPr txBox="1"/>
          <p:nvPr/>
        </p:nvSpPr>
        <p:spPr>
          <a:xfrm>
            <a:off x="476400" y="1785425"/>
            <a:ext cx="8191200" cy="4454700"/>
          </a:xfrm>
          <a:prstGeom prst="rect">
            <a:avLst/>
          </a:prstGeom>
          <a:noFill/>
          <a:ln>
            <a:noFill/>
          </a:ln>
        </p:spPr>
        <p:txBody>
          <a:bodyPr anchorCtr="0" anchor="t" bIns="45700" lIns="91425" spcFirstLastPara="1" rIns="91425" wrap="square" tIns="45700">
            <a:noAutofit/>
          </a:bodyPr>
          <a:lstStyle/>
          <a:p>
            <a:pPr indent="-469900" lvl="0" marL="457200" rtl="0" algn="l">
              <a:lnSpc>
                <a:spcPct val="115000"/>
              </a:lnSpc>
              <a:spcBef>
                <a:spcPts val="500"/>
              </a:spcBef>
              <a:spcAft>
                <a:spcPts val="0"/>
              </a:spcAft>
              <a:buClr>
                <a:schemeClr val="dk1"/>
              </a:buClr>
              <a:buSzPts val="3800"/>
              <a:buFont typeface="Calibri"/>
              <a:buChar char="❖"/>
            </a:pPr>
            <a:r>
              <a:rPr lang="en-US" sz="3800">
                <a:latin typeface="Calibri"/>
                <a:ea typeface="Calibri"/>
                <a:cs typeface="Calibri"/>
                <a:sym typeface="Calibri"/>
              </a:rPr>
              <a:t>Participation in JACS is voluntary</a:t>
            </a:r>
            <a:endParaRPr sz="3800">
              <a:solidFill>
                <a:srgbClr val="000000"/>
              </a:solidFill>
              <a:latin typeface="Calibri"/>
              <a:ea typeface="Calibri"/>
              <a:cs typeface="Calibri"/>
              <a:sym typeface="Calibri"/>
            </a:endParaRPr>
          </a:p>
          <a:p>
            <a:pPr indent="-469900" lvl="0" marL="457200" rtl="0" algn="l">
              <a:lnSpc>
                <a:spcPct val="115000"/>
              </a:lnSpc>
              <a:spcBef>
                <a:spcPts val="0"/>
              </a:spcBef>
              <a:spcAft>
                <a:spcPts val="0"/>
              </a:spcAft>
              <a:buClr>
                <a:schemeClr val="dk1"/>
              </a:buClr>
              <a:buSzPts val="3800"/>
              <a:buFont typeface="Calibri"/>
              <a:buChar char="❖"/>
            </a:pPr>
            <a:r>
              <a:rPr lang="en-US" sz="3800">
                <a:latin typeface="Calibri"/>
                <a:ea typeface="Calibri"/>
                <a:cs typeface="Calibri"/>
                <a:sym typeface="Calibri"/>
              </a:rPr>
              <a:t>Each campus defines its own review &amp; selection process</a:t>
            </a:r>
            <a:endParaRPr sz="3800">
              <a:latin typeface="Calibri"/>
              <a:ea typeface="Calibri"/>
              <a:cs typeface="Calibri"/>
              <a:sym typeface="Calibri"/>
            </a:endParaRPr>
          </a:p>
          <a:p>
            <a:pPr indent="-469900" lvl="0" marL="457200" rtl="0" algn="l">
              <a:lnSpc>
                <a:spcPct val="115000"/>
              </a:lnSpc>
              <a:spcBef>
                <a:spcPts val="0"/>
              </a:spcBef>
              <a:spcAft>
                <a:spcPts val="0"/>
              </a:spcAft>
              <a:buClr>
                <a:schemeClr val="dk1"/>
              </a:buClr>
              <a:buSzPts val="3800"/>
              <a:buFont typeface="Calibri"/>
              <a:buChar char="❖"/>
            </a:pPr>
            <a:r>
              <a:rPr lang="en-US" sz="3800">
                <a:latin typeface="Calibri"/>
                <a:ea typeface="Calibri"/>
                <a:cs typeface="Calibri"/>
                <a:sym typeface="Calibri"/>
              </a:rPr>
              <a:t>CDL provides a shipping service for JACS content</a:t>
            </a:r>
            <a:endParaRPr sz="3800">
              <a:latin typeface="Calibri"/>
              <a:ea typeface="Calibri"/>
              <a:cs typeface="Calibri"/>
              <a:sym typeface="Calibri"/>
            </a:endParaRPr>
          </a:p>
          <a:p>
            <a:pPr indent="-469900" lvl="0" marL="457200" rtl="0" algn="l">
              <a:lnSpc>
                <a:spcPct val="115000"/>
              </a:lnSpc>
              <a:spcBef>
                <a:spcPts val="0"/>
              </a:spcBef>
              <a:spcAft>
                <a:spcPts val="0"/>
              </a:spcAft>
              <a:buClr>
                <a:schemeClr val="dk1"/>
              </a:buClr>
              <a:buSzPts val="3800"/>
              <a:buFont typeface="Calibri"/>
              <a:buChar char="❖"/>
            </a:pPr>
            <a:r>
              <a:rPr lang="en-US" sz="3800">
                <a:latin typeface="Calibri"/>
                <a:ea typeface="Calibri"/>
                <a:cs typeface="Calibri"/>
                <a:sym typeface="Calibri"/>
              </a:rPr>
              <a:t>Edit/delete local holdings records</a:t>
            </a:r>
            <a:endParaRPr sz="3800">
              <a:solidFill>
                <a:srgbClr val="000000"/>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p56"/>
          <p:cNvSpPr txBox="1"/>
          <p:nvPr>
            <p:ph type="title"/>
          </p:nvPr>
        </p:nvSpPr>
        <p:spPr>
          <a:xfrm>
            <a:off x="457200" y="2312846"/>
            <a:ext cx="8229600" cy="7326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Questions?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7" name="Shape 427"/>
        <p:cNvGrpSpPr/>
        <p:nvPr/>
      </p:nvGrpSpPr>
      <p:grpSpPr>
        <a:xfrm>
          <a:off x="0" y="0"/>
          <a:ext cx="0" cy="0"/>
          <a:chOff x="0" y="0"/>
          <a:chExt cx="0" cy="0"/>
        </a:xfrm>
      </p:grpSpPr>
      <p:sp>
        <p:nvSpPr>
          <p:cNvPr id="428" name="Google Shape;428;p57"/>
          <p:cNvSpPr txBox="1"/>
          <p:nvPr>
            <p:ph type="title"/>
          </p:nvPr>
        </p:nvSpPr>
        <p:spPr>
          <a:xfrm>
            <a:off x="0" y="274650"/>
            <a:ext cx="91440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sz="4200"/>
              <a:t>RLF processing</a:t>
            </a:r>
            <a:endParaRPr sz="4200"/>
          </a:p>
        </p:txBody>
      </p:sp>
      <p:sp>
        <p:nvSpPr>
          <p:cNvPr id="429" name="Google Shape;429;p57"/>
          <p:cNvSpPr txBox="1"/>
          <p:nvPr/>
        </p:nvSpPr>
        <p:spPr>
          <a:xfrm>
            <a:off x="171150" y="1785425"/>
            <a:ext cx="8801700" cy="4454700"/>
          </a:xfrm>
          <a:prstGeom prst="rect">
            <a:avLst/>
          </a:prstGeom>
          <a:noFill/>
          <a:ln>
            <a:noFill/>
          </a:ln>
        </p:spPr>
        <p:txBody>
          <a:bodyPr anchorCtr="0" anchor="t" bIns="45700" lIns="91425" spcFirstLastPara="1" rIns="91425" wrap="square" tIns="45700">
            <a:noAutofit/>
          </a:bodyPr>
          <a:lstStyle/>
          <a:p>
            <a:pPr indent="-457200" lvl="0" marL="457200" rtl="0" algn="l">
              <a:lnSpc>
                <a:spcPct val="115000"/>
              </a:lnSpc>
              <a:spcBef>
                <a:spcPts val="500"/>
              </a:spcBef>
              <a:spcAft>
                <a:spcPts val="0"/>
              </a:spcAft>
              <a:buClr>
                <a:schemeClr val="dk1"/>
              </a:buClr>
              <a:buSzPts val="3600"/>
              <a:buFont typeface="Calibri"/>
              <a:buChar char="❖"/>
            </a:pPr>
            <a:r>
              <a:rPr lang="en-US" sz="3600">
                <a:latin typeface="Calibri"/>
                <a:ea typeface="Calibri"/>
                <a:cs typeface="Calibri"/>
                <a:sym typeface="Calibri"/>
              </a:rPr>
              <a:t>Preparing RLF holdings to receive JACS</a:t>
            </a:r>
            <a:endParaRPr sz="3600">
              <a:latin typeface="Calibri"/>
              <a:ea typeface="Calibri"/>
              <a:cs typeface="Calibri"/>
              <a:sym typeface="Calibri"/>
            </a:endParaRPr>
          </a:p>
          <a:p>
            <a:pPr indent="-457200" lvl="0" marL="457200" rtl="0" algn="l">
              <a:lnSpc>
                <a:spcPct val="115000"/>
              </a:lnSpc>
              <a:spcBef>
                <a:spcPts val="0"/>
              </a:spcBef>
              <a:spcAft>
                <a:spcPts val="0"/>
              </a:spcAft>
              <a:buClr>
                <a:schemeClr val="dk1"/>
              </a:buClr>
              <a:buSzPts val="3600"/>
              <a:buFont typeface="Calibri"/>
              <a:buChar char="❖"/>
            </a:pPr>
            <a:r>
              <a:rPr lang="en-US" sz="3600">
                <a:latin typeface="Calibri"/>
                <a:ea typeface="Calibri"/>
                <a:cs typeface="Calibri"/>
                <a:sym typeface="Calibri"/>
              </a:rPr>
              <a:t>Volume-level validation</a:t>
            </a:r>
            <a:endParaRPr sz="3600">
              <a:latin typeface="Calibri"/>
              <a:ea typeface="Calibri"/>
              <a:cs typeface="Calibri"/>
              <a:sym typeface="Calibri"/>
            </a:endParaRPr>
          </a:p>
          <a:p>
            <a:pPr indent="-457200" lvl="0" marL="457200" rtl="0" algn="l">
              <a:lnSpc>
                <a:spcPct val="115000"/>
              </a:lnSpc>
              <a:spcBef>
                <a:spcPts val="0"/>
              </a:spcBef>
              <a:spcAft>
                <a:spcPts val="0"/>
              </a:spcAft>
              <a:buClr>
                <a:schemeClr val="dk1"/>
              </a:buClr>
              <a:buSzPts val="3600"/>
              <a:buFont typeface="Calibri"/>
              <a:buChar char="❖"/>
            </a:pPr>
            <a:r>
              <a:rPr lang="en-US" sz="3600">
                <a:latin typeface="Calibri"/>
                <a:ea typeface="Calibri"/>
                <a:cs typeface="Calibri"/>
                <a:sym typeface="Calibri"/>
              </a:rPr>
              <a:t>Accessioning a single, consolidated backfile</a:t>
            </a:r>
            <a:endParaRPr sz="3600">
              <a:latin typeface="Calibri"/>
              <a:ea typeface="Calibri"/>
              <a:cs typeface="Calibri"/>
              <a:sym typeface="Calibri"/>
            </a:endParaRPr>
          </a:p>
          <a:p>
            <a:pPr indent="-457200" lvl="0" marL="457200" rtl="0" algn="l">
              <a:lnSpc>
                <a:spcPct val="115000"/>
              </a:lnSpc>
              <a:spcBef>
                <a:spcPts val="0"/>
              </a:spcBef>
              <a:spcAft>
                <a:spcPts val="0"/>
              </a:spcAft>
              <a:buClr>
                <a:schemeClr val="dk1"/>
              </a:buClr>
              <a:buSzPts val="3600"/>
              <a:buFont typeface="Calibri"/>
              <a:buChar char="❖"/>
            </a:pPr>
            <a:r>
              <a:rPr lang="en-US" sz="3600">
                <a:latin typeface="Calibri"/>
                <a:ea typeface="Calibri"/>
                <a:cs typeface="Calibri"/>
                <a:sym typeface="Calibri"/>
              </a:rPr>
              <a:t>Removing &amp; recycling duplicates </a:t>
            </a:r>
            <a:endParaRPr sz="3600">
              <a:latin typeface="Calibri"/>
              <a:ea typeface="Calibri"/>
              <a:cs typeface="Calibri"/>
              <a:sym typeface="Calibri"/>
            </a:endParaRPr>
          </a:p>
          <a:p>
            <a:pPr indent="-457200" lvl="0" marL="457200" rtl="0" algn="l">
              <a:lnSpc>
                <a:spcPct val="115000"/>
              </a:lnSpc>
              <a:spcBef>
                <a:spcPts val="0"/>
              </a:spcBef>
              <a:spcAft>
                <a:spcPts val="0"/>
              </a:spcAft>
              <a:buClr>
                <a:schemeClr val="dk1"/>
              </a:buClr>
              <a:buSzPts val="3600"/>
              <a:buFont typeface="Calibri"/>
              <a:buChar char="❖"/>
            </a:pPr>
            <a:r>
              <a:rPr lang="en-US" sz="3600">
                <a:latin typeface="Calibri"/>
                <a:ea typeface="Calibri"/>
                <a:cs typeface="Calibri"/>
                <a:sym typeface="Calibri"/>
              </a:rPr>
              <a:t>Disclosure in OCLC</a:t>
            </a:r>
            <a:endParaRPr sz="3600">
              <a:latin typeface="Calibri"/>
              <a:ea typeface="Calibri"/>
              <a:cs typeface="Calibri"/>
              <a:sym typeface="Calibri"/>
            </a:endParaRPr>
          </a:p>
          <a:p>
            <a:pPr indent="-457200" lvl="0" marL="457200" rtl="0" algn="l">
              <a:lnSpc>
                <a:spcPct val="115000"/>
              </a:lnSpc>
              <a:spcBef>
                <a:spcPts val="0"/>
              </a:spcBef>
              <a:spcAft>
                <a:spcPts val="0"/>
              </a:spcAft>
              <a:buClr>
                <a:schemeClr val="dk1"/>
              </a:buClr>
              <a:buSzPts val="3600"/>
              <a:buFont typeface="Calibri"/>
              <a:buChar char="❖"/>
            </a:pPr>
            <a:r>
              <a:rPr lang="en-US" sz="3600">
                <a:latin typeface="Calibri"/>
                <a:ea typeface="Calibri"/>
                <a:cs typeface="Calibri"/>
                <a:sym typeface="Calibri"/>
              </a:rPr>
              <a:t>Reports of volumes accessioned/volumes discarded per campus</a:t>
            </a:r>
            <a:endParaRPr sz="3600">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p58"/>
          <p:cNvSpPr txBox="1"/>
          <p:nvPr>
            <p:ph type="title"/>
          </p:nvPr>
        </p:nvSpPr>
        <p:spPr>
          <a:xfrm>
            <a:off x="457200" y="2312846"/>
            <a:ext cx="8229600" cy="7326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Questions?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59"/>
          <p:cNvSpPr txBox="1"/>
          <p:nvPr>
            <p:ph type="title"/>
          </p:nvPr>
        </p:nvSpPr>
        <p:spPr>
          <a:xfrm>
            <a:off x="457200" y="274638"/>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t>Final Reminders!</a:t>
            </a:r>
            <a:endParaRPr/>
          </a:p>
        </p:txBody>
      </p:sp>
      <p:sp>
        <p:nvSpPr>
          <p:cNvPr id="442" name="Google Shape;442;p59"/>
          <p:cNvSpPr txBox="1"/>
          <p:nvPr>
            <p:ph idx="1" type="body"/>
          </p:nvPr>
        </p:nvSpPr>
        <p:spPr>
          <a:xfrm>
            <a:off x="457200" y="1394562"/>
            <a:ext cx="8229600" cy="4068900"/>
          </a:xfrm>
          <a:prstGeom prst="rect">
            <a:avLst/>
          </a:prstGeom>
        </p:spPr>
        <p:txBody>
          <a:bodyPr anchorCtr="0" anchor="t" bIns="45700" lIns="91425" spcFirstLastPara="1" rIns="91425" wrap="square" tIns="45700">
            <a:noAutofit/>
          </a:bodyPr>
          <a:lstStyle/>
          <a:p>
            <a:pPr indent="-463550" lvl="0" marL="457200" rtl="0" algn="l">
              <a:spcBef>
                <a:spcPts val="360"/>
              </a:spcBef>
              <a:spcAft>
                <a:spcPts val="0"/>
              </a:spcAft>
              <a:buSzPts val="3700"/>
              <a:buChar char="•"/>
            </a:pPr>
            <a:r>
              <a:rPr lang="en-US" sz="3300"/>
              <a:t>The JACS 9 title list is available for your review</a:t>
            </a:r>
            <a:endParaRPr sz="3300"/>
          </a:p>
          <a:p>
            <a:pPr indent="-349250" lvl="1" marL="914400" rtl="0" algn="l">
              <a:spcBef>
                <a:spcPts val="0"/>
              </a:spcBef>
              <a:spcAft>
                <a:spcPts val="0"/>
              </a:spcAft>
              <a:buSzPts val="1900"/>
              <a:buChar char="–"/>
            </a:pPr>
            <a:r>
              <a:rPr lang="en-US" sz="2900"/>
              <a:t>Deposit to the RLFs for JACS 9 begins July 1, 2024</a:t>
            </a:r>
            <a:endParaRPr sz="2900"/>
          </a:p>
          <a:p>
            <a:pPr indent="-349250" lvl="1" marL="914400" rtl="0" algn="l">
              <a:spcBef>
                <a:spcPts val="0"/>
              </a:spcBef>
              <a:spcAft>
                <a:spcPts val="0"/>
              </a:spcAft>
              <a:buSzPts val="1900"/>
              <a:buChar char="–"/>
            </a:pPr>
            <a:r>
              <a:rPr lang="en-US" sz="2900"/>
              <a:t>JACS 1-8 are eligible for deposit at any time</a:t>
            </a:r>
            <a:endParaRPr sz="2900"/>
          </a:p>
          <a:p>
            <a:pPr indent="-463550" lvl="0" marL="457200" rtl="0" algn="l">
              <a:spcBef>
                <a:spcPts val="0"/>
              </a:spcBef>
              <a:spcAft>
                <a:spcPts val="0"/>
              </a:spcAft>
              <a:buSzPts val="3700"/>
              <a:buChar char="•"/>
            </a:pPr>
            <a:r>
              <a:rPr lang="en-US" sz="3300"/>
              <a:t>JACS 10 (FY 25-26) is a </a:t>
            </a:r>
            <a:r>
              <a:rPr lang="en-US" sz="3300"/>
              <a:t>dedicated</a:t>
            </a:r>
            <a:r>
              <a:rPr lang="en-US" sz="3300"/>
              <a:t> opportunity to review past lists </a:t>
            </a:r>
            <a:endParaRPr sz="33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7" name="Shape 447"/>
        <p:cNvGrpSpPr/>
        <p:nvPr/>
      </p:nvGrpSpPr>
      <p:grpSpPr>
        <a:xfrm>
          <a:off x="0" y="0"/>
          <a:ext cx="0" cy="0"/>
          <a:chOff x="0" y="0"/>
          <a:chExt cx="0" cy="0"/>
        </a:xfrm>
      </p:grpSpPr>
      <p:sp>
        <p:nvSpPr>
          <p:cNvPr id="448" name="Google Shape;448;p60"/>
          <p:cNvSpPr txBox="1"/>
          <p:nvPr>
            <p:ph type="title"/>
          </p:nvPr>
        </p:nvSpPr>
        <p:spPr>
          <a:xfrm>
            <a:off x="533400" y="2362200"/>
            <a:ext cx="8229600" cy="2955900"/>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Clr>
                <a:schemeClr val="dk1"/>
              </a:buClr>
              <a:buSzPts val="3200"/>
              <a:buFont typeface="Calibri"/>
              <a:buNone/>
            </a:pPr>
            <a:r>
              <a:rPr lang="en-US" sz="3200"/>
              <a:t>Questions? Would you like to get involved? </a:t>
            </a:r>
            <a:br>
              <a:rPr lang="en-US" sz="3200"/>
            </a:br>
            <a:br>
              <a:rPr lang="en-US" sz="3200"/>
            </a:br>
            <a:r>
              <a:rPr lang="en-US" sz="3200"/>
              <a:t>CDL Shared Print Manager</a:t>
            </a:r>
            <a:br>
              <a:rPr lang="en-US" sz="3200"/>
            </a:br>
            <a:r>
              <a:rPr lang="en-US" sz="3200"/>
              <a:t>Alison Wohlers</a:t>
            </a:r>
            <a:br>
              <a:rPr lang="en-US" sz="3200"/>
            </a:br>
            <a:r>
              <a:rPr lang="en-US" sz="3200"/>
              <a:t>Email: </a:t>
            </a:r>
            <a:r>
              <a:rPr lang="en-US" sz="3200" u="sng">
                <a:solidFill>
                  <a:schemeClr val="hlink"/>
                </a:solidFill>
                <a:hlinkClick r:id="rId3"/>
              </a:rPr>
              <a:t>alison.wohlers@ucop.edu</a:t>
            </a:r>
            <a:br>
              <a:rPr lang="en-US" sz="3200"/>
            </a:br>
            <a:br>
              <a:rPr lang="en-US" sz="3200"/>
            </a:br>
            <a:endParaRPr sz="3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5"/>
          <p:cNvSpPr txBox="1"/>
          <p:nvPr/>
        </p:nvSpPr>
        <p:spPr>
          <a:xfrm>
            <a:off x="0" y="-152400"/>
            <a:ext cx="9144000" cy="914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lang="en-US" sz="4100">
                <a:solidFill>
                  <a:srgbClr val="FFFFFF"/>
                </a:solidFill>
                <a:latin typeface="Calibri"/>
                <a:ea typeface="Calibri"/>
                <a:cs typeface="Calibri"/>
                <a:sym typeface="Calibri"/>
              </a:rPr>
              <a:t>Who we hope to reach with this session</a:t>
            </a:r>
            <a:endParaRPr sz="4100">
              <a:solidFill>
                <a:srgbClr val="FFFFFF"/>
              </a:solidFill>
              <a:latin typeface="Calibri"/>
              <a:ea typeface="Calibri"/>
              <a:cs typeface="Calibri"/>
              <a:sym typeface="Calibri"/>
            </a:endParaRPr>
          </a:p>
        </p:txBody>
      </p:sp>
      <p:sp>
        <p:nvSpPr>
          <p:cNvPr id="177" name="Google Shape;177;p35"/>
          <p:cNvSpPr txBox="1"/>
          <p:nvPr/>
        </p:nvSpPr>
        <p:spPr>
          <a:xfrm>
            <a:off x="252900" y="762000"/>
            <a:ext cx="8638200" cy="3509700"/>
          </a:xfrm>
          <a:prstGeom prst="rect">
            <a:avLst/>
          </a:prstGeom>
          <a:noFill/>
          <a:ln>
            <a:noFill/>
          </a:ln>
        </p:spPr>
        <p:txBody>
          <a:bodyPr anchorCtr="0" anchor="t" bIns="45700" lIns="91425" spcFirstLastPara="1" rIns="91425" wrap="square" tIns="45700">
            <a:noAutofit/>
          </a:bodyPr>
          <a:lstStyle/>
          <a:p>
            <a:pPr indent="-482600" lvl="0" marL="457200" rtl="0" algn="l">
              <a:spcBef>
                <a:spcPts val="0"/>
              </a:spcBef>
              <a:spcAft>
                <a:spcPts val="0"/>
              </a:spcAft>
              <a:buClr>
                <a:srgbClr val="D8D8D8"/>
              </a:buClr>
              <a:buSzPts val="3200"/>
              <a:buFont typeface="Calibri"/>
              <a:buChar char="●"/>
            </a:pPr>
            <a:r>
              <a:rPr i="1" lang="en-US" sz="3200">
                <a:solidFill>
                  <a:srgbClr val="D8D8D8"/>
                </a:solidFill>
                <a:latin typeface="Calibri"/>
                <a:ea typeface="Calibri"/>
                <a:cs typeface="Calibri"/>
                <a:sym typeface="Calibri"/>
              </a:rPr>
              <a:t>Collection strategists </a:t>
            </a:r>
            <a:endParaRPr i="1" sz="3200">
              <a:solidFill>
                <a:srgbClr val="D8D8D8"/>
              </a:solidFill>
              <a:latin typeface="Calibri"/>
              <a:ea typeface="Calibri"/>
              <a:cs typeface="Calibri"/>
              <a:sym typeface="Calibri"/>
            </a:endParaRPr>
          </a:p>
          <a:p>
            <a:pPr indent="-482600" lvl="0" marL="457200" rtl="0" algn="l">
              <a:spcBef>
                <a:spcPts val="0"/>
              </a:spcBef>
              <a:spcAft>
                <a:spcPts val="0"/>
              </a:spcAft>
              <a:buClr>
                <a:srgbClr val="D8D8D8"/>
              </a:buClr>
              <a:buSzPts val="3200"/>
              <a:buFont typeface="Calibri"/>
              <a:buChar char="●"/>
            </a:pPr>
            <a:r>
              <a:rPr i="1" lang="en-US" sz="3200">
                <a:solidFill>
                  <a:srgbClr val="D8D8D8"/>
                </a:solidFill>
                <a:latin typeface="Calibri"/>
                <a:ea typeface="Calibri"/>
                <a:cs typeface="Calibri"/>
                <a:sym typeface="Calibri"/>
              </a:rPr>
              <a:t>Subject specialists and CKGs</a:t>
            </a:r>
            <a:endParaRPr i="1" sz="3200">
              <a:solidFill>
                <a:srgbClr val="D8D8D8"/>
              </a:solidFill>
              <a:latin typeface="Calibri"/>
              <a:ea typeface="Calibri"/>
              <a:cs typeface="Calibri"/>
              <a:sym typeface="Calibri"/>
            </a:endParaRPr>
          </a:p>
          <a:p>
            <a:pPr indent="-482600" lvl="0" marL="457200" rtl="0" algn="l">
              <a:spcBef>
                <a:spcPts val="0"/>
              </a:spcBef>
              <a:spcAft>
                <a:spcPts val="0"/>
              </a:spcAft>
              <a:buClr>
                <a:srgbClr val="D8D8D8"/>
              </a:buClr>
              <a:buSzPts val="3200"/>
              <a:buFont typeface="Calibri"/>
              <a:buChar char="●"/>
            </a:pPr>
            <a:r>
              <a:rPr i="1" lang="en-US" sz="3200">
                <a:solidFill>
                  <a:srgbClr val="D8D8D8"/>
                </a:solidFill>
                <a:latin typeface="Calibri"/>
                <a:ea typeface="Calibri"/>
                <a:cs typeface="Calibri"/>
                <a:sym typeface="Calibri"/>
              </a:rPr>
              <a:t>Staff maintaining the physical collections</a:t>
            </a:r>
            <a:endParaRPr i="1" sz="3200">
              <a:solidFill>
                <a:srgbClr val="D8D8D8"/>
              </a:solidFill>
              <a:latin typeface="Calibri"/>
              <a:ea typeface="Calibri"/>
              <a:cs typeface="Calibri"/>
              <a:sym typeface="Calibri"/>
            </a:endParaRPr>
          </a:p>
          <a:p>
            <a:pPr indent="-482600" lvl="0" marL="457200" rtl="0" algn="l">
              <a:spcBef>
                <a:spcPts val="0"/>
              </a:spcBef>
              <a:spcAft>
                <a:spcPts val="0"/>
              </a:spcAft>
              <a:buClr>
                <a:srgbClr val="D8D8D8"/>
              </a:buClr>
              <a:buSzPts val="3200"/>
              <a:buFont typeface="Calibri"/>
              <a:buChar char="●"/>
            </a:pPr>
            <a:r>
              <a:rPr i="1" lang="en-US" sz="3200">
                <a:solidFill>
                  <a:srgbClr val="D8D8D8"/>
                </a:solidFill>
                <a:latin typeface="Calibri"/>
                <a:ea typeface="Calibri"/>
                <a:cs typeface="Calibri"/>
                <a:sym typeface="Calibri"/>
              </a:rPr>
              <a:t>Public service staff</a:t>
            </a:r>
            <a:endParaRPr i="1" sz="3200">
              <a:solidFill>
                <a:srgbClr val="D8D8D8"/>
              </a:solidFill>
              <a:latin typeface="Calibri"/>
              <a:ea typeface="Calibri"/>
              <a:cs typeface="Calibri"/>
              <a:sym typeface="Calibri"/>
            </a:endParaRPr>
          </a:p>
          <a:p>
            <a:pPr indent="-482600" lvl="0" marL="457200" rtl="0" algn="l">
              <a:spcBef>
                <a:spcPts val="0"/>
              </a:spcBef>
              <a:spcAft>
                <a:spcPts val="0"/>
              </a:spcAft>
              <a:buClr>
                <a:srgbClr val="D8D8D8"/>
              </a:buClr>
              <a:buSzPts val="3200"/>
              <a:buFont typeface="Calibri"/>
              <a:buChar char="●"/>
            </a:pPr>
            <a:r>
              <a:rPr i="1" lang="en-US" sz="3200">
                <a:solidFill>
                  <a:srgbClr val="D8D8D8"/>
                </a:solidFill>
                <a:latin typeface="Calibri"/>
                <a:ea typeface="Calibri"/>
                <a:cs typeface="Calibri"/>
                <a:sym typeface="Calibri"/>
              </a:rPr>
              <a:t>Circulation staff/frontline staff</a:t>
            </a:r>
            <a:endParaRPr i="1" sz="3200">
              <a:solidFill>
                <a:srgbClr val="D8D8D8"/>
              </a:solidFill>
              <a:latin typeface="Calibri"/>
              <a:ea typeface="Calibri"/>
              <a:cs typeface="Calibri"/>
              <a:sym typeface="Calibri"/>
            </a:endParaRPr>
          </a:p>
          <a:p>
            <a:pPr indent="-482600" lvl="0" marL="457200" rtl="0" algn="l">
              <a:spcBef>
                <a:spcPts val="0"/>
              </a:spcBef>
              <a:spcAft>
                <a:spcPts val="0"/>
              </a:spcAft>
              <a:buClr>
                <a:srgbClr val="D8D8D8"/>
              </a:buClr>
              <a:buSzPts val="3200"/>
              <a:buFont typeface="Calibri"/>
              <a:buChar char="●"/>
            </a:pPr>
            <a:r>
              <a:rPr i="1" lang="en-US" sz="3200">
                <a:solidFill>
                  <a:srgbClr val="D8D8D8"/>
                </a:solidFill>
                <a:latin typeface="Calibri"/>
                <a:ea typeface="Calibri"/>
                <a:cs typeface="Calibri"/>
                <a:sym typeface="Calibri"/>
              </a:rPr>
              <a:t>Digital collections development staff</a:t>
            </a:r>
            <a:endParaRPr i="1" sz="3200">
              <a:solidFill>
                <a:srgbClr val="D8D8D8"/>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6"/>
          <p:cNvSpPr txBox="1"/>
          <p:nvPr/>
        </p:nvSpPr>
        <p:spPr>
          <a:xfrm>
            <a:off x="221725" y="178178"/>
            <a:ext cx="8229600" cy="8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4000">
                <a:solidFill>
                  <a:srgbClr val="000000"/>
                </a:solidFill>
                <a:latin typeface="Calibri"/>
                <a:ea typeface="Calibri"/>
                <a:cs typeface="Calibri"/>
                <a:sym typeface="Calibri"/>
              </a:rPr>
              <a:t>What is Shared Print? </a:t>
            </a:r>
            <a:endParaRPr b="1" sz="4000">
              <a:solidFill>
                <a:srgbClr val="000000"/>
              </a:solidFill>
              <a:latin typeface="Calibri"/>
              <a:ea typeface="Calibri"/>
              <a:cs typeface="Calibri"/>
              <a:sym typeface="Calibri"/>
            </a:endParaRPr>
          </a:p>
        </p:txBody>
      </p:sp>
      <p:sp>
        <p:nvSpPr>
          <p:cNvPr id="184" name="Google Shape;184;p36"/>
          <p:cNvSpPr txBox="1"/>
          <p:nvPr/>
        </p:nvSpPr>
        <p:spPr>
          <a:xfrm>
            <a:off x="609450" y="1804035"/>
            <a:ext cx="2332200" cy="3552000"/>
          </a:xfrm>
          <a:prstGeom prst="rect">
            <a:avLst/>
          </a:prstGeom>
          <a:noFill/>
          <a:ln>
            <a:noFill/>
          </a:ln>
        </p:spPr>
        <p:txBody>
          <a:bodyPr anchorCtr="0" anchor="ctr" bIns="45700" lIns="91425" spcFirstLastPara="1" rIns="91425" wrap="square" tIns="45700">
            <a:noAutofit/>
          </a:bodyPr>
          <a:lstStyle/>
          <a:p>
            <a:pPr indent="0" lvl="0" marL="0" rtl="0" algn="ctr">
              <a:lnSpc>
                <a:spcPct val="115000"/>
              </a:lnSpc>
              <a:spcBef>
                <a:spcPts val="500"/>
              </a:spcBef>
              <a:spcAft>
                <a:spcPts val="0"/>
              </a:spcAft>
              <a:buNone/>
            </a:pPr>
            <a:r>
              <a:t/>
            </a:r>
            <a:endParaRPr sz="2400">
              <a:solidFill>
                <a:srgbClr val="FFFFFF"/>
              </a:solidFill>
              <a:latin typeface="Twentieth Century"/>
              <a:ea typeface="Twentieth Century"/>
              <a:cs typeface="Twentieth Century"/>
              <a:sym typeface="Twentieth Century"/>
            </a:endParaRPr>
          </a:p>
        </p:txBody>
      </p:sp>
      <p:sp>
        <p:nvSpPr>
          <p:cNvPr id="185" name="Google Shape;185;p36"/>
          <p:cNvSpPr txBox="1"/>
          <p:nvPr/>
        </p:nvSpPr>
        <p:spPr>
          <a:xfrm>
            <a:off x="3068050" y="1416715"/>
            <a:ext cx="5745000" cy="3723900"/>
          </a:xfrm>
          <a:prstGeom prst="rect">
            <a:avLst/>
          </a:prstGeom>
          <a:noFill/>
          <a:ln>
            <a:noFill/>
          </a:ln>
        </p:spPr>
        <p:txBody>
          <a:bodyPr anchorCtr="0" anchor="t" bIns="45700" lIns="91425" spcFirstLastPara="1" rIns="91425" wrap="square" tIns="45700">
            <a:noAutofit/>
          </a:bodyPr>
          <a:lstStyle/>
          <a:p>
            <a:pPr indent="-482600" lvl="0" marL="457200" rtl="0" algn="l">
              <a:lnSpc>
                <a:spcPct val="115000"/>
              </a:lnSpc>
              <a:spcBef>
                <a:spcPts val="500"/>
              </a:spcBef>
              <a:spcAft>
                <a:spcPts val="0"/>
              </a:spcAft>
              <a:buClr>
                <a:schemeClr val="dk1"/>
              </a:buClr>
              <a:buSzPts val="4000"/>
              <a:buFont typeface="Calibri"/>
              <a:buChar char="❖"/>
            </a:pPr>
            <a:r>
              <a:rPr lang="en-US" sz="4000">
                <a:solidFill>
                  <a:srgbClr val="000000"/>
                </a:solidFill>
                <a:latin typeface="Calibri"/>
                <a:ea typeface="Calibri"/>
                <a:cs typeface="Calibri"/>
                <a:sym typeface="Calibri"/>
              </a:rPr>
              <a:t>A formal agreement</a:t>
            </a:r>
            <a:endParaRPr sz="4000">
              <a:solidFill>
                <a:srgbClr val="000000"/>
              </a:solidFill>
              <a:latin typeface="Calibri"/>
              <a:ea typeface="Calibri"/>
              <a:cs typeface="Calibri"/>
              <a:sym typeface="Calibri"/>
            </a:endParaRPr>
          </a:p>
          <a:p>
            <a:pPr indent="-482600" lvl="0" marL="457200" rtl="0" algn="l">
              <a:lnSpc>
                <a:spcPct val="115000"/>
              </a:lnSpc>
              <a:spcBef>
                <a:spcPts val="0"/>
              </a:spcBef>
              <a:spcAft>
                <a:spcPts val="0"/>
              </a:spcAft>
              <a:buClr>
                <a:schemeClr val="dk1"/>
              </a:buClr>
              <a:buSzPts val="4000"/>
              <a:buFont typeface="Calibri"/>
              <a:buChar char="❖"/>
            </a:pPr>
            <a:r>
              <a:rPr lang="en-US" sz="4000">
                <a:solidFill>
                  <a:srgbClr val="000000"/>
                </a:solidFill>
                <a:latin typeface="Calibri"/>
                <a:ea typeface="Calibri"/>
                <a:cs typeface="Calibri"/>
                <a:sym typeface="Calibri"/>
              </a:rPr>
              <a:t>Assurance of continued access</a:t>
            </a:r>
            <a:endParaRPr sz="4000">
              <a:solidFill>
                <a:srgbClr val="000000"/>
              </a:solidFill>
              <a:latin typeface="Calibri"/>
              <a:ea typeface="Calibri"/>
              <a:cs typeface="Calibri"/>
              <a:sym typeface="Calibri"/>
            </a:endParaRPr>
          </a:p>
          <a:p>
            <a:pPr indent="-482600" lvl="0" marL="457200" rtl="0" algn="l">
              <a:lnSpc>
                <a:spcPct val="115000"/>
              </a:lnSpc>
              <a:spcBef>
                <a:spcPts val="0"/>
              </a:spcBef>
              <a:spcAft>
                <a:spcPts val="0"/>
              </a:spcAft>
              <a:buClr>
                <a:schemeClr val="dk1"/>
              </a:buClr>
              <a:buSzPts val="4000"/>
              <a:buFont typeface="Calibri"/>
              <a:buChar char="❖"/>
            </a:pPr>
            <a:r>
              <a:rPr lang="en-US" sz="4000">
                <a:latin typeface="Calibri"/>
                <a:ea typeface="Calibri"/>
                <a:cs typeface="Calibri"/>
                <a:sym typeface="Calibri"/>
              </a:rPr>
              <a:t>Augmentation of</a:t>
            </a:r>
            <a:r>
              <a:rPr lang="en-US" sz="4000">
                <a:solidFill>
                  <a:srgbClr val="000000"/>
                </a:solidFill>
                <a:latin typeface="Calibri"/>
                <a:ea typeface="Calibri"/>
                <a:cs typeface="Calibri"/>
                <a:sym typeface="Calibri"/>
              </a:rPr>
              <a:t> local capacity</a:t>
            </a:r>
            <a:endParaRPr sz="4000">
              <a:solidFill>
                <a:srgbClr val="000000"/>
              </a:solidFill>
              <a:latin typeface="Calibri"/>
              <a:ea typeface="Calibri"/>
              <a:cs typeface="Calibri"/>
              <a:sym typeface="Calibri"/>
            </a:endParaRPr>
          </a:p>
        </p:txBody>
      </p:sp>
      <p:pic>
        <p:nvPicPr>
          <p:cNvPr id="186" name="Google Shape;186;p36"/>
          <p:cNvPicPr preferRelativeResize="0"/>
          <p:nvPr/>
        </p:nvPicPr>
        <p:blipFill>
          <a:blip r:embed="rId3">
            <a:alphaModFix/>
          </a:blip>
          <a:stretch>
            <a:fillRect/>
          </a:stretch>
        </p:blipFill>
        <p:spPr>
          <a:xfrm>
            <a:off x="380858" y="2127808"/>
            <a:ext cx="2332200" cy="2301714"/>
          </a:xfrm>
          <a:prstGeom prst="rect">
            <a:avLst/>
          </a:prstGeom>
          <a:noFill/>
          <a:ln cap="flat" cmpd="sng" w="19050">
            <a:solidFill>
              <a:schemeClr val="lt1"/>
            </a:solidFill>
            <a:prstDash val="solid"/>
            <a:round/>
            <a:headEnd len="sm" w="sm" type="none"/>
            <a:tailEnd len="sm" w="sm" type="none"/>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7"/>
          <p:cNvSpPr txBox="1"/>
          <p:nvPr/>
        </p:nvSpPr>
        <p:spPr>
          <a:xfrm>
            <a:off x="457200" y="112428"/>
            <a:ext cx="8229600" cy="857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rPr b="1" lang="en-US" sz="3700">
                <a:latin typeface="Calibri"/>
                <a:ea typeface="Calibri"/>
                <a:cs typeface="Calibri"/>
                <a:sym typeface="Calibri"/>
              </a:rPr>
              <a:t>Why</a:t>
            </a:r>
            <a:r>
              <a:rPr b="1" lang="en-US" sz="3700">
                <a:solidFill>
                  <a:srgbClr val="000000"/>
                </a:solidFill>
                <a:latin typeface="Calibri"/>
                <a:ea typeface="Calibri"/>
                <a:cs typeface="Calibri"/>
                <a:sym typeface="Calibri"/>
              </a:rPr>
              <a:t> Shared Print? </a:t>
            </a:r>
            <a:endParaRPr b="1" sz="3700">
              <a:solidFill>
                <a:srgbClr val="000000"/>
              </a:solidFill>
              <a:latin typeface="Calibri"/>
              <a:ea typeface="Calibri"/>
              <a:cs typeface="Calibri"/>
              <a:sym typeface="Calibri"/>
            </a:endParaRPr>
          </a:p>
        </p:txBody>
      </p:sp>
      <p:sp>
        <p:nvSpPr>
          <p:cNvPr id="193" name="Google Shape;193;p37"/>
          <p:cNvSpPr txBox="1"/>
          <p:nvPr/>
        </p:nvSpPr>
        <p:spPr>
          <a:xfrm>
            <a:off x="609450" y="1804035"/>
            <a:ext cx="2332200" cy="3552000"/>
          </a:xfrm>
          <a:prstGeom prst="rect">
            <a:avLst/>
          </a:prstGeom>
          <a:noFill/>
          <a:ln>
            <a:noFill/>
          </a:ln>
        </p:spPr>
        <p:txBody>
          <a:bodyPr anchorCtr="0" anchor="ctr" bIns="45700" lIns="91425" spcFirstLastPara="1" rIns="91425" wrap="square" tIns="45700">
            <a:noAutofit/>
          </a:bodyPr>
          <a:lstStyle/>
          <a:p>
            <a:pPr indent="0" lvl="0" marL="0" rtl="0" algn="ctr">
              <a:lnSpc>
                <a:spcPct val="115000"/>
              </a:lnSpc>
              <a:spcBef>
                <a:spcPts val="500"/>
              </a:spcBef>
              <a:spcAft>
                <a:spcPts val="0"/>
              </a:spcAft>
              <a:buNone/>
            </a:pPr>
            <a:r>
              <a:t/>
            </a:r>
            <a:endParaRPr sz="2400">
              <a:solidFill>
                <a:srgbClr val="FFFFFF"/>
              </a:solidFill>
              <a:latin typeface="Twentieth Century"/>
              <a:ea typeface="Twentieth Century"/>
              <a:cs typeface="Twentieth Century"/>
              <a:sym typeface="Twentieth Century"/>
            </a:endParaRPr>
          </a:p>
        </p:txBody>
      </p:sp>
      <p:sp>
        <p:nvSpPr>
          <p:cNvPr id="194" name="Google Shape;194;p37"/>
          <p:cNvSpPr txBox="1"/>
          <p:nvPr/>
        </p:nvSpPr>
        <p:spPr>
          <a:xfrm>
            <a:off x="300600" y="969825"/>
            <a:ext cx="8542800" cy="4042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US" sz="2900">
                <a:solidFill>
                  <a:schemeClr val="dk1"/>
                </a:solidFill>
                <a:latin typeface="Calibri"/>
                <a:ea typeface="Calibri"/>
                <a:cs typeface="Calibri"/>
                <a:sym typeface="Calibri"/>
              </a:rPr>
              <a:t>Library collections and services continue to grow. Physical space and other library resources are in demand.</a:t>
            </a:r>
            <a:endParaRPr sz="29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9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US" sz="2900">
                <a:solidFill>
                  <a:schemeClr val="dk1"/>
                </a:solidFill>
                <a:latin typeface="Calibri"/>
                <a:ea typeface="Calibri"/>
                <a:cs typeface="Calibri"/>
                <a:sym typeface="Calibri"/>
              </a:rPr>
              <a:t>Print is an essential part of vibrant local collections and the broader scholarly ecosystem.</a:t>
            </a:r>
            <a:endParaRPr sz="29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2900">
              <a:solidFill>
                <a:schemeClr val="dk1"/>
              </a:solidFill>
              <a:latin typeface="Calibri"/>
              <a:ea typeface="Calibri"/>
              <a:cs typeface="Calibri"/>
              <a:sym typeface="Calibri"/>
            </a:endParaRPr>
          </a:p>
          <a:p>
            <a:pPr indent="-412750" lvl="0" marL="457200" rtl="0" algn="l">
              <a:lnSpc>
                <a:spcPct val="115000"/>
              </a:lnSpc>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More avenues to provide access</a:t>
            </a:r>
            <a:endParaRPr sz="2900">
              <a:solidFill>
                <a:schemeClr val="dk1"/>
              </a:solidFill>
              <a:latin typeface="Calibri"/>
              <a:ea typeface="Calibri"/>
              <a:cs typeface="Calibri"/>
              <a:sym typeface="Calibri"/>
            </a:endParaRPr>
          </a:p>
          <a:p>
            <a:pPr indent="-412750" lvl="0" marL="457200" rtl="0" algn="l">
              <a:lnSpc>
                <a:spcPct val="115000"/>
              </a:lnSpc>
              <a:spcBef>
                <a:spcPts val="0"/>
              </a:spcBef>
              <a:spcAft>
                <a:spcPts val="0"/>
              </a:spcAft>
              <a:buClr>
                <a:schemeClr val="dk1"/>
              </a:buClr>
              <a:buSzPts val="2900"/>
              <a:buFont typeface="Calibri"/>
              <a:buChar char="●"/>
            </a:pPr>
            <a:r>
              <a:rPr lang="en-US" sz="2900">
                <a:solidFill>
                  <a:schemeClr val="dk1"/>
                </a:solidFill>
                <a:latin typeface="Calibri"/>
                <a:ea typeface="Calibri"/>
                <a:cs typeface="Calibri"/>
                <a:sym typeface="Calibri"/>
              </a:rPr>
              <a:t>Print as a valuable complement to digital resources</a:t>
            </a:r>
            <a:endParaRPr sz="2500">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8"/>
          <p:cNvSpPr txBox="1"/>
          <p:nvPr>
            <p:ph type="title"/>
          </p:nvPr>
        </p:nvSpPr>
        <p:spPr>
          <a:xfrm>
            <a:off x="457200" y="34834"/>
            <a:ext cx="8229600" cy="8034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b="1" lang="en-US" sz="3959"/>
              <a:t>Layers of Shared Print Strategy for UC</a:t>
            </a:r>
            <a:endParaRPr b="1" sz="3959"/>
          </a:p>
        </p:txBody>
      </p:sp>
      <p:grpSp>
        <p:nvGrpSpPr>
          <p:cNvPr id="201" name="Google Shape;201;p38"/>
          <p:cNvGrpSpPr/>
          <p:nvPr/>
        </p:nvGrpSpPr>
        <p:grpSpPr>
          <a:xfrm>
            <a:off x="2019300" y="914400"/>
            <a:ext cx="4953000" cy="4953149"/>
            <a:chOff x="1866900" y="0"/>
            <a:chExt cx="4953000" cy="4953149"/>
          </a:xfrm>
        </p:grpSpPr>
        <p:sp>
          <p:nvSpPr>
            <p:cNvPr id="202" name="Google Shape;202;p38"/>
            <p:cNvSpPr/>
            <p:nvPr/>
          </p:nvSpPr>
          <p:spPr>
            <a:xfrm>
              <a:off x="1866900" y="0"/>
              <a:ext cx="4953000" cy="4953000"/>
            </a:xfrm>
            <a:prstGeom prst="ellipse">
              <a:avLst/>
            </a:prstGeom>
            <a:solidFill>
              <a:srgbClr val="A4C2F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8"/>
            <p:cNvSpPr txBox="1"/>
            <p:nvPr/>
          </p:nvSpPr>
          <p:spPr>
            <a:xfrm>
              <a:off x="3477863" y="209550"/>
              <a:ext cx="1731000" cy="742800"/>
            </a:xfrm>
            <a:prstGeom prst="rect">
              <a:avLst/>
            </a:prstGeom>
            <a:noFill/>
            <a:ln>
              <a:noFill/>
            </a:ln>
          </p:spPr>
          <p:txBody>
            <a:bodyPr anchorCtr="0" anchor="ctr" bIns="99550" lIns="99550" spcFirstLastPara="1" rIns="99550" wrap="square" tIns="99550">
              <a:noAutofit/>
            </a:bodyPr>
            <a:lstStyle/>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National </a:t>
              </a:r>
              <a:endParaRPr b="1" sz="2600">
                <a:solidFill>
                  <a:schemeClr val="dk1"/>
                </a:solidFill>
              </a:endParaRPr>
            </a:p>
          </p:txBody>
        </p:sp>
        <p:sp>
          <p:nvSpPr>
            <p:cNvPr id="204" name="Google Shape;204;p38"/>
            <p:cNvSpPr/>
            <p:nvPr/>
          </p:nvSpPr>
          <p:spPr>
            <a:xfrm>
              <a:off x="2486024" y="1238249"/>
              <a:ext cx="3714900" cy="3714900"/>
            </a:xfrm>
            <a:prstGeom prst="ellipse">
              <a:avLst/>
            </a:prstGeom>
            <a:solidFill>
              <a:srgbClr val="6D9EEB"/>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38"/>
            <p:cNvSpPr txBox="1"/>
            <p:nvPr/>
          </p:nvSpPr>
          <p:spPr>
            <a:xfrm>
              <a:off x="3477863" y="1470421"/>
              <a:ext cx="1731000" cy="696600"/>
            </a:xfrm>
            <a:prstGeom prst="rect">
              <a:avLst/>
            </a:prstGeom>
            <a:noFill/>
            <a:ln>
              <a:noFill/>
            </a:ln>
          </p:spPr>
          <p:txBody>
            <a:bodyPr anchorCtr="0" anchor="ctr" bIns="142225" lIns="142225" spcFirstLastPara="1" rIns="142225" wrap="square" tIns="142225">
              <a:noAutofit/>
            </a:bodyPr>
            <a:lstStyle/>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Regional</a:t>
              </a:r>
              <a:endParaRPr b="1" sz="2600">
                <a:solidFill>
                  <a:schemeClr val="dk1"/>
                </a:solidFill>
                <a:latin typeface="Calibri"/>
                <a:ea typeface="Calibri"/>
                <a:cs typeface="Calibri"/>
                <a:sym typeface="Calibri"/>
              </a:endParaRPr>
            </a:p>
          </p:txBody>
        </p:sp>
        <p:sp>
          <p:nvSpPr>
            <p:cNvPr id="206" name="Google Shape;206;p38"/>
            <p:cNvSpPr/>
            <p:nvPr/>
          </p:nvSpPr>
          <p:spPr>
            <a:xfrm>
              <a:off x="3105150" y="2476500"/>
              <a:ext cx="2476500" cy="2476500"/>
            </a:xfrm>
            <a:prstGeom prst="ellipse">
              <a:avLst/>
            </a:prstGeom>
            <a:solidFill>
              <a:srgbClr val="E69138"/>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38"/>
            <p:cNvSpPr txBox="1"/>
            <p:nvPr/>
          </p:nvSpPr>
          <p:spPr>
            <a:xfrm>
              <a:off x="3467825" y="3095625"/>
              <a:ext cx="1751100" cy="1238400"/>
            </a:xfrm>
            <a:prstGeom prst="rect">
              <a:avLst/>
            </a:prstGeom>
            <a:noFill/>
            <a:ln>
              <a:noFill/>
            </a:ln>
          </p:spPr>
          <p:txBody>
            <a:bodyPr anchorCtr="0" anchor="ctr" bIns="113775" lIns="113775" spcFirstLastPara="1" rIns="113775" wrap="square" tIns="113775">
              <a:noAutofit/>
            </a:bodyPr>
            <a:lstStyle/>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Local - </a:t>
              </a:r>
              <a:endParaRPr b="1" sz="2600">
                <a:solidFill>
                  <a:schemeClr val="dk1"/>
                </a:solidFill>
                <a:latin typeface="Calibri"/>
                <a:ea typeface="Calibri"/>
                <a:cs typeface="Calibri"/>
                <a:sym typeface="Calibri"/>
              </a:endParaRPr>
            </a:p>
            <a:p>
              <a:pPr indent="0" lvl="0" marL="0" marR="0" rtl="0" algn="ctr">
                <a:lnSpc>
                  <a:spcPct val="90000"/>
                </a:lnSpc>
                <a:spcBef>
                  <a:spcPts val="0"/>
                </a:spcBef>
                <a:spcAft>
                  <a:spcPts val="0"/>
                </a:spcAft>
                <a:buNone/>
              </a:pPr>
              <a:r>
                <a:rPr b="1" lang="en-US" sz="2600">
                  <a:solidFill>
                    <a:schemeClr val="dk1"/>
                  </a:solidFill>
                  <a:latin typeface="Calibri"/>
                  <a:ea typeface="Calibri"/>
                  <a:cs typeface="Calibri"/>
                  <a:sym typeface="Calibri"/>
                </a:rPr>
                <a:t>UC Libraries</a:t>
              </a:r>
              <a:endParaRPr b="1" sz="2600">
                <a:solidFill>
                  <a:schemeClr val="dk1"/>
                </a:solidFill>
                <a:latin typeface="Calibri"/>
                <a:ea typeface="Calibri"/>
                <a:cs typeface="Calibri"/>
                <a:sym typeface="Calibri"/>
              </a:endParaRPr>
            </a:p>
          </p:txBody>
        </p:sp>
      </p:grpSp>
      <p:sp>
        <p:nvSpPr>
          <p:cNvPr id="208" name="Google Shape;208;p38"/>
          <p:cNvSpPr txBox="1"/>
          <p:nvPr/>
        </p:nvSpPr>
        <p:spPr>
          <a:xfrm>
            <a:off x="178525" y="4419600"/>
            <a:ext cx="3429000" cy="1311600"/>
          </a:xfrm>
          <a:prstGeom prst="rect">
            <a:avLst/>
          </a:prstGeom>
          <a:solidFill>
            <a:srgbClr val="FFF2CC"/>
          </a:solidFill>
          <a:ln cap="flat" cmpd="sng" w="9525">
            <a:solidFill>
              <a:srgbClr val="FFC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Targets local priorities </a:t>
            </a:r>
            <a:endParaRPr sz="2000"/>
          </a:p>
          <a:p>
            <a:pPr indent="0" lvl="0" marL="0" marR="0" rtl="0" algn="l">
              <a:spcBef>
                <a:spcPts val="0"/>
              </a:spcBef>
              <a:spcAft>
                <a:spcPts val="0"/>
              </a:spcAft>
              <a:buNone/>
            </a:pPr>
            <a:r>
              <a:rPr lang="en-US" sz="2400">
                <a:solidFill>
                  <a:schemeClr val="dk1"/>
                </a:solidFill>
                <a:latin typeface="Calibri"/>
                <a:ea typeface="Calibri"/>
                <a:cs typeface="Calibri"/>
                <a:sym typeface="Calibri"/>
              </a:rPr>
              <a:t>Highly developed, existing sharing relationships</a:t>
            </a:r>
            <a:endParaRPr sz="2400">
              <a:solidFill>
                <a:schemeClr val="dk1"/>
              </a:solidFill>
              <a:latin typeface="Calibri"/>
              <a:ea typeface="Calibri"/>
              <a:cs typeface="Calibri"/>
              <a:sym typeface="Calibri"/>
            </a:endParaRPr>
          </a:p>
        </p:txBody>
      </p:sp>
      <p:sp>
        <p:nvSpPr>
          <p:cNvPr id="209" name="Google Shape;209;p38"/>
          <p:cNvSpPr txBox="1"/>
          <p:nvPr/>
        </p:nvSpPr>
        <p:spPr>
          <a:xfrm>
            <a:off x="5747479" y="2929238"/>
            <a:ext cx="3056700" cy="923400"/>
          </a:xfrm>
          <a:prstGeom prst="rect">
            <a:avLst/>
          </a:prstGeom>
          <a:solidFill>
            <a:srgbClr val="FFF2CC"/>
          </a:solidFill>
          <a:ln cap="flat" cmpd="sng" w="9525">
            <a:solidFill>
              <a:srgbClr val="FFC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More content, storage</a:t>
            </a:r>
            <a:r>
              <a:rPr lang="en-US" sz="2000"/>
              <a:t>, and </a:t>
            </a:r>
            <a:r>
              <a:rPr lang="en-US" sz="2400">
                <a:solidFill>
                  <a:schemeClr val="dk1"/>
                </a:solidFill>
                <a:latin typeface="Calibri"/>
                <a:ea typeface="Calibri"/>
                <a:cs typeface="Calibri"/>
                <a:sym typeface="Calibri"/>
              </a:rPr>
              <a:t>distribution</a:t>
            </a:r>
            <a:endParaRPr sz="2400">
              <a:solidFill>
                <a:schemeClr val="dk1"/>
              </a:solidFill>
              <a:latin typeface="Calibri"/>
              <a:ea typeface="Calibri"/>
              <a:cs typeface="Calibri"/>
              <a:sym typeface="Calibri"/>
            </a:endParaRPr>
          </a:p>
        </p:txBody>
      </p:sp>
      <p:sp>
        <p:nvSpPr>
          <p:cNvPr id="210" name="Google Shape;210;p38"/>
          <p:cNvSpPr txBox="1"/>
          <p:nvPr/>
        </p:nvSpPr>
        <p:spPr>
          <a:xfrm>
            <a:off x="178526" y="1066800"/>
            <a:ext cx="3335400" cy="1169700"/>
          </a:xfrm>
          <a:prstGeom prst="rect">
            <a:avLst/>
          </a:prstGeom>
          <a:solidFill>
            <a:srgbClr val="FFF2CC"/>
          </a:solidFill>
          <a:ln cap="flat" cmpd="sng" w="9525">
            <a:solidFill>
              <a:srgbClr val="FFC000"/>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spcBef>
                <a:spcPts val="0"/>
              </a:spcBef>
              <a:spcAft>
                <a:spcPts val="0"/>
              </a:spcAft>
              <a:buNone/>
            </a:pPr>
            <a:r>
              <a:rPr lang="en-US" sz="2400">
                <a:solidFill>
                  <a:schemeClr val="dk1"/>
                </a:solidFill>
                <a:latin typeface="Calibri"/>
                <a:ea typeface="Calibri"/>
                <a:cs typeface="Calibri"/>
                <a:sym typeface="Calibri"/>
              </a:rPr>
              <a:t>Situates local and regional efforts within a larger framework</a:t>
            </a:r>
            <a:endParaRPr sz="24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9"/>
          <p:cNvSpPr txBox="1"/>
          <p:nvPr>
            <p:ph type="title"/>
          </p:nvPr>
        </p:nvSpPr>
        <p:spPr>
          <a:xfrm>
            <a:off x="722313" y="4406900"/>
            <a:ext cx="7772400" cy="13620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What is the Journal Archiving Campaign Service (JACS)?</a:t>
            </a:r>
            <a:endParaRPr/>
          </a:p>
        </p:txBody>
      </p:sp>
      <p:sp>
        <p:nvSpPr>
          <p:cNvPr id="217" name="Google Shape;217;p39"/>
          <p:cNvSpPr txBox="1"/>
          <p:nvPr>
            <p:ph idx="1" type="body"/>
          </p:nvPr>
        </p:nvSpPr>
        <p:spPr>
          <a:xfrm>
            <a:off x="722313" y="2906713"/>
            <a:ext cx="7772400" cy="1500300"/>
          </a:xfrm>
          <a:prstGeom prst="rect">
            <a:avLst/>
          </a:prstGeom>
        </p:spPr>
        <p:txBody>
          <a:bodyPr anchorCtr="0" anchor="b" bIns="45700" lIns="91425" spcFirstLastPara="1" rIns="91425" wrap="square" tIns="45700">
            <a:noAutofit/>
          </a:bodyPr>
          <a:lstStyle/>
          <a:p>
            <a:pPr indent="0" lvl="0" marL="0" rtl="0" algn="l">
              <a:spcBef>
                <a:spcPts val="40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0"/>
          <p:cNvSpPr txBox="1"/>
          <p:nvPr>
            <p:ph type="title"/>
          </p:nvPr>
        </p:nvSpPr>
        <p:spPr>
          <a:xfrm>
            <a:off x="0" y="81050"/>
            <a:ext cx="91440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b="1" lang="en-US" sz="3959"/>
              <a:t>Journal Archiving Campaign Service (JACS)</a:t>
            </a:r>
            <a:endParaRPr b="1" sz="3959"/>
          </a:p>
        </p:txBody>
      </p:sp>
      <p:sp>
        <p:nvSpPr>
          <p:cNvPr id="224" name="Google Shape;224;p40"/>
          <p:cNvSpPr txBox="1"/>
          <p:nvPr>
            <p:ph idx="1" type="body"/>
          </p:nvPr>
        </p:nvSpPr>
        <p:spPr>
          <a:xfrm>
            <a:off x="508625" y="1271775"/>
            <a:ext cx="8317200" cy="4086300"/>
          </a:xfrm>
          <a:prstGeom prst="rect">
            <a:avLst/>
          </a:prstGeom>
          <a:noFill/>
          <a:ln>
            <a:noFill/>
          </a:ln>
        </p:spPr>
        <p:txBody>
          <a:bodyPr anchorCtr="0" anchor="t" bIns="45700" lIns="91425" spcFirstLastPara="1" rIns="91425" wrap="square" tIns="45700">
            <a:noAutofit/>
          </a:bodyPr>
          <a:lstStyle/>
          <a:p>
            <a:pPr indent="-501650" lvl="0" marL="457200" rtl="0" algn="ctr">
              <a:lnSpc>
                <a:spcPct val="115000"/>
              </a:lnSpc>
              <a:spcBef>
                <a:spcPts val="448"/>
              </a:spcBef>
              <a:spcAft>
                <a:spcPts val="0"/>
              </a:spcAft>
              <a:buSzPts val="4300"/>
              <a:buChar char="•"/>
            </a:pPr>
            <a:r>
              <a:rPr lang="en-US" sz="4300"/>
              <a:t>identifies &amp; selects</a:t>
            </a:r>
            <a:endParaRPr sz="4300"/>
          </a:p>
          <a:p>
            <a:pPr indent="-501650" lvl="0" marL="457200" rtl="0" algn="ctr">
              <a:lnSpc>
                <a:spcPct val="115000"/>
              </a:lnSpc>
              <a:spcBef>
                <a:spcPts val="0"/>
              </a:spcBef>
              <a:spcAft>
                <a:spcPts val="0"/>
              </a:spcAft>
              <a:buSzPts val="4300"/>
              <a:buChar char="•"/>
            </a:pPr>
            <a:r>
              <a:rPr lang="en-US" sz="4300"/>
              <a:t>consolidates in secure storage</a:t>
            </a:r>
            <a:endParaRPr sz="4300"/>
          </a:p>
          <a:p>
            <a:pPr indent="-501650" lvl="0" marL="457200" rtl="0" algn="ctr">
              <a:lnSpc>
                <a:spcPct val="115000"/>
              </a:lnSpc>
              <a:spcBef>
                <a:spcPts val="0"/>
              </a:spcBef>
              <a:spcAft>
                <a:spcPts val="0"/>
              </a:spcAft>
              <a:buSzPts val="4300"/>
              <a:buChar char="•"/>
            </a:pPr>
            <a:r>
              <a:rPr lang="en-US" sz="4300"/>
              <a:t>completes &amp; </a:t>
            </a:r>
            <a:r>
              <a:rPr lang="en-US" sz="4300"/>
              <a:t>preserves; and</a:t>
            </a:r>
            <a:endParaRPr sz="4300"/>
          </a:p>
          <a:p>
            <a:pPr indent="-501650" lvl="0" marL="457200" rtl="0" algn="ctr">
              <a:lnSpc>
                <a:spcPct val="115000"/>
              </a:lnSpc>
              <a:spcBef>
                <a:spcPts val="0"/>
              </a:spcBef>
              <a:spcAft>
                <a:spcPts val="0"/>
              </a:spcAft>
              <a:buSzPts val="4300"/>
              <a:buChar char="•"/>
            </a:pPr>
            <a:r>
              <a:rPr lang="en-US" sz="4300"/>
              <a:t>provides ongoing access to… </a:t>
            </a:r>
            <a:endParaRPr sz="4300"/>
          </a:p>
          <a:p>
            <a:pPr indent="0" lvl="0" marL="457200" rtl="0" algn="l">
              <a:lnSpc>
                <a:spcPct val="80000"/>
              </a:lnSpc>
              <a:spcBef>
                <a:spcPts val="448"/>
              </a:spcBef>
              <a:spcAft>
                <a:spcPts val="0"/>
              </a:spcAft>
              <a:buNone/>
            </a:pPr>
            <a:r>
              <a:t/>
            </a:r>
            <a:endParaRPr sz="4300"/>
          </a:p>
          <a:p>
            <a:pPr indent="0" lvl="0" marL="0" rtl="0" algn="ctr">
              <a:lnSpc>
                <a:spcPct val="80000"/>
              </a:lnSpc>
              <a:spcBef>
                <a:spcPts val="448"/>
              </a:spcBef>
              <a:spcAft>
                <a:spcPts val="0"/>
              </a:spcAft>
              <a:buNone/>
            </a:pPr>
            <a:r>
              <a:rPr lang="en-US" sz="4300"/>
              <a:t>UC </a:t>
            </a:r>
            <a:r>
              <a:rPr lang="en-US" sz="4300"/>
              <a:t>print journal collections</a:t>
            </a:r>
            <a:endParaRPr sz="4300"/>
          </a:p>
          <a:p>
            <a:pPr indent="-200660" lvl="0" marL="342900" rtl="0" algn="ctr">
              <a:lnSpc>
                <a:spcPct val="80000"/>
              </a:lnSpc>
              <a:spcBef>
                <a:spcPts val="448"/>
              </a:spcBef>
              <a:spcAft>
                <a:spcPts val="0"/>
              </a:spcAft>
              <a:buClr>
                <a:schemeClr val="dk1"/>
              </a:buClr>
              <a:buSzPts val="2240"/>
              <a:buFont typeface="Noto Sans Symbols"/>
              <a:buNone/>
            </a:pPr>
            <a:r>
              <a:t/>
            </a:r>
            <a:endParaRPr sz="43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1"/>
          <p:cNvSpPr txBox="1"/>
          <p:nvPr>
            <p:ph type="title"/>
          </p:nvPr>
        </p:nvSpPr>
        <p:spPr>
          <a:xfrm>
            <a:off x="0" y="152400"/>
            <a:ext cx="91440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b="1" lang="en-US" sz="3959"/>
              <a:t>JACS Origins</a:t>
            </a:r>
            <a:endParaRPr b="1" sz="3959"/>
          </a:p>
        </p:txBody>
      </p:sp>
      <p:grpSp>
        <p:nvGrpSpPr>
          <p:cNvPr id="231" name="Google Shape;231;p41"/>
          <p:cNvGrpSpPr/>
          <p:nvPr/>
        </p:nvGrpSpPr>
        <p:grpSpPr>
          <a:xfrm>
            <a:off x="30325" y="1765462"/>
            <a:ext cx="2114718" cy="3132903"/>
            <a:chOff x="636576" y="1466151"/>
            <a:chExt cx="1936200" cy="2422972"/>
          </a:xfrm>
        </p:grpSpPr>
        <p:grpSp>
          <p:nvGrpSpPr>
            <p:cNvPr id="232" name="Google Shape;232;p41"/>
            <p:cNvGrpSpPr/>
            <p:nvPr/>
          </p:nvGrpSpPr>
          <p:grpSpPr>
            <a:xfrm>
              <a:off x="796138" y="1695421"/>
              <a:ext cx="1606073" cy="908429"/>
              <a:chOff x="796138" y="1695421"/>
              <a:chExt cx="1606073" cy="908429"/>
            </a:xfrm>
          </p:grpSpPr>
          <p:cxnSp>
            <p:nvCxnSpPr>
              <p:cNvPr id="233" name="Google Shape;233;p41"/>
              <p:cNvCxnSpPr/>
              <p:nvPr/>
            </p:nvCxnSpPr>
            <p:spPr>
              <a:xfrm>
                <a:off x="1664415" y="1695421"/>
                <a:ext cx="718500" cy="741900"/>
              </a:xfrm>
              <a:prstGeom prst="straightConnector1">
                <a:avLst/>
              </a:prstGeom>
              <a:noFill/>
              <a:ln cap="flat" cmpd="sng" w="9525">
                <a:solidFill>
                  <a:srgbClr val="0D5CDF"/>
                </a:solidFill>
                <a:prstDash val="solid"/>
                <a:round/>
                <a:headEnd len="sm" w="sm" type="none"/>
                <a:tailEnd len="sm" w="sm" type="none"/>
              </a:ln>
            </p:spPr>
          </p:cxnSp>
          <p:sp>
            <p:nvSpPr>
              <p:cNvPr id="234" name="Google Shape;234;p41"/>
              <p:cNvSpPr/>
              <p:nvPr/>
            </p:nvSpPr>
            <p:spPr>
              <a:xfrm flipH="1">
                <a:off x="796138" y="2306625"/>
                <a:ext cx="1605900" cy="143400"/>
              </a:xfrm>
              <a:prstGeom prst="parallelogram">
                <a:avLst>
                  <a:gd fmla="val 96952" name="adj"/>
                </a:avLst>
              </a:prstGeom>
              <a:solidFill>
                <a:srgbClr val="0D5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  </a:t>
                </a:r>
                <a:endParaRPr/>
              </a:p>
            </p:txBody>
          </p:sp>
          <p:sp>
            <p:nvSpPr>
              <p:cNvPr id="235" name="Google Shape;235;p41"/>
              <p:cNvSpPr/>
              <p:nvPr/>
            </p:nvSpPr>
            <p:spPr>
              <a:xfrm>
                <a:off x="796311" y="2460450"/>
                <a:ext cx="1605900" cy="143400"/>
              </a:xfrm>
              <a:prstGeom prst="parallelogram">
                <a:avLst>
                  <a:gd fmla="val 96952" name="adj"/>
                </a:avLst>
              </a:prstGeom>
              <a:solidFill>
                <a:srgbClr val="0942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36" name="Google Shape;236;p41"/>
            <p:cNvSpPr txBox="1"/>
            <p:nvPr/>
          </p:nvSpPr>
          <p:spPr>
            <a:xfrm>
              <a:off x="636576" y="2752723"/>
              <a:ext cx="1936200" cy="113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US" sz="2000">
                  <a:solidFill>
                    <a:srgbClr val="0C57D3"/>
                  </a:solidFill>
                  <a:latin typeface="Roboto"/>
                  <a:ea typeface="Roboto"/>
                  <a:cs typeface="Roboto"/>
                  <a:sym typeface="Roboto"/>
                </a:rPr>
                <a:t>Formation of journal shared print projects (e.g. UC JSTOR, IEEE)</a:t>
              </a:r>
              <a:endParaRPr sz="2000">
                <a:solidFill>
                  <a:srgbClr val="0C57D3"/>
                </a:solidFill>
                <a:latin typeface="Roboto"/>
                <a:ea typeface="Roboto"/>
                <a:cs typeface="Roboto"/>
                <a:sym typeface="Roboto"/>
              </a:endParaRPr>
            </a:p>
          </p:txBody>
        </p:sp>
        <p:sp>
          <p:nvSpPr>
            <p:cNvPr id="237" name="Google Shape;237;p41"/>
            <p:cNvSpPr txBox="1"/>
            <p:nvPr/>
          </p:nvSpPr>
          <p:spPr>
            <a:xfrm>
              <a:off x="796296" y="1466151"/>
              <a:ext cx="913500" cy="2412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0"/>
                </a:spcAft>
                <a:buNone/>
              </a:pPr>
              <a:r>
                <a:rPr lang="en-US" sz="1800">
                  <a:solidFill>
                    <a:srgbClr val="0C57D3"/>
                  </a:solidFill>
                  <a:latin typeface="Roboto"/>
                  <a:ea typeface="Roboto"/>
                  <a:cs typeface="Roboto"/>
                  <a:sym typeface="Roboto"/>
                </a:rPr>
                <a:t>2005</a:t>
              </a:r>
              <a:endParaRPr sz="1800">
                <a:solidFill>
                  <a:srgbClr val="0C57D3"/>
                </a:solidFill>
                <a:latin typeface="Roboto"/>
                <a:ea typeface="Roboto"/>
                <a:cs typeface="Roboto"/>
                <a:sym typeface="Roboto"/>
              </a:endParaRPr>
            </a:p>
            <a:p>
              <a:pPr indent="0" lvl="0" marL="0" rtl="0" algn="r">
                <a:lnSpc>
                  <a:spcPct val="115000"/>
                </a:lnSpc>
                <a:spcBef>
                  <a:spcPts val="1600"/>
                </a:spcBef>
                <a:spcAft>
                  <a:spcPts val="1600"/>
                </a:spcAft>
                <a:buNone/>
              </a:pPr>
              <a:r>
                <a:t/>
              </a:r>
              <a:endParaRPr sz="1800">
                <a:solidFill>
                  <a:srgbClr val="0C57D3"/>
                </a:solidFill>
                <a:latin typeface="Roboto"/>
                <a:ea typeface="Roboto"/>
                <a:cs typeface="Roboto"/>
                <a:sym typeface="Roboto"/>
              </a:endParaRPr>
            </a:p>
          </p:txBody>
        </p:sp>
      </p:grpSp>
      <p:grpSp>
        <p:nvGrpSpPr>
          <p:cNvPr id="238" name="Google Shape;238;p41"/>
          <p:cNvGrpSpPr/>
          <p:nvPr/>
        </p:nvGrpSpPr>
        <p:grpSpPr>
          <a:xfrm>
            <a:off x="1336825" y="1410700"/>
            <a:ext cx="2613416" cy="1825807"/>
            <a:chOff x="1832786" y="1191779"/>
            <a:chExt cx="2392800" cy="1412070"/>
          </a:xfrm>
        </p:grpSpPr>
        <p:sp>
          <p:nvSpPr>
            <p:cNvPr id="239" name="Google Shape;239;p41"/>
            <p:cNvSpPr/>
            <p:nvPr/>
          </p:nvSpPr>
          <p:spPr>
            <a:xfrm flipH="1">
              <a:off x="2283710" y="2306625"/>
              <a:ext cx="1605900" cy="143400"/>
            </a:xfrm>
            <a:prstGeom prst="parallelogram">
              <a:avLst>
                <a:gd fmla="val 96952" name="adj"/>
              </a:avLst>
            </a:prstGeom>
            <a:solidFill>
              <a:srgbClr val="0D5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  </a:t>
              </a:r>
              <a:endParaRPr/>
            </a:p>
          </p:txBody>
        </p:sp>
        <p:sp>
          <p:nvSpPr>
            <p:cNvPr id="240" name="Google Shape;240;p41"/>
            <p:cNvSpPr/>
            <p:nvPr/>
          </p:nvSpPr>
          <p:spPr>
            <a:xfrm>
              <a:off x="2283883" y="2460450"/>
              <a:ext cx="1605900" cy="143400"/>
            </a:xfrm>
            <a:prstGeom prst="parallelogram">
              <a:avLst>
                <a:gd fmla="val 96952" name="adj"/>
              </a:avLst>
            </a:prstGeom>
            <a:solidFill>
              <a:srgbClr val="0942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41"/>
            <p:cNvSpPr txBox="1"/>
            <p:nvPr/>
          </p:nvSpPr>
          <p:spPr>
            <a:xfrm>
              <a:off x="1832786" y="1191779"/>
              <a:ext cx="2392800" cy="737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US" sz="1800">
                  <a:solidFill>
                    <a:srgbClr val="0C57D3"/>
                  </a:solidFill>
                  <a:latin typeface="Roboto"/>
                  <a:ea typeface="Roboto"/>
                  <a:cs typeface="Roboto"/>
                  <a:sym typeface="Roboto"/>
                </a:rPr>
                <a:t>UC JSTOR experiments with and refines a deduplication service</a:t>
              </a:r>
              <a:endParaRPr sz="1800">
                <a:solidFill>
                  <a:srgbClr val="0C57D3"/>
                </a:solidFill>
                <a:latin typeface="Roboto"/>
                <a:ea typeface="Roboto"/>
                <a:cs typeface="Roboto"/>
                <a:sym typeface="Roboto"/>
              </a:endParaRPr>
            </a:p>
          </p:txBody>
        </p:sp>
      </p:grpSp>
      <p:grpSp>
        <p:nvGrpSpPr>
          <p:cNvPr id="242" name="Google Shape;242;p41"/>
          <p:cNvGrpSpPr/>
          <p:nvPr/>
        </p:nvGrpSpPr>
        <p:grpSpPr>
          <a:xfrm>
            <a:off x="2634701" y="1676350"/>
            <a:ext cx="2613416" cy="2612558"/>
            <a:chOff x="1497030" y="1397232"/>
            <a:chExt cx="2392800" cy="2020540"/>
          </a:xfrm>
        </p:grpSpPr>
        <p:cxnSp>
          <p:nvCxnSpPr>
            <p:cNvPr id="243" name="Google Shape;243;p41"/>
            <p:cNvCxnSpPr/>
            <p:nvPr/>
          </p:nvCxnSpPr>
          <p:spPr>
            <a:xfrm>
              <a:off x="3151986" y="1695421"/>
              <a:ext cx="718500" cy="741900"/>
            </a:xfrm>
            <a:prstGeom prst="straightConnector1">
              <a:avLst/>
            </a:prstGeom>
            <a:noFill/>
            <a:ln cap="flat" cmpd="sng" w="9525">
              <a:solidFill>
                <a:srgbClr val="0E63F0"/>
              </a:solidFill>
              <a:prstDash val="solid"/>
              <a:round/>
              <a:headEnd len="sm" w="sm" type="none"/>
              <a:tailEnd len="sm" w="sm" type="none"/>
            </a:ln>
          </p:spPr>
        </p:cxnSp>
        <p:sp>
          <p:nvSpPr>
            <p:cNvPr id="244" name="Google Shape;244;p41"/>
            <p:cNvSpPr/>
            <p:nvPr/>
          </p:nvSpPr>
          <p:spPr>
            <a:xfrm flipH="1">
              <a:off x="2283710" y="2306625"/>
              <a:ext cx="1605900" cy="143400"/>
            </a:xfrm>
            <a:prstGeom prst="parallelogram">
              <a:avLst>
                <a:gd fmla="val 96952" name="adj"/>
              </a:avLst>
            </a:prstGeom>
            <a:solidFill>
              <a:srgbClr val="0E63F0"/>
            </a:solidFill>
            <a:ln cap="flat" cmpd="sng" w="9525">
              <a:solidFill>
                <a:srgbClr val="A8C4F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a:t>  </a:t>
              </a:r>
              <a:endParaRPr/>
            </a:p>
          </p:txBody>
        </p:sp>
        <p:sp>
          <p:nvSpPr>
            <p:cNvPr id="245" name="Google Shape;245;p41"/>
            <p:cNvSpPr/>
            <p:nvPr/>
          </p:nvSpPr>
          <p:spPr>
            <a:xfrm>
              <a:off x="2283883" y="2460450"/>
              <a:ext cx="1605900" cy="143400"/>
            </a:xfrm>
            <a:prstGeom prst="parallelogram">
              <a:avLst>
                <a:gd fmla="val 96952" name="adj"/>
              </a:avLst>
            </a:prstGeom>
            <a:solidFill>
              <a:srgbClr val="0942A1"/>
            </a:solidFill>
            <a:ln cap="flat" cmpd="sng" w="9525">
              <a:solidFill>
                <a:srgbClr val="0942A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41"/>
            <p:cNvSpPr txBox="1"/>
            <p:nvPr/>
          </p:nvSpPr>
          <p:spPr>
            <a:xfrm>
              <a:off x="1497030" y="2680372"/>
              <a:ext cx="2392800" cy="737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US" sz="1800">
                  <a:solidFill>
                    <a:srgbClr val="0D5CDF"/>
                  </a:solidFill>
                  <a:latin typeface="Roboto"/>
                  <a:ea typeface="Roboto"/>
                  <a:cs typeface="Roboto"/>
                  <a:sym typeface="Roboto"/>
                </a:rPr>
                <a:t>WEST tools and structures incorporated into UC projects </a:t>
              </a:r>
              <a:endParaRPr sz="1800">
                <a:solidFill>
                  <a:srgbClr val="0D5CDF"/>
                </a:solidFill>
                <a:latin typeface="Roboto"/>
                <a:ea typeface="Roboto"/>
                <a:cs typeface="Roboto"/>
                <a:sym typeface="Roboto"/>
              </a:endParaRPr>
            </a:p>
          </p:txBody>
        </p:sp>
        <p:sp>
          <p:nvSpPr>
            <p:cNvPr id="247" name="Google Shape;247;p41"/>
            <p:cNvSpPr txBox="1"/>
            <p:nvPr/>
          </p:nvSpPr>
          <p:spPr>
            <a:xfrm>
              <a:off x="2295492" y="1397232"/>
              <a:ext cx="1035300" cy="2412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1600"/>
                </a:spcAft>
                <a:buNone/>
              </a:pPr>
              <a:r>
                <a:rPr lang="en-US" sz="1800">
                  <a:solidFill>
                    <a:srgbClr val="0C57D3"/>
                  </a:solidFill>
                  <a:latin typeface="Roboto"/>
                  <a:ea typeface="Roboto"/>
                  <a:cs typeface="Roboto"/>
                  <a:sym typeface="Roboto"/>
                </a:rPr>
                <a:t>~2011</a:t>
              </a:r>
              <a:endParaRPr sz="1800">
                <a:solidFill>
                  <a:srgbClr val="0C57D3"/>
                </a:solidFill>
                <a:latin typeface="Roboto"/>
                <a:ea typeface="Roboto"/>
                <a:cs typeface="Roboto"/>
                <a:sym typeface="Roboto"/>
              </a:endParaRPr>
            </a:p>
          </p:txBody>
        </p:sp>
      </p:grpSp>
      <p:grpSp>
        <p:nvGrpSpPr>
          <p:cNvPr id="248" name="Google Shape;248;p41"/>
          <p:cNvGrpSpPr/>
          <p:nvPr/>
        </p:nvGrpSpPr>
        <p:grpSpPr>
          <a:xfrm>
            <a:off x="5158501" y="1676350"/>
            <a:ext cx="2537477" cy="2688758"/>
            <a:chOff x="2283710" y="1397232"/>
            <a:chExt cx="2323271" cy="2079473"/>
          </a:xfrm>
        </p:grpSpPr>
        <p:cxnSp>
          <p:nvCxnSpPr>
            <p:cNvPr id="249" name="Google Shape;249;p41"/>
            <p:cNvCxnSpPr/>
            <p:nvPr/>
          </p:nvCxnSpPr>
          <p:spPr>
            <a:xfrm>
              <a:off x="3151986" y="1695421"/>
              <a:ext cx="718500" cy="741900"/>
            </a:xfrm>
            <a:prstGeom prst="straightConnector1">
              <a:avLst/>
            </a:prstGeom>
            <a:noFill/>
            <a:ln cap="flat" cmpd="sng" w="9525">
              <a:solidFill>
                <a:srgbClr val="0D5CDF"/>
              </a:solidFill>
              <a:prstDash val="solid"/>
              <a:round/>
              <a:headEnd len="sm" w="sm" type="none"/>
              <a:tailEnd len="sm" w="sm" type="none"/>
            </a:ln>
          </p:spPr>
        </p:cxnSp>
        <p:sp>
          <p:nvSpPr>
            <p:cNvPr id="250" name="Google Shape;250;p41"/>
            <p:cNvSpPr/>
            <p:nvPr/>
          </p:nvSpPr>
          <p:spPr>
            <a:xfrm flipH="1">
              <a:off x="2283710" y="2306625"/>
              <a:ext cx="1605900" cy="143400"/>
            </a:xfrm>
            <a:prstGeom prst="parallelogram">
              <a:avLst>
                <a:gd fmla="val 96952" name="adj"/>
              </a:avLst>
            </a:prstGeom>
            <a:solidFill>
              <a:srgbClr val="0D5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  </a:t>
              </a:r>
              <a:endParaRPr/>
            </a:p>
          </p:txBody>
        </p:sp>
        <p:sp>
          <p:nvSpPr>
            <p:cNvPr id="251" name="Google Shape;251;p41"/>
            <p:cNvSpPr/>
            <p:nvPr/>
          </p:nvSpPr>
          <p:spPr>
            <a:xfrm>
              <a:off x="2283883" y="2460450"/>
              <a:ext cx="1605900" cy="143400"/>
            </a:xfrm>
            <a:prstGeom prst="parallelogram">
              <a:avLst>
                <a:gd fmla="val 96952" name="adj"/>
              </a:avLst>
            </a:prstGeom>
            <a:solidFill>
              <a:srgbClr val="0942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41"/>
            <p:cNvSpPr txBox="1"/>
            <p:nvPr/>
          </p:nvSpPr>
          <p:spPr>
            <a:xfrm>
              <a:off x="2407381" y="2739304"/>
              <a:ext cx="2199600" cy="737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US" sz="1800">
                  <a:solidFill>
                    <a:srgbClr val="0C57D3"/>
                  </a:solidFill>
                  <a:latin typeface="Roboto"/>
                  <a:ea typeface="Roboto"/>
                  <a:cs typeface="Roboto"/>
                  <a:sym typeface="Roboto"/>
                </a:rPr>
                <a:t>Journal Archiving Campaign Service (JACS) program established</a:t>
              </a:r>
              <a:endParaRPr sz="1800">
                <a:solidFill>
                  <a:srgbClr val="0C57D3"/>
                </a:solidFill>
                <a:latin typeface="Roboto"/>
                <a:ea typeface="Roboto"/>
                <a:cs typeface="Roboto"/>
                <a:sym typeface="Roboto"/>
              </a:endParaRPr>
            </a:p>
          </p:txBody>
        </p:sp>
        <p:sp>
          <p:nvSpPr>
            <p:cNvPr id="253" name="Google Shape;253;p41"/>
            <p:cNvSpPr txBox="1"/>
            <p:nvPr/>
          </p:nvSpPr>
          <p:spPr>
            <a:xfrm>
              <a:off x="2480355" y="1397232"/>
              <a:ext cx="718500" cy="241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US" sz="1800">
                  <a:solidFill>
                    <a:srgbClr val="0C57D3"/>
                  </a:solidFill>
                  <a:latin typeface="Roboto"/>
                  <a:ea typeface="Roboto"/>
                  <a:cs typeface="Roboto"/>
                  <a:sym typeface="Roboto"/>
                </a:rPr>
                <a:t>2015</a:t>
              </a:r>
              <a:endParaRPr sz="1800">
                <a:solidFill>
                  <a:srgbClr val="0C57D3"/>
                </a:solidFill>
                <a:latin typeface="Roboto"/>
                <a:ea typeface="Roboto"/>
                <a:cs typeface="Roboto"/>
                <a:sym typeface="Roboto"/>
              </a:endParaRPr>
            </a:p>
          </p:txBody>
        </p:sp>
      </p:grpSp>
      <p:grpSp>
        <p:nvGrpSpPr>
          <p:cNvPr id="254" name="Google Shape;254;p41"/>
          <p:cNvGrpSpPr/>
          <p:nvPr/>
        </p:nvGrpSpPr>
        <p:grpSpPr>
          <a:xfrm>
            <a:off x="6823090" y="1676350"/>
            <a:ext cx="2267165" cy="2688747"/>
            <a:chOff x="2283710" y="1397232"/>
            <a:chExt cx="2075778" cy="2079464"/>
          </a:xfrm>
        </p:grpSpPr>
        <p:cxnSp>
          <p:nvCxnSpPr>
            <p:cNvPr id="255" name="Google Shape;255;p41"/>
            <p:cNvCxnSpPr/>
            <p:nvPr/>
          </p:nvCxnSpPr>
          <p:spPr>
            <a:xfrm>
              <a:off x="3151986" y="1695421"/>
              <a:ext cx="718500" cy="741900"/>
            </a:xfrm>
            <a:prstGeom prst="straightConnector1">
              <a:avLst/>
            </a:prstGeom>
            <a:noFill/>
            <a:ln cap="flat" cmpd="sng" w="9525">
              <a:solidFill>
                <a:srgbClr val="0D5CDF"/>
              </a:solidFill>
              <a:prstDash val="solid"/>
              <a:round/>
              <a:headEnd len="sm" w="sm" type="none"/>
              <a:tailEnd len="sm" w="sm" type="none"/>
            </a:ln>
          </p:spPr>
        </p:cxnSp>
        <p:sp>
          <p:nvSpPr>
            <p:cNvPr id="256" name="Google Shape;256;p41"/>
            <p:cNvSpPr/>
            <p:nvPr/>
          </p:nvSpPr>
          <p:spPr>
            <a:xfrm flipH="1">
              <a:off x="2283710" y="2306625"/>
              <a:ext cx="1605900" cy="143400"/>
            </a:xfrm>
            <a:prstGeom prst="parallelogram">
              <a:avLst>
                <a:gd fmla="val 96952" name="adj"/>
              </a:avLst>
            </a:prstGeom>
            <a:solidFill>
              <a:srgbClr val="0D5CD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rPr lang="en-US"/>
                <a:t>  </a:t>
              </a:r>
              <a:endParaRPr/>
            </a:p>
          </p:txBody>
        </p:sp>
        <p:sp>
          <p:nvSpPr>
            <p:cNvPr id="257" name="Google Shape;257;p41"/>
            <p:cNvSpPr/>
            <p:nvPr/>
          </p:nvSpPr>
          <p:spPr>
            <a:xfrm>
              <a:off x="2283883" y="2460450"/>
              <a:ext cx="1605900" cy="143400"/>
            </a:xfrm>
            <a:prstGeom prst="parallelogram">
              <a:avLst>
                <a:gd fmla="val 96952" name="adj"/>
              </a:avLst>
            </a:prstGeom>
            <a:solidFill>
              <a:srgbClr val="0942A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41"/>
            <p:cNvSpPr txBox="1"/>
            <p:nvPr/>
          </p:nvSpPr>
          <p:spPr>
            <a:xfrm>
              <a:off x="3035288" y="2739296"/>
              <a:ext cx="1324200" cy="737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600"/>
                </a:spcAft>
                <a:buNone/>
              </a:pPr>
              <a:r>
                <a:rPr lang="en-US" sz="1800">
                  <a:solidFill>
                    <a:srgbClr val="0C57D3"/>
                  </a:solidFill>
                  <a:latin typeface="Roboto"/>
                  <a:ea typeface="Roboto"/>
                  <a:cs typeface="Roboto"/>
                  <a:sym typeface="Roboto"/>
                </a:rPr>
                <a:t>New era for JACS</a:t>
              </a:r>
              <a:endParaRPr sz="1800">
                <a:solidFill>
                  <a:srgbClr val="0C57D3"/>
                </a:solidFill>
                <a:latin typeface="Roboto"/>
                <a:ea typeface="Roboto"/>
                <a:cs typeface="Roboto"/>
                <a:sym typeface="Roboto"/>
              </a:endParaRPr>
            </a:p>
          </p:txBody>
        </p:sp>
        <p:sp>
          <p:nvSpPr>
            <p:cNvPr id="259" name="Google Shape;259;p41"/>
            <p:cNvSpPr txBox="1"/>
            <p:nvPr/>
          </p:nvSpPr>
          <p:spPr>
            <a:xfrm>
              <a:off x="2480341" y="1397232"/>
              <a:ext cx="718500" cy="241200"/>
            </a:xfrm>
            <a:prstGeom prst="rect">
              <a:avLst/>
            </a:prstGeom>
            <a:noFill/>
            <a:ln>
              <a:noFill/>
            </a:ln>
          </p:spPr>
          <p:txBody>
            <a:bodyPr anchorCtr="0" anchor="t" bIns="91425" lIns="91425" spcFirstLastPara="1" rIns="91425" wrap="square" tIns="91425">
              <a:noAutofit/>
            </a:bodyPr>
            <a:lstStyle/>
            <a:p>
              <a:pPr indent="0" lvl="0" marL="0" rtl="0" algn="r">
                <a:lnSpc>
                  <a:spcPct val="115000"/>
                </a:lnSpc>
                <a:spcBef>
                  <a:spcPts val="0"/>
                </a:spcBef>
                <a:spcAft>
                  <a:spcPts val="1600"/>
                </a:spcAft>
                <a:buNone/>
              </a:pPr>
              <a:r>
                <a:rPr lang="en-US" sz="1800">
                  <a:solidFill>
                    <a:srgbClr val="0C57D3"/>
                  </a:solidFill>
                  <a:latin typeface="Roboto"/>
                  <a:ea typeface="Roboto"/>
                  <a:cs typeface="Roboto"/>
                  <a:sym typeface="Roboto"/>
                </a:rPr>
                <a:t>2025</a:t>
              </a:r>
              <a:endParaRPr sz="1800">
                <a:solidFill>
                  <a:srgbClr val="0C57D3"/>
                </a:solidFill>
                <a:latin typeface="Roboto"/>
                <a:ea typeface="Roboto"/>
                <a:cs typeface="Roboto"/>
                <a:sym typeface="Roboto"/>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UCSharedPrint_PowerPoint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