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Strik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872" autoAdjust="0"/>
  </p:normalViewPr>
  <p:slideViewPr>
    <p:cSldViewPr snapToGrid="0">
      <p:cViewPr varScale="1">
        <p:scale>
          <a:sx n="38" d="100"/>
          <a:sy n="38" d="100"/>
        </p:scale>
        <p:origin x="150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Thanks everyone for taking the time to join this webinar introducing the new AGUA interface! We’re very excited about the updates and to be able to share them with you.</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38aaef491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938aaef491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8465fcf3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8465fcf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old interface, all user management functions, including account management and finding contacts at other member institutions, were available in the center section, as shown here. We’ve broken these apart a little bit in the new design.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952c12e6c0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952c12e6c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when you’re signed in, you’ll see your name with a small arrow next to it in the top right corner of each page. User account management links are contained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52c12e6c0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952c12e6c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Every user will see the “Update your account” option, where you can update some information in your account as necessary. Users that are designated as Campus Admins (one of the user roles available) will also see an option to Manage Your Library’s Users, where they can update contact information and also assign or remove permissions for other users in their institution.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952c12e6c0_1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952c12e6c0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Users will be able to update their name, phone number, and title, and view their email address, institutional affiliation, and the Authorized Roles granted to them (the user won’t be able to update any of these). Campus Admins will be able to access a list of their institution’s users and what roles they’re been granted under the “Update Your Library’s Users” link in that dropdown menu, and from there can open and edit each user account--it will look exactly like this, but you’ll also be able to change the Authorized Roles to add or remove permissions. Users may also delete their accounts, and Campus Admins may delete any accounts affiliated with their institution.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952c12e6c0_1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952c12e6c0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want to see contact information for all of the WEST members, use the Institution Contact Roster. This roster includes brief information about each institution as well as any contacts that members have designated (this is what populates the contact information that’s included in the archiving and on demand reports).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52c12e6c0_1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52c12e6c0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new Institution Contact Roster is a list of institutions, each opening a drawer when you click on it to reveal information for that particular institution. The previous version of the roster was a very large table that could be pretty overwhelming, so this design really helps the user focus in on a single institution by isolating them in drawers and displaying them one at a time. If you do want to see all contact information at once that option is still available to you</a:t>
            </a:r>
            <a:r>
              <a:rPr lang="en">
                <a:solidFill>
                  <a:schemeClr val="dk1"/>
                </a:solidFill>
              </a:rPr>
              <a:t>: just use the Download Roster button at the top of the page to download an Excel file of the full roster.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52c12e6c0_1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952c12e6c0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Campus Admins will also see an option to Update Your Institution Contact(s), where they can update who appears in the Institution Contact Roster and is listed in the archiving and on demand reports.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38aaef491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938aaef491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Campus Admins can designate up to three contacts for their institution: a Primary Contact who’s the main point of contact for archiving activities (like calls for holdings or gap filling), an Alternate Contact who serves as a backup for the Primary, and a Technical Contact. Campus Admins are highly encouraged to check this periodically to make sure these contacts are up to date.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52c12e6c0_1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52c12e6c0_1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 me stop here and see there are any questions about any of the user management functions, or about the design so far.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8465fcf3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8465fcf3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get started I want to make sure the technology is working--can everyone see the screen? Everyone’s muted, but you can either unmute yourself to let me know if you can’t see the screen, or put a comment in the chat. Can you hear the presenter? Also as a reminder we are going to be recording this presentation to distribute to anyone who wasn’t able to make it today.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52c12e6c0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52c12e6c0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we’re going to move away from the administrative functions and get into some of the collections support that’s available from WEST. Each year after the disclosure period WEST generates collection comparison reports for members who submitted unarchived holdings files for the most recent collections analysis. This year’s reports are based on a comparison of the unarchived holdings files that were submitted in fall 2019 with all retention disclosures that have been submitted from the beginning of WEST through summer 2020. AGUA also has an On Demand Comparison report available that can be used at any time to compare locally-held titles against the WEST archives.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8465fcf3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8465fcf3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reference, these are where the reports lived in the old interface.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8465fcf3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8465fcf3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this is where you can find them in the new interface, in the middle “Reports and Downloads” section. I’ll start by talking about the Collection Comparison reports, and then we’ll briefly look at the On Demand Comparison tool.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52c12e6c0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52c12e6c0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find the comparison reports under the Collection Comparison Reports link in the middle column on the AGUA home page dashboard. All AGUA users have access to this space.</a:t>
            </a:r>
            <a:endParaRPr/>
          </a:p>
          <a:p>
            <a:pPr marL="0" lvl="0" indent="0" algn="l" rtl="0">
              <a:spcBef>
                <a:spcPts val="0"/>
              </a:spcBef>
              <a:spcAft>
                <a:spcPts val="0"/>
              </a:spcAft>
              <a:buNone/>
            </a:pPr>
            <a:endParaRPr/>
          </a:p>
          <a:p>
            <a:pPr marL="0" lvl="0" indent="0" algn="l" rtl="0">
              <a:spcBef>
                <a:spcPts val="0"/>
              </a:spcBef>
              <a:spcAft>
                <a:spcPts val="0"/>
              </a:spcAft>
              <a:buNone/>
            </a:pPr>
            <a:r>
              <a:rPr lang="en"/>
              <a:t>The new design highlights the newest reports while still keeping historical reports available all in the same place. When you open that page you’ll see a box with your institution’s most recent report(s) at the top, with a list of all comparison reports that have been compiled over the years listed below for reference. If your institution submitted unarchived holdings for multiple OCLC symbols, reports for both will be available on this page.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952c12e6c0_1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952c12e6c0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contents of the reports includes both local information gleaned from the unarchived holdings files as well as information about the archived copies, pulled from the retention disclosures that are submitted to WEST each summer.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These reports show you what you hold in your collection that’s already been archived in WEST </a:t>
            </a:r>
            <a:r>
              <a:rPr lang="en" dirty="0">
                <a:solidFill>
                  <a:schemeClr val="dk1"/>
                </a:solidFill>
              </a:rPr>
              <a:t>can be used for a variety of local serials review projects</a:t>
            </a:r>
            <a:r>
              <a:rPr lang="en" dirty="0"/>
              <a:t>. There are a few different ways you might use this information:</a:t>
            </a:r>
            <a:endParaRPr dirty="0"/>
          </a:p>
          <a:p>
            <a:pPr marL="457200" lvl="0" indent="-298450" algn="l" rtl="0">
              <a:spcBef>
                <a:spcPts val="0"/>
              </a:spcBef>
              <a:spcAft>
                <a:spcPts val="0"/>
              </a:spcAft>
              <a:buClr>
                <a:schemeClr val="dk1"/>
              </a:buClr>
              <a:buSzPts val="1100"/>
              <a:buAutoNum type="arabicPeriod"/>
            </a:pPr>
            <a:r>
              <a:rPr lang="en" smtClean="0">
                <a:solidFill>
                  <a:schemeClr val="dk1"/>
                </a:solidFill>
              </a:rPr>
              <a:t>To help complete</a:t>
            </a:r>
            <a:r>
              <a:rPr lang="en" baseline="0" smtClean="0">
                <a:solidFill>
                  <a:schemeClr val="dk1"/>
                </a:solidFill>
              </a:rPr>
              <a:t> the WEST archives (and clear some space on your shelves)</a:t>
            </a:r>
            <a:r>
              <a:rPr lang="en" smtClean="0">
                <a:solidFill>
                  <a:schemeClr val="dk1"/>
                </a:solidFill>
              </a:rPr>
              <a:t>, </a:t>
            </a:r>
            <a:r>
              <a:rPr lang="en" dirty="0">
                <a:solidFill>
                  <a:schemeClr val="dk1"/>
                </a:solidFill>
              </a:rPr>
              <a:t>you might use this report to facilitate contributing parts of your holdings to filling gaps in retained titles held by other WEST members.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Or, you might use the report to conduct a more extensive de-duplication and deselection of your holdings based on what is retained in the WEST archive. Both these scenarios present significant opportunities for shelf-clearing and re-allocating space.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And even if you aren’t necessarily at the point of engaging in immediate shelf-clearing projects, you can use this report to scope how many of your journal titles have retention commitments in the WEST archive. This knowledge could proactively inform plans around space needs or collection management.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We include extensive location information in the reports to help support your on-site projects and make it easy for you to find the records in your local system as well as find the physical materials in your stacks. We also include contact information for the archiving institution for each title so you can quickly identify who to reach out to if you want to contribute volumes to fill in gaps or extend runs.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a55ffe35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a55ffe35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members also have access to the On Demand Comparison Report tool, which allows you to upload a file of identifiers and have information </a:t>
            </a:r>
            <a:r>
              <a:rPr lang="en">
                <a:solidFill>
                  <a:schemeClr val="dk1"/>
                </a:solidFill>
              </a:rPr>
              <a:t>returned </a:t>
            </a:r>
            <a:r>
              <a:rPr lang="en"/>
              <a:t>about what titles have been archived within WEST as well as in the wider shared print community, and which titles have not been archived by anyone yet. Full instructions for using it (including input file requirements and what output files you might expect) are available in the appendix of the AGUA User Manual, but the short version is that to use the On Demand Comparison report, prepare a file of the journals that you want to check, including OCLC and/or ISSN for each (each row </a:t>
            </a:r>
            <a:r>
              <a:rPr lang="en" b="1"/>
              <a:t>must</a:t>
            </a:r>
            <a:r>
              <a:rPr lang="en"/>
              <a:t> include either an OCLC number or an ISSN for AGUA to make the comparison). You also have the option of including up to four other fields that will be returned on the reports that you receive back. These can be whatever you want, but examples of what you might include here are your local holdings location, call number if you use them for serials, your holdings statement, and your local system number. Once you’ve finished preparing your file, save it to your local device and then use the file uploader found on the On Demand Comparison report page to upload it. AGUA will automatically return the results of its comparison, which will be available in your Downloads folder on your computer. Again, this is a very brief description of how to use this tool, so please review the AGUA User Manual appendix for full instructions and to see examples of the output files that you can expect.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41015071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941015071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938aaef491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938aaef49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section of the presentation will cover reviewing archiving proposals and registering archiving commitments for Cycles 10/11. This activity is only undertaken by Archive Holders and Builders, so while everyone is welcome to stay and learn more about this process it will be most relevant to those at archiving institutions.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98465fcf31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98465fcf3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reference, these are where the pages we’ll be covering lived in the old interface.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98465fcf31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98465fcf3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here’s where you can find them in the new interface. The “review” pages are under “Functions,” since there are pages where you have to take action for the current cycle, and the final commitment reports will be stored under the “Reports and Downloads” header (this page includes links to all historical archiving commitment reports, not just the current cycle).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52c12e6c0_1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52c12e6c0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dk1"/>
                </a:solidFill>
              </a:rPr>
              <a:t>The </a:t>
            </a:r>
            <a:r>
              <a:rPr lang="en" dirty="0">
                <a:solidFill>
                  <a:schemeClr val="dk1"/>
                </a:solidFill>
              </a:rPr>
              <a:t>roadmap for this presentation is to first show you the updated dashboard and show you where to find pages for user management and contact information which all AGUA users have access to, then show you how to find your collection comparison reports and give a brief overview of what’s included in those. After that, we’ll go over how Archiving institutions can review their Cycles 10/11 archiving proposals and register archiving commitments in the new interface. Anyone who doesn’t do that work is free to leave at that point, but is also of course more than welcome to stay on the call to see how that process works.</a:t>
            </a: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38aaef491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938aaef49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we’ll look at the changes to the Review Proposed Journals page. Like I mentioned, this link can be found under the “Functions” header, and is visible to any user with Holder or Builder permissions (which can be granted by your Campus Admin or by WEST staff). When you click on this link you’ll be taken to a page that lists the title categories available for review. This example uses Arizona State University, and since they’re a Builder you’ll can see all of the title categories they’ll need to review and make selections for. This page includes a brief summary of what’s included in each title category (the number of journals being proposed and the number of journals that have been committed), where the institution is in the review process for each title category (unreviewed, in progress, or “file committed”), and what actions can be taken on each. The Action column contains clickable links, which will take you to the next page. This new design really clarifies where you are in the process and what your next steps are, and helps highlight where to go next to take action on the proposals.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952c12e6c0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952c12e6c0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land on the review page you’ll have a lot of information and actions available, so let’s walk through them one by one. The first thing I want to point out are the Relevant Reports that are linked above the selection area. There are two reports linked here for each title category:</a:t>
            </a:r>
            <a:endParaRPr/>
          </a:p>
          <a:p>
            <a:pPr marL="457200" lvl="0" indent="-298450" algn="l" rtl="0">
              <a:spcBef>
                <a:spcPts val="0"/>
              </a:spcBef>
              <a:spcAft>
                <a:spcPts val="0"/>
              </a:spcAft>
              <a:buSzPts val="1100"/>
              <a:buChar char="●"/>
            </a:pPr>
            <a:r>
              <a:rPr lang="en"/>
              <a:t>The “Preview Proposed Journals” report only includes your local holdings information for the journals that are being proposed to you for that title category (as taken from the files you submitted to AGUA last fall). This report includes both bibliographic and local holdings information.</a:t>
            </a:r>
            <a:endParaRPr/>
          </a:p>
          <a:p>
            <a:pPr marL="457200" lvl="0" indent="-298450" algn="l" rtl="0">
              <a:spcBef>
                <a:spcPts val="0"/>
              </a:spcBef>
              <a:spcAft>
                <a:spcPts val="0"/>
              </a:spcAft>
              <a:buSzPts val="1100"/>
              <a:buChar char="●"/>
            </a:pPr>
            <a:r>
              <a:rPr lang="en"/>
              <a:t>The “Preview WEST Holdings” report includes information from other WEST member institutions about their holdings for the journals that are being proposed to you. This is especially helpful for gap filling and completing journal backfiles (both of which are required activities for Title Categories 3, 4, and 5, which are archived by the WEST Builder institutions).</a:t>
            </a:r>
            <a:endParaRPr/>
          </a:p>
          <a:p>
            <a:pPr marL="0" lvl="0" indent="0" algn="l" rtl="0">
              <a:spcBef>
                <a:spcPts val="0"/>
              </a:spcBef>
              <a:spcAft>
                <a:spcPts val="0"/>
              </a:spcAft>
              <a:buNone/>
            </a:pPr>
            <a:endParaRPr/>
          </a:p>
          <a:p>
            <a:pPr marL="0" lvl="0" indent="0" algn="l" rtl="0">
              <a:spcBef>
                <a:spcPts val="0"/>
              </a:spcBef>
              <a:spcAft>
                <a:spcPts val="0"/>
              </a:spcAft>
              <a:buNone/>
            </a:pPr>
            <a:r>
              <a:rPr lang="en"/>
              <a:t>Below the Relevant Reports is information about the title category that you’re currently reviewing, including the OCLC symbol those journals should be archived under, the title category, archiving cycle, and archiving category. Also included in this section is a dynamic count of the estimated volumes that are being committed based on your current selections: this number will update automatically as you make your commitment selections below.</a:t>
            </a:r>
            <a:endParaRPr/>
          </a:p>
          <a:p>
            <a:pPr marL="0" lvl="0" indent="0" algn="l" rtl="0">
              <a:spcBef>
                <a:spcPts val="0"/>
              </a:spcBef>
              <a:spcAft>
                <a:spcPts val="0"/>
              </a:spcAft>
              <a:buNone/>
            </a:pPr>
            <a:endParaRPr/>
          </a:p>
          <a:p>
            <a:pPr marL="0" lvl="0" indent="0" algn="l" rtl="0">
              <a:spcBef>
                <a:spcPts val="0"/>
              </a:spcBef>
              <a:spcAft>
                <a:spcPts val="0"/>
              </a:spcAft>
              <a:buNone/>
            </a:pPr>
            <a:r>
              <a:rPr lang="en"/>
              <a:t>The bulk of the page is dedicated to listing the journal families that are being proposed to you for archiving during Cycles 10/11. This page only lists the journal families that are being proposed to you: the “Preview Proposed Journals” report lists out all of the individual titles that are being proposed. After you’ve completed your review and made your decision, you’ll indicate on this page whether you “Commit” to archiving the journal family, or whether you do not want to commit to archiving it to this cycle (but are open to archiving it in the future), or if you do not want to commit to it in this cycle and don’t want to have the journal proposed again in the future archiving cycle. To put it simply, your options are to 1) archive the journal now, 2) not archive the journal now but possibly archive it in the future, or 3) not archive the journal now and not archive it in the future. The default value is “Commit.” </a:t>
            </a:r>
            <a:endParaRPr/>
          </a:p>
          <a:p>
            <a:pPr marL="0" lvl="0" indent="0" algn="l" rtl="0">
              <a:spcBef>
                <a:spcPts val="0"/>
              </a:spcBef>
              <a:spcAft>
                <a:spcPts val="0"/>
              </a:spcAft>
              <a:buNone/>
            </a:pPr>
            <a:endParaRPr/>
          </a:p>
          <a:p>
            <a:pPr marL="0" lvl="0" indent="0" algn="l" rtl="0">
              <a:spcBef>
                <a:spcPts val="0"/>
              </a:spcBef>
              <a:spcAft>
                <a:spcPts val="0"/>
              </a:spcAft>
              <a:buNone/>
            </a:pPr>
            <a:r>
              <a:rPr lang="en"/>
              <a:t>When you’re finished reviewing the proposals and making your selections, use the “Submit” button at the bottom of the page to confirm and finalize these selections. If you need more time to work on your selections use the “Save and Quit” button to save your progress and come back later to work on it more. The “Cancel” button will take you back to the previous page without saving any changes from the current session. If you’ve done some work on this but want to reset your selections, use the “Reset Form” button to take all of the journals back to their default state of Commit.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952c12e6c0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952c12e6c0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you’ve made all of your selections and click the Submit button, you’ll be taken to a confirmation page before you do the final submit for that title category. You’ll be given some brief information to review and you’ll have the opportunity to add any comments that you think are necessary or helpful. When you’re finished, click the “Final Submit” button.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52c12e6c0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52c12e6c0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you’re made your final submission, AGUA will generate new Archiving Commitment reports for you, which will be available the next day in the Archiving Commitment Reports section. This link is found in the Reports and Downloads section of the dashboard.</a:t>
            </a:r>
            <a:endParaRPr/>
          </a:p>
          <a:p>
            <a:pPr marL="0" lvl="0" indent="0" algn="l" rtl="0">
              <a:spcBef>
                <a:spcPts val="0"/>
              </a:spcBef>
              <a:spcAft>
                <a:spcPts val="0"/>
              </a:spcAft>
              <a:buNone/>
            </a:pPr>
            <a:endParaRPr/>
          </a:p>
          <a:p>
            <a:pPr marL="0" lvl="0" indent="0" algn="l" rtl="0">
              <a:spcBef>
                <a:spcPts val="0"/>
              </a:spcBef>
              <a:spcAft>
                <a:spcPts val="0"/>
              </a:spcAft>
              <a:buNone/>
            </a:pPr>
            <a:r>
              <a:rPr lang="en"/>
              <a:t>As with the collection comparison reports page, this page highlights newest reports by gathering them in a box at the top, and then lists all historical and current reports below. These reports are separated by title category; for each title category you’ll receive one report listing your local information about the journals you committed to, and one report listing holdings from other WEST members for those journals you committed to. As a note, these sections are collapsible: click on the “newest reports” heading to collapse that section for easier navigation.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9a55ffe35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9a55ffe3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moving on to one additional step that Builders need to take before making their final submissions, I want to pause and see if there are any questions about the proposal review and commitment process.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952c12e6c0_1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952c12e6c0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Archive Builder institutions are those which archive Silver and Gold journals on behalf of WEST, which require additional validation activities before they are considered to be part of the collection. To support these activities, WEST provides a per-volume subsidy, with each Builder institution having a set budget available to them based on their local capacity. As Builders make their selections for title categories 3, 4, and 5, they should periodically save their progress and come back to the AGUA dashboard to use the Review Budgets page to check how much of their subsidy they’ve used.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52c12e6c0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952c12e6c0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page will calculate the subsidy based on your saved progress. You DO NOT need to submit your selections for this page to update: instead, use the “Save and Quit” button on the review proposals page, then come here to check how much of your budget is remaining. Make sure you do a final review after you’ve finished your selections for all title categories!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9a55ffe35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9a55ffe35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9a55ffe35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9a55ffe35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38aaef491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38aaef49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really valuable parts of WEST and AGUA is that we engage in regular system development to enhance features and develop new tools. However, the interface hasn’t undergone any major updates, with new capabilities just getting added to lists of links on the home screen, so we really wanted to give this an overhaul to make it easier to use. To that end, over the summer the AGUA technical team partnered with the CDL User Experience team to thoroughly review all of the AGUA pages and develop a new design that’s more user friendly and is web accessible.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a55ffe355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a55ffe35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project team did a remarkable amount of work on this, and I want to take the time to thank them and commend them on an amazing job.</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a55ffe35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a55ffe35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I show you the updates, I want to hand the mic over to my colleague John Kratz, User Experience Designer at the California Digital Library, who was instrumental in developing the designs to talk a little about the philosophy and goals of the new design.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52c12e6c0_1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52c12e6c0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kick us off, here’s what the interface looked like for many years. As we go through the presentation I’ll come back to this image to compare the layout you’re used to to the updated interface.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52c12e6c0_1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52c12e6c0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design has been updated to modernize the look and feel of the site and to make content easier to read. The new design retains all of the functionalities, but unpacks everything to give it a more comfortable feel. Additionally, all designs were developed and implemented to adhere to current web accessibility standards. No features were changed during this refresh, just the designs and layout.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Please note that not all of the links displayed above will be visible to everyone; some are only visible to users with specific roles assigned to their accounts.</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three main sections on the homepage dashboard, with a fourth area for user account management:</a:t>
            </a:r>
            <a:endParaRPr/>
          </a:p>
          <a:p>
            <a:pPr marL="457200" lvl="0" indent="-298450" algn="l" rtl="0">
              <a:spcBef>
                <a:spcPts val="0"/>
              </a:spcBef>
              <a:spcAft>
                <a:spcPts val="0"/>
              </a:spcAft>
              <a:buSzPts val="1100"/>
              <a:buAutoNum type="arabicPeriod"/>
            </a:pPr>
            <a:r>
              <a:rPr lang="en" u="sng"/>
              <a:t>Functions</a:t>
            </a:r>
            <a:r>
              <a:rPr lang="en"/>
              <a:t>. This section includes pages for uploading files (which we ask you to do during the unarchived holdings ingest for the biennial collections analysis, and for disclosures at the end of each archiving year) and reviewing unarchived holdings locations ahead of the collections analysis. It also includes links for reviewing archiving proposals and making commitment selections. Builders will also see a budget review page here.</a:t>
            </a:r>
            <a:endParaRPr/>
          </a:p>
          <a:p>
            <a:pPr marL="457200" lvl="0" indent="-298450" algn="l" rtl="0">
              <a:spcBef>
                <a:spcPts val="0"/>
              </a:spcBef>
              <a:spcAft>
                <a:spcPts val="0"/>
              </a:spcAft>
              <a:buSzPts val="1100"/>
              <a:buAutoNum type="arabicPeriod"/>
            </a:pPr>
            <a:r>
              <a:rPr lang="en" u="sng"/>
              <a:t>Reports and Downloads</a:t>
            </a:r>
            <a:r>
              <a:rPr lang="en"/>
              <a:t>. This section includes all of the different reports that WEST makes available to members, including the On Demand Comparison Reports, yearly collection comparison reports, archiving commitment reports for Archive Holders and Builders, and many more. Archivers will also find their JRNL export files in this section.</a:t>
            </a:r>
            <a:endParaRPr/>
          </a:p>
          <a:p>
            <a:pPr marL="457200" lvl="0" indent="-298450" algn="l" rtl="0">
              <a:spcBef>
                <a:spcPts val="0"/>
              </a:spcBef>
              <a:spcAft>
                <a:spcPts val="0"/>
              </a:spcAft>
              <a:buSzPts val="1100"/>
              <a:buAutoNum type="arabicPeriod"/>
            </a:pPr>
            <a:r>
              <a:rPr lang="en" u="sng"/>
              <a:t>Contacts</a:t>
            </a:r>
            <a:r>
              <a:rPr lang="en"/>
              <a:t>. This section includes a link to contact WEST program staff plus a link to the Institution Contact Roster, which lists contacts and other information for each WEST member institution.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user account management functions have moved out of the main dashboard and under your user name, which is displayed on every page.</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38aaef491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38aaef49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can see, AGUA has a lot of functions available, but for this presentation I want to highlight the user management pages as well as the specific pages that support the current activities that you’re working on at this point in the archiving cycle.</a:t>
            </a:r>
            <a:endParaRPr/>
          </a:p>
          <a:p>
            <a:pPr marL="457200" lvl="0" indent="-298450" algn="l" rtl="0">
              <a:spcBef>
                <a:spcPts val="0"/>
              </a:spcBef>
              <a:spcAft>
                <a:spcPts val="0"/>
              </a:spcAft>
              <a:buSzPts val="1100"/>
              <a:buChar char="●"/>
            </a:pPr>
            <a:r>
              <a:rPr lang="en"/>
              <a:t>We’ll start with user management and contact information</a:t>
            </a:r>
            <a:endParaRPr/>
          </a:p>
          <a:p>
            <a:pPr marL="457200" lvl="0" indent="-298450" algn="l" rtl="0">
              <a:spcBef>
                <a:spcPts val="0"/>
              </a:spcBef>
              <a:spcAft>
                <a:spcPts val="0"/>
              </a:spcAft>
              <a:buSzPts val="1100"/>
              <a:buChar char="●"/>
            </a:pPr>
            <a:r>
              <a:rPr lang="en"/>
              <a:t>Then move to the collection comparison reports</a:t>
            </a:r>
            <a:endParaRPr/>
          </a:p>
          <a:p>
            <a:pPr marL="457200" lvl="0" indent="-298450" algn="l" rtl="0">
              <a:spcBef>
                <a:spcPts val="0"/>
              </a:spcBef>
              <a:spcAft>
                <a:spcPts val="0"/>
              </a:spcAft>
              <a:buSzPts val="1100"/>
              <a:buChar char="●"/>
            </a:pPr>
            <a:r>
              <a:rPr lang="en"/>
              <a:t>And finally to the pages where Archivers can review archiving proposals and record commitments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descr="WEST_Logo.png"/>
          <p:cNvPicPr preferRelativeResize="0"/>
          <p:nvPr/>
        </p:nvPicPr>
        <p:blipFill rotWithShape="1">
          <a:blip r:embed="rId2">
            <a:alphaModFix/>
          </a:blip>
          <a:srcRect/>
          <a:stretch/>
        </p:blipFill>
        <p:spPr>
          <a:xfrm>
            <a:off x="3276600" y="628650"/>
            <a:ext cx="2749154" cy="703660"/>
          </a:xfrm>
          <a:prstGeom prst="rect">
            <a:avLst/>
          </a:prstGeom>
          <a:noFill/>
          <a:ln>
            <a:noFill/>
          </a:ln>
        </p:spPr>
      </p:pic>
      <p:pic>
        <p:nvPicPr>
          <p:cNvPr id="13" name="Google Shape;13;p2" descr="WEST_Logo.png"/>
          <p:cNvPicPr preferRelativeResize="0"/>
          <p:nvPr/>
        </p:nvPicPr>
        <p:blipFill rotWithShape="1">
          <a:blip r:embed="rId2">
            <a:alphaModFix/>
          </a:blip>
          <a:srcRect/>
          <a:stretch/>
        </p:blipFill>
        <p:spPr>
          <a:xfrm>
            <a:off x="3276600" y="628650"/>
            <a:ext cx="2749154" cy="703660"/>
          </a:xfrm>
          <a:prstGeom prst="rect">
            <a:avLst/>
          </a:prstGeom>
          <a:noFill/>
          <a:ln>
            <a:noFill/>
          </a:ln>
        </p:spPr>
      </p:pic>
      <p:sp>
        <p:nvSpPr>
          <p:cNvPr id="14" name="Google Shape;14;p2"/>
          <p:cNvSpPr txBox="1">
            <a:spLocks noGrp="1"/>
          </p:cNvSpPr>
          <p:nvPr>
            <p:ph type="ctrTitle"/>
          </p:nvPr>
        </p:nvSpPr>
        <p:spPr>
          <a:xfrm>
            <a:off x="685800" y="1428751"/>
            <a:ext cx="7772400" cy="11025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15" name="Google Shape;15;p2"/>
          <p:cNvSpPr txBox="1">
            <a:spLocks noGrp="1"/>
          </p:cNvSpPr>
          <p:nvPr>
            <p:ph type="subTitle" idx="1"/>
          </p:nvPr>
        </p:nvSpPr>
        <p:spPr>
          <a:xfrm>
            <a:off x="1371600" y="2745581"/>
            <a:ext cx="6400800" cy="1314600"/>
          </a:xfrm>
          <a:prstGeom prst="rect">
            <a:avLst/>
          </a:prstGeom>
          <a:noFill/>
          <a:ln>
            <a:noFill/>
          </a:ln>
        </p:spPr>
        <p:txBody>
          <a:bodyPr spcFirstLastPara="1" wrap="square" lIns="68575" tIns="34275" rIns="68575" bIns="34275" anchor="t" anchorCtr="0">
            <a:noAutofit/>
          </a:bodyPr>
          <a:lstStyle>
            <a:lvl1pPr lvl="0" algn="ctr">
              <a:spcBef>
                <a:spcPts val="500"/>
              </a:spcBef>
              <a:spcAft>
                <a:spcPts val="0"/>
              </a:spcAft>
              <a:buClr>
                <a:srgbClr val="888888"/>
              </a:buClr>
              <a:buSzPts val="2400"/>
              <a:buNone/>
              <a:defRPr>
                <a:solidFill>
                  <a:srgbClr val="888888"/>
                </a:solidFill>
              </a:defRPr>
            </a:lvl1pPr>
            <a:lvl2pPr lvl="1" algn="ctr">
              <a:spcBef>
                <a:spcPts val="400"/>
              </a:spcBef>
              <a:spcAft>
                <a:spcPts val="0"/>
              </a:spcAft>
              <a:buClr>
                <a:srgbClr val="888888"/>
              </a:buClr>
              <a:buSzPts val="2100"/>
              <a:buNone/>
              <a:defRPr>
                <a:solidFill>
                  <a:srgbClr val="888888"/>
                </a:solidFill>
              </a:defRPr>
            </a:lvl2pPr>
            <a:lvl3pPr lvl="2" algn="ctr">
              <a:spcBef>
                <a:spcPts val="40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6" name="Google Shape;16;p2"/>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 name="Google Shape;17;p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 name="Google Shape;18;p2"/>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0"/>
        <p:cNvGrpSpPr/>
        <p:nvPr/>
      </p:nvGrpSpPr>
      <p:grpSpPr>
        <a:xfrm>
          <a:off x="0" y="0"/>
          <a:ext cx="0" cy="0"/>
          <a:chOff x="0" y="0"/>
          <a:chExt cx="0" cy="0"/>
        </a:xfrm>
      </p:grpSpPr>
      <p:pic>
        <p:nvPicPr>
          <p:cNvPr id="71" name="Google Shape;71;p11" descr="WEST_bar.jpg"/>
          <p:cNvPicPr preferRelativeResize="0"/>
          <p:nvPr/>
        </p:nvPicPr>
        <p:blipFill rotWithShape="1">
          <a:blip r:embed="rId2">
            <a:alphaModFix/>
          </a:blip>
          <a:srcRect l="13506" t="12039" r="14668" b="85373"/>
          <a:stretch/>
        </p:blipFill>
        <p:spPr>
          <a:xfrm>
            <a:off x="0" y="4972050"/>
            <a:ext cx="9143999" cy="171452"/>
          </a:xfrm>
          <a:prstGeom prst="rect">
            <a:avLst/>
          </a:prstGeom>
          <a:noFill/>
          <a:ln>
            <a:noFill/>
          </a:ln>
        </p:spPr>
      </p:pic>
      <p:sp>
        <p:nvSpPr>
          <p:cNvPr id="72" name="Google Shape;72;p11"/>
          <p:cNvSpPr txBox="1">
            <a:spLocks noGrp="1"/>
          </p:cNvSpPr>
          <p:nvPr>
            <p:ph type="title"/>
          </p:nvPr>
        </p:nvSpPr>
        <p:spPr>
          <a:xfrm>
            <a:off x="457200" y="228600"/>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73" name="Google Shape;73;p11"/>
          <p:cNvSpPr txBox="1">
            <a:spLocks noGrp="1"/>
          </p:cNvSpPr>
          <p:nvPr>
            <p:ph type="body" idx="1"/>
          </p:nvPr>
        </p:nvSpPr>
        <p:spPr>
          <a:xfrm>
            <a:off x="457200" y="1120378"/>
            <a:ext cx="8229600" cy="33945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74" name="Google Shape;74;p11"/>
          <p:cNvSpPr txBox="1">
            <a:spLocks noGrp="1"/>
          </p:cNvSpPr>
          <p:nvPr>
            <p:ph type="dt" idx="10"/>
          </p:nvPr>
        </p:nvSpPr>
        <p:spPr>
          <a:xfrm>
            <a:off x="457200" y="4629150"/>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1"/>
          <p:cNvSpPr txBox="1">
            <a:spLocks noGrp="1"/>
          </p:cNvSpPr>
          <p:nvPr>
            <p:ph type="sldNum" idx="12"/>
          </p:nvPr>
        </p:nvSpPr>
        <p:spPr>
          <a:xfrm>
            <a:off x="6553200" y="4629150"/>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pic>
        <p:nvPicPr>
          <p:cNvPr id="77" name="Google Shape;77;p12" descr="WEST_bar.jpg"/>
          <p:cNvPicPr preferRelativeResize="0"/>
          <p:nvPr/>
        </p:nvPicPr>
        <p:blipFill rotWithShape="1">
          <a:blip r:embed="rId2">
            <a:alphaModFix/>
          </a:blip>
          <a:srcRect l="12039" t="14667" r="85373" b="13506"/>
          <a:stretch/>
        </p:blipFill>
        <p:spPr>
          <a:xfrm>
            <a:off x="8991600" y="0"/>
            <a:ext cx="228602" cy="5143500"/>
          </a:xfrm>
          <a:prstGeom prst="rect">
            <a:avLst/>
          </a:prstGeom>
          <a:noFill/>
          <a:ln>
            <a:noFill/>
          </a:ln>
        </p:spPr>
      </p:pic>
      <p:sp>
        <p:nvSpPr>
          <p:cNvPr id="78" name="Google Shape;78;p12"/>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79" name="Google Shape;79;p12"/>
          <p:cNvSpPr txBox="1">
            <a:spLocks noGrp="1"/>
          </p:cNvSpPr>
          <p:nvPr>
            <p:ph type="body" idx="1"/>
          </p:nvPr>
        </p:nvSpPr>
        <p:spPr>
          <a:xfrm>
            <a:off x="457200" y="1200150"/>
            <a:ext cx="8229600" cy="33945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80" name="Google Shape;80;p12"/>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2"/>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84" name="Google Shape;84;p13"/>
          <p:cNvSpPr txBox="1">
            <a:spLocks noGrp="1"/>
          </p:cNvSpPr>
          <p:nvPr>
            <p:ph type="body" idx="1"/>
          </p:nvPr>
        </p:nvSpPr>
        <p:spPr>
          <a:xfrm>
            <a:off x="457200" y="1200150"/>
            <a:ext cx="8229600" cy="33945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85" name="Google Shape;85;p13"/>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3"/>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87"/>
        <p:cNvGrpSpPr/>
        <p:nvPr/>
      </p:nvGrpSpPr>
      <p:grpSpPr>
        <a:xfrm>
          <a:off x="0" y="0"/>
          <a:ext cx="0" cy="0"/>
          <a:chOff x="0" y="0"/>
          <a:chExt cx="0" cy="0"/>
        </a:xfrm>
      </p:grpSpPr>
      <p:pic>
        <p:nvPicPr>
          <p:cNvPr id="88" name="Google Shape;88;p14" descr="WEST_bar.jpg"/>
          <p:cNvPicPr preferRelativeResize="0"/>
          <p:nvPr/>
        </p:nvPicPr>
        <p:blipFill rotWithShape="1">
          <a:blip r:embed="rId2">
            <a:alphaModFix/>
          </a:blip>
          <a:srcRect l="13506" t="12039" r="14668" b="85373"/>
          <a:stretch/>
        </p:blipFill>
        <p:spPr>
          <a:xfrm>
            <a:off x="0" y="1085850"/>
            <a:ext cx="9143999" cy="171452"/>
          </a:xfrm>
          <a:prstGeom prst="rect">
            <a:avLst/>
          </a:prstGeom>
          <a:noFill/>
          <a:ln>
            <a:noFill/>
          </a:ln>
        </p:spPr>
      </p:pic>
      <p:pic>
        <p:nvPicPr>
          <p:cNvPr id="89" name="Google Shape;89;p14" descr="WEST_Logo.png"/>
          <p:cNvPicPr preferRelativeResize="0"/>
          <p:nvPr/>
        </p:nvPicPr>
        <p:blipFill rotWithShape="1">
          <a:blip r:embed="rId3">
            <a:alphaModFix/>
          </a:blip>
          <a:srcRect/>
          <a:stretch/>
        </p:blipFill>
        <p:spPr>
          <a:xfrm>
            <a:off x="3962400" y="4686300"/>
            <a:ext cx="1143000" cy="292894"/>
          </a:xfrm>
          <a:prstGeom prst="rect">
            <a:avLst/>
          </a:prstGeom>
          <a:noFill/>
          <a:ln>
            <a:noFill/>
          </a:ln>
        </p:spPr>
      </p:pic>
      <p:sp>
        <p:nvSpPr>
          <p:cNvPr id="90" name="Google Shape;90;p14"/>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91" name="Google Shape;91;p14"/>
          <p:cNvSpPr txBox="1">
            <a:spLocks noGrp="1"/>
          </p:cNvSpPr>
          <p:nvPr>
            <p:ph type="body" idx="1"/>
          </p:nvPr>
        </p:nvSpPr>
        <p:spPr>
          <a:xfrm>
            <a:off x="457200" y="1314451"/>
            <a:ext cx="8229600" cy="32802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92" name="Google Shape;92;p14"/>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4"/>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94"/>
        <p:cNvGrpSpPr/>
        <p:nvPr/>
      </p:nvGrpSpPr>
      <p:grpSpPr>
        <a:xfrm>
          <a:off x="0" y="0"/>
          <a:ext cx="0" cy="0"/>
          <a:chOff x="0" y="0"/>
          <a:chExt cx="0" cy="0"/>
        </a:xfrm>
      </p:grpSpPr>
      <p:cxnSp>
        <p:nvCxnSpPr>
          <p:cNvPr id="95" name="Google Shape;95;p15"/>
          <p:cNvCxnSpPr/>
          <p:nvPr/>
        </p:nvCxnSpPr>
        <p:spPr>
          <a:xfrm>
            <a:off x="0" y="1143000"/>
            <a:ext cx="9144000" cy="0"/>
          </a:xfrm>
          <a:prstGeom prst="straightConnector1">
            <a:avLst/>
          </a:prstGeom>
          <a:noFill/>
          <a:ln w="152400" cap="flat" cmpd="sng">
            <a:solidFill>
              <a:srgbClr val="A8C4F2"/>
            </a:solidFill>
            <a:prstDash val="solid"/>
            <a:round/>
            <a:headEnd type="none" w="sm" len="sm"/>
            <a:tailEnd type="none" w="sm" len="sm"/>
          </a:ln>
        </p:spPr>
      </p:cxnSp>
      <p:sp>
        <p:nvSpPr>
          <p:cNvPr id="96" name="Google Shape;96;p15"/>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97" name="Google Shape;97;p15"/>
          <p:cNvSpPr txBox="1">
            <a:spLocks noGrp="1"/>
          </p:cNvSpPr>
          <p:nvPr>
            <p:ph type="body" idx="1"/>
          </p:nvPr>
        </p:nvSpPr>
        <p:spPr>
          <a:xfrm>
            <a:off x="457200" y="1257301"/>
            <a:ext cx="8229600" cy="33372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98" name="Google Shape;98;p15"/>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15"/>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102" name="Google Shape;102;p16"/>
          <p:cNvSpPr txBox="1">
            <a:spLocks noGrp="1"/>
          </p:cNvSpPr>
          <p:nvPr>
            <p:ph type="body" idx="1"/>
          </p:nvPr>
        </p:nvSpPr>
        <p:spPr>
          <a:xfrm>
            <a:off x="457200" y="1151335"/>
            <a:ext cx="40401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300"/>
              </a:spcBef>
              <a:spcAft>
                <a:spcPts val="0"/>
              </a:spcAft>
              <a:buClr>
                <a:schemeClr val="dk1"/>
              </a:buClr>
              <a:buSzPts val="1400"/>
              <a:buNone/>
              <a:defRPr sz="1400" b="1"/>
            </a:lvl3pPr>
            <a:lvl4pPr marL="1828800" lvl="3" indent="-228600" algn="l">
              <a:spcBef>
                <a:spcPts val="200"/>
              </a:spcBef>
              <a:spcAft>
                <a:spcPts val="0"/>
              </a:spcAft>
              <a:buClr>
                <a:schemeClr val="dk1"/>
              </a:buClr>
              <a:buSzPts val="1200"/>
              <a:buNone/>
              <a:defRPr sz="1200" b="1"/>
            </a:lvl4pPr>
            <a:lvl5pPr marL="2286000" lvl="4" indent="-228600" algn="l">
              <a:spcBef>
                <a:spcPts val="200"/>
              </a:spcBef>
              <a:spcAft>
                <a:spcPts val="0"/>
              </a:spcAft>
              <a:buClr>
                <a:schemeClr val="dk1"/>
              </a:buClr>
              <a:buSzPts val="1200"/>
              <a:buNone/>
              <a:defRPr sz="1200" b="1"/>
            </a:lvl5pPr>
            <a:lvl6pPr marL="2743200" lvl="5" indent="-228600" algn="l">
              <a:spcBef>
                <a:spcPts val="200"/>
              </a:spcBef>
              <a:spcAft>
                <a:spcPts val="0"/>
              </a:spcAft>
              <a:buClr>
                <a:schemeClr val="dk1"/>
              </a:buClr>
              <a:buSzPts val="1200"/>
              <a:buNone/>
              <a:defRPr sz="1200" b="1"/>
            </a:lvl6pPr>
            <a:lvl7pPr marL="3200400" lvl="6" indent="-228600" algn="l">
              <a:spcBef>
                <a:spcPts val="200"/>
              </a:spcBef>
              <a:spcAft>
                <a:spcPts val="0"/>
              </a:spcAft>
              <a:buClr>
                <a:schemeClr val="dk1"/>
              </a:buClr>
              <a:buSzPts val="1200"/>
              <a:buNone/>
              <a:defRPr sz="1200" b="1"/>
            </a:lvl7pPr>
            <a:lvl8pPr marL="3657600" lvl="7" indent="-228600" algn="l">
              <a:spcBef>
                <a:spcPts val="200"/>
              </a:spcBef>
              <a:spcAft>
                <a:spcPts val="0"/>
              </a:spcAft>
              <a:buClr>
                <a:schemeClr val="dk1"/>
              </a:buClr>
              <a:buSzPts val="1200"/>
              <a:buNone/>
              <a:defRPr sz="1200" b="1"/>
            </a:lvl8pPr>
            <a:lvl9pPr marL="4114800" lvl="8" indent="-228600" algn="l">
              <a:spcBef>
                <a:spcPts val="200"/>
              </a:spcBef>
              <a:spcAft>
                <a:spcPts val="0"/>
              </a:spcAft>
              <a:buClr>
                <a:schemeClr val="dk1"/>
              </a:buClr>
              <a:buSzPts val="1200"/>
              <a:buNone/>
              <a:defRPr sz="1200" b="1"/>
            </a:lvl9pPr>
          </a:lstStyle>
          <a:p>
            <a:endParaRPr/>
          </a:p>
        </p:txBody>
      </p:sp>
      <p:sp>
        <p:nvSpPr>
          <p:cNvPr id="103" name="Google Shape;103;p16"/>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40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7500" algn="l">
              <a:spcBef>
                <a:spcPts val="300"/>
              </a:spcBef>
              <a:spcAft>
                <a:spcPts val="0"/>
              </a:spcAft>
              <a:buClr>
                <a:schemeClr val="dk1"/>
              </a:buClr>
              <a:buSzPts val="1400"/>
              <a:buChar char="•"/>
              <a:defRPr sz="1400"/>
            </a:lvl3pPr>
            <a:lvl4pPr marL="1828800" lvl="3" indent="-304800" algn="l">
              <a:spcBef>
                <a:spcPts val="200"/>
              </a:spcBef>
              <a:spcAft>
                <a:spcPts val="0"/>
              </a:spcAft>
              <a:buClr>
                <a:schemeClr val="dk1"/>
              </a:buClr>
              <a:buSzPts val="1200"/>
              <a:buChar char="–"/>
              <a:defRPr sz="1200"/>
            </a:lvl4pPr>
            <a:lvl5pPr marL="2286000" lvl="4" indent="-304800" algn="l">
              <a:spcBef>
                <a:spcPts val="200"/>
              </a:spcBef>
              <a:spcAft>
                <a:spcPts val="0"/>
              </a:spcAft>
              <a:buClr>
                <a:schemeClr val="dk1"/>
              </a:buClr>
              <a:buSzPts val="1200"/>
              <a:buChar char="»"/>
              <a:defRPr sz="1200"/>
            </a:lvl5pPr>
            <a:lvl6pPr marL="2743200" lvl="5" indent="-304800" algn="l">
              <a:spcBef>
                <a:spcPts val="200"/>
              </a:spcBef>
              <a:spcAft>
                <a:spcPts val="0"/>
              </a:spcAft>
              <a:buClr>
                <a:schemeClr val="dk1"/>
              </a:buClr>
              <a:buSzPts val="1200"/>
              <a:buChar char="•"/>
              <a:defRPr sz="1200"/>
            </a:lvl6pPr>
            <a:lvl7pPr marL="3200400" lvl="6" indent="-304800" algn="l">
              <a:spcBef>
                <a:spcPts val="200"/>
              </a:spcBef>
              <a:spcAft>
                <a:spcPts val="0"/>
              </a:spcAft>
              <a:buClr>
                <a:schemeClr val="dk1"/>
              </a:buClr>
              <a:buSzPts val="1200"/>
              <a:buChar char="•"/>
              <a:defRPr sz="1200"/>
            </a:lvl7pPr>
            <a:lvl8pPr marL="3657600" lvl="7" indent="-304800" algn="l">
              <a:spcBef>
                <a:spcPts val="200"/>
              </a:spcBef>
              <a:spcAft>
                <a:spcPts val="0"/>
              </a:spcAft>
              <a:buClr>
                <a:schemeClr val="dk1"/>
              </a:buClr>
              <a:buSzPts val="1200"/>
              <a:buChar char="•"/>
              <a:defRPr sz="1200"/>
            </a:lvl8pPr>
            <a:lvl9pPr marL="4114800" lvl="8" indent="-304800" algn="l">
              <a:spcBef>
                <a:spcPts val="200"/>
              </a:spcBef>
              <a:spcAft>
                <a:spcPts val="0"/>
              </a:spcAft>
              <a:buClr>
                <a:schemeClr val="dk1"/>
              </a:buClr>
              <a:buSzPts val="1200"/>
              <a:buChar char="•"/>
              <a:defRPr sz="1200"/>
            </a:lvl9pPr>
          </a:lstStyle>
          <a:p>
            <a:endParaRPr/>
          </a:p>
        </p:txBody>
      </p:sp>
      <p:sp>
        <p:nvSpPr>
          <p:cNvPr id="104" name="Google Shape;104;p16"/>
          <p:cNvSpPr txBox="1">
            <a:spLocks noGrp="1"/>
          </p:cNvSpPr>
          <p:nvPr>
            <p:ph type="body" idx="3"/>
          </p:nvPr>
        </p:nvSpPr>
        <p:spPr>
          <a:xfrm>
            <a:off x="4645026" y="1151335"/>
            <a:ext cx="40419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300"/>
              </a:spcBef>
              <a:spcAft>
                <a:spcPts val="0"/>
              </a:spcAft>
              <a:buClr>
                <a:schemeClr val="dk1"/>
              </a:buClr>
              <a:buSzPts val="1400"/>
              <a:buNone/>
              <a:defRPr sz="1400" b="1"/>
            </a:lvl3pPr>
            <a:lvl4pPr marL="1828800" lvl="3" indent="-228600" algn="l">
              <a:spcBef>
                <a:spcPts val="200"/>
              </a:spcBef>
              <a:spcAft>
                <a:spcPts val="0"/>
              </a:spcAft>
              <a:buClr>
                <a:schemeClr val="dk1"/>
              </a:buClr>
              <a:buSzPts val="1200"/>
              <a:buNone/>
              <a:defRPr sz="1200" b="1"/>
            </a:lvl4pPr>
            <a:lvl5pPr marL="2286000" lvl="4" indent="-228600" algn="l">
              <a:spcBef>
                <a:spcPts val="200"/>
              </a:spcBef>
              <a:spcAft>
                <a:spcPts val="0"/>
              </a:spcAft>
              <a:buClr>
                <a:schemeClr val="dk1"/>
              </a:buClr>
              <a:buSzPts val="1200"/>
              <a:buNone/>
              <a:defRPr sz="1200" b="1"/>
            </a:lvl5pPr>
            <a:lvl6pPr marL="2743200" lvl="5" indent="-228600" algn="l">
              <a:spcBef>
                <a:spcPts val="200"/>
              </a:spcBef>
              <a:spcAft>
                <a:spcPts val="0"/>
              </a:spcAft>
              <a:buClr>
                <a:schemeClr val="dk1"/>
              </a:buClr>
              <a:buSzPts val="1200"/>
              <a:buNone/>
              <a:defRPr sz="1200" b="1"/>
            </a:lvl6pPr>
            <a:lvl7pPr marL="3200400" lvl="6" indent="-228600" algn="l">
              <a:spcBef>
                <a:spcPts val="200"/>
              </a:spcBef>
              <a:spcAft>
                <a:spcPts val="0"/>
              </a:spcAft>
              <a:buClr>
                <a:schemeClr val="dk1"/>
              </a:buClr>
              <a:buSzPts val="1200"/>
              <a:buNone/>
              <a:defRPr sz="1200" b="1"/>
            </a:lvl7pPr>
            <a:lvl8pPr marL="3657600" lvl="7" indent="-228600" algn="l">
              <a:spcBef>
                <a:spcPts val="200"/>
              </a:spcBef>
              <a:spcAft>
                <a:spcPts val="0"/>
              </a:spcAft>
              <a:buClr>
                <a:schemeClr val="dk1"/>
              </a:buClr>
              <a:buSzPts val="1200"/>
              <a:buNone/>
              <a:defRPr sz="1200" b="1"/>
            </a:lvl8pPr>
            <a:lvl9pPr marL="4114800" lvl="8" indent="-228600" algn="l">
              <a:spcBef>
                <a:spcPts val="200"/>
              </a:spcBef>
              <a:spcAft>
                <a:spcPts val="0"/>
              </a:spcAft>
              <a:buClr>
                <a:schemeClr val="dk1"/>
              </a:buClr>
              <a:buSzPts val="1200"/>
              <a:buNone/>
              <a:defRPr sz="1200" b="1"/>
            </a:lvl9pPr>
          </a:lstStyle>
          <a:p>
            <a:endParaRPr/>
          </a:p>
        </p:txBody>
      </p:sp>
      <p:sp>
        <p:nvSpPr>
          <p:cNvPr id="105" name="Google Shape;105;p16"/>
          <p:cNvSpPr txBox="1">
            <a:spLocks noGrp="1"/>
          </p:cNvSpPr>
          <p:nvPr>
            <p:ph type="body" idx="4"/>
          </p:nvPr>
        </p:nvSpPr>
        <p:spPr>
          <a:xfrm>
            <a:off x="4645026" y="1631156"/>
            <a:ext cx="40419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40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7500" algn="l">
              <a:spcBef>
                <a:spcPts val="300"/>
              </a:spcBef>
              <a:spcAft>
                <a:spcPts val="0"/>
              </a:spcAft>
              <a:buClr>
                <a:schemeClr val="dk1"/>
              </a:buClr>
              <a:buSzPts val="1400"/>
              <a:buChar char="•"/>
              <a:defRPr sz="1400"/>
            </a:lvl3pPr>
            <a:lvl4pPr marL="1828800" lvl="3" indent="-304800" algn="l">
              <a:spcBef>
                <a:spcPts val="200"/>
              </a:spcBef>
              <a:spcAft>
                <a:spcPts val="0"/>
              </a:spcAft>
              <a:buClr>
                <a:schemeClr val="dk1"/>
              </a:buClr>
              <a:buSzPts val="1200"/>
              <a:buChar char="–"/>
              <a:defRPr sz="1200"/>
            </a:lvl4pPr>
            <a:lvl5pPr marL="2286000" lvl="4" indent="-304800" algn="l">
              <a:spcBef>
                <a:spcPts val="200"/>
              </a:spcBef>
              <a:spcAft>
                <a:spcPts val="0"/>
              </a:spcAft>
              <a:buClr>
                <a:schemeClr val="dk1"/>
              </a:buClr>
              <a:buSzPts val="1200"/>
              <a:buChar char="»"/>
              <a:defRPr sz="1200"/>
            </a:lvl5pPr>
            <a:lvl6pPr marL="2743200" lvl="5" indent="-304800" algn="l">
              <a:spcBef>
                <a:spcPts val="200"/>
              </a:spcBef>
              <a:spcAft>
                <a:spcPts val="0"/>
              </a:spcAft>
              <a:buClr>
                <a:schemeClr val="dk1"/>
              </a:buClr>
              <a:buSzPts val="1200"/>
              <a:buChar char="•"/>
              <a:defRPr sz="1200"/>
            </a:lvl6pPr>
            <a:lvl7pPr marL="3200400" lvl="6" indent="-304800" algn="l">
              <a:spcBef>
                <a:spcPts val="200"/>
              </a:spcBef>
              <a:spcAft>
                <a:spcPts val="0"/>
              </a:spcAft>
              <a:buClr>
                <a:schemeClr val="dk1"/>
              </a:buClr>
              <a:buSzPts val="1200"/>
              <a:buChar char="•"/>
              <a:defRPr sz="1200"/>
            </a:lvl7pPr>
            <a:lvl8pPr marL="3657600" lvl="7" indent="-304800" algn="l">
              <a:spcBef>
                <a:spcPts val="200"/>
              </a:spcBef>
              <a:spcAft>
                <a:spcPts val="0"/>
              </a:spcAft>
              <a:buClr>
                <a:schemeClr val="dk1"/>
              </a:buClr>
              <a:buSzPts val="1200"/>
              <a:buChar char="•"/>
              <a:defRPr sz="1200"/>
            </a:lvl8pPr>
            <a:lvl9pPr marL="4114800" lvl="8" indent="-304800" algn="l">
              <a:spcBef>
                <a:spcPts val="200"/>
              </a:spcBef>
              <a:spcAft>
                <a:spcPts val="0"/>
              </a:spcAft>
              <a:buClr>
                <a:schemeClr val="dk1"/>
              </a:buClr>
              <a:buSzPts val="1200"/>
              <a:buChar char="•"/>
              <a:defRPr sz="1200"/>
            </a:lvl9pPr>
          </a:lstStyle>
          <a:p>
            <a:endParaRPr/>
          </a:p>
        </p:txBody>
      </p:sp>
      <p:sp>
        <p:nvSpPr>
          <p:cNvPr id="106" name="Google Shape;106;p1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1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1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111" name="Google Shape;111;p17"/>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7"/>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18"/>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1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18"/>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457201" y="204788"/>
            <a:ext cx="3008400" cy="8715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sz="1500" b="1"/>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120" name="Google Shape;120;p19"/>
          <p:cNvSpPr txBox="1">
            <a:spLocks noGrp="1"/>
          </p:cNvSpPr>
          <p:nvPr>
            <p:ph type="body" idx="1"/>
          </p:nvPr>
        </p:nvSpPr>
        <p:spPr>
          <a:xfrm>
            <a:off x="3575050" y="204788"/>
            <a:ext cx="5111700" cy="4389900"/>
          </a:xfrm>
          <a:prstGeom prst="rect">
            <a:avLst/>
          </a:prstGeom>
          <a:noFill/>
          <a:ln>
            <a:noFill/>
          </a:ln>
        </p:spPr>
        <p:txBody>
          <a:bodyPr spcFirstLastPara="1" wrap="square" lIns="68575" tIns="34275" rIns="68575" bIns="34275" anchor="t" anchorCtr="0">
            <a:noAutofit/>
          </a:bodyPr>
          <a:lstStyle>
            <a:lvl1pPr marL="457200" lvl="0" indent="-381000" algn="l">
              <a:spcBef>
                <a:spcPts val="500"/>
              </a:spcBef>
              <a:spcAft>
                <a:spcPts val="0"/>
              </a:spcAft>
              <a:buClr>
                <a:schemeClr val="dk1"/>
              </a:buClr>
              <a:buSzPts val="2400"/>
              <a:buChar char="•"/>
              <a:defRPr sz="2400"/>
            </a:lvl1pPr>
            <a:lvl2pPr marL="914400" lvl="1" indent="-361950" algn="l">
              <a:spcBef>
                <a:spcPts val="400"/>
              </a:spcBef>
              <a:spcAft>
                <a:spcPts val="0"/>
              </a:spcAft>
              <a:buClr>
                <a:schemeClr val="dk1"/>
              </a:buClr>
              <a:buSzPts val="2100"/>
              <a:buChar char="–"/>
              <a:defRPr sz="2100"/>
            </a:lvl2pPr>
            <a:lvl3pPr marL="1371600" lvl="2" indent="-342900" algn="l">
              <a:spcBef>
                <a:spcPts val="40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1" name="Google Shape;121;p19"/>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l">
              <a:spcBef>
                <a:spcPts val="200"/>
              </a:spcBef>
              <a:spcAft>
                <a:spcPts val="0"/>
              </a:spcAft>
              <a:buClr>
                <a:schemeClr val="dk1"/>
              </a:buClr>
              <a:buSzPts val="1100"/>
              <a:buNone/>
              <a:defRPr sz="1100"/>
            </a:lvl1pPr>
            <a:lvl2pPr marL="914400" lvl="1" indent="-228600" algn="l">
              <a:spcBef>
                <a:spcPts val="200"/>
              </a:spcBef>
              <a:spcAft>
                <a:spcPts val="0"/>
              </a:spcAft>
              <a:buClr>
                <a:schemeClr val="dk1"/>
              </a:buClr>
              <a:buSzPts val="900"/>
              <a:buNone/>
              <a:defRPr sz="900"/>
            </a:lvl2pPr>
            <a:lvl3pPr marL="1371600" lvl="2" indent="-228600" algn="l">
              <a:spcBef>
                <a:spcPts val="200"/>
              </a:spcBef>
              <a:spcAft>
                <a:spcPts val="0"/>
              </a:spcAft>
              <a:buClr>
                <a:schemeClr val="dk1"/>
              </a:buClr>
              <a:buSzPts val="800"/>
              <a:buNone/>
              <a:defRPr sz="800"/>
            </a:lvl3pPr>
            <a:lvl4pPr marL="1828800" lvl="3" indent="-228600" algn="l">
              <a:spcBef>
                <a:spcPts val="100"/>
              </a:spcBef>
              <a:spcAft>
                <a:spcPts val="0"/>
              </a:spcAft>
              <a:buClr>
                <a:schemeClr val="dk1"/>
              </a:buClr>
              <a:buSzPts val="700"/>
              <a:buNone/>
              <a:defRPr sz="700"/>
            </a:lvl4pPr>
            <a:lvl5pPr marL="2286000" lvl="4" indent="-228600" algn="l">
              <a:spcBef>
                <a:spcPts val="100"/>
              </a:spcBef>
              <a:spcAft>
                <a:spcPts val="0"/>
              </a:spcAft>
              <a:buClr>
                <a:schemeClr val="dk1"/>
              </a:buClr>
              <a:buSzPts val="700"/>
              <a:buNone/>
              <a:defRPr sz="700"/>
            </a:lvl5pPr>
            <a:lvl6pPr marL="2743200" lvl="5" indent="-228600" algn="l">
              <a:spcBef>
                <a:spcPts val="100"/>
              </a:spcBef>
              <a:spcAft>
                <a:spcPts val="0"/>
              </a:spcAft>
              <a:buClr>
                <a:schemeClr val="dk1"/>
              </a:buClr>
              <a:buSzPts val="700"/>
              <a:buNone/>
              <a:defRPr sz="700"/>
            </a:lvl6pPr>
            <a:lvl7pPr marL="3200400" lvl="6" indent="-228600" algn="l">
              <a:spcBef>
                <a:spcPts val="100"/>
              </a:spcBef>
              <a:spcAft>
                <a:spcPts val="0"/>
              </a:spcAft>
              <a:buClr>
                <a:schemeClr val="dk1"/>
              </a:buClr>
              <a:buSzPts val="700"/>
              <a:buNone/>
              <a:defRPr sz="700"/>
            </a:lvl7pPr>
            <a:lvl8pPr marL="3657600" lvl="7" indent="-228600" algn="l">
              <a:spcBef>
                <a:spcPts val="100"/>
              </a:spcBef>
              <a:spcAft>
                <a:spcPts val="0"/>
              </a:spcAft>
              <a:buClr>
                <a:schemeClr val="dk1"/>
              </a:buClr>
              <a:buSzPts val="700"/>
              <a:buNone/>
              <a:defRPr sz="700"/>
            </a:lvl8pPr>
            <a:lvl9pPr marL="4114800" lvl="8" indent="-228600" algn="l">
              <a:spcBef>
                <a:spcPts val="100"/>
              </a:spcBef>
              <a:spcAft>
                <a:spcPts val="0"/>
              </a:spcAft>
              <a:buClr>
                <a:schemeClr val="dk1"/>
              </a:buClr>
              <a:buSzPts val="700"/>
              <a:buNone/>
              <a:defRPr sz="700"/>
            </a:lvl9pPr>
          </a:lstStyle>
          <a:p>
            <a:endParaRPr/>
          </a:p>
        </p:txBody>
      </p:sp>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1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1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sz="1500" b="1"/>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127" name="Google Shape;127;p20"/>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l" rtl="0">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8" name="Google Shape;128;p20"/>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a:spcBef>
                <a:spcPts val="200"/>
              </a:spcBef>
              <a:spcAft>
                <a:spcPts val="0"/>
              </a:spcAft>
              <a:buClr>
                <a:schemeClr val="dk1"/>
              </a:buClr>
              <a:buSzPts val="1100"/>
              <a:buNone/>
              <a:defRPr sz="1100"/>
            </a:lvl1pPr>
            <a:lvl2pPr marL="914400" lvl="1" indent="-228600" algn="l">
              <a:spcBef>
                <a:spcPts val="200"/>
              </a:spcBef>
              <a:spcAft>
                <a:spcPts val="0"/>
              </a:spcAft>
              <a:buClr>
                <a:schemeClr val="dk1"/>
              </a:buClr>
              <a:buSzPts val="900"/>
              <a:buNone/>
              <a:defRPr sz="900"/>
            </a:lvl2pPr>
            <a:lvl3pPr marL="1371600" lvl="2" indent="-228600" algn="l">
              <a:spcBef>
                <a:spcPts val="200"/>
              </a:spcBef>
              <a:spcAft>
                <a:spcPts val="0"/>
              </a:spcAft>
              <a:buClr>
                <a:schemeClr val="dk1"/>
              </a:buClr>
              <a:buSzPts val="800"/>
              <a:buNone/>
              <a:defRPr sz="800"/>
            </a:lvl3pPr>
            <a:lvl4pPr marL="1828800" lvl="3" indent="-228600" algn="l">
              <a:spcBef>
                <a:spcPts val="100"/>
              </a:spcBef>
              <a:spcAft>
                <a:spcPts val="0"/>
              </a:spcAft>
              <a:buClr>
                <a:schemeClr val="dk1"/>
              </a:buClr>
              <a:buSzPts val="700"/>
              <a:buNone/>
              <a:defRPr sz="700"/>
            </a:lvl4pPr>
            <a:lvl5pPr marL="2286000" lvl="4" indent="-228600" algn="l">
              <a:spcBef>
                <a:spcPts val="100"/>
              </a:spcBef>
              <a:spcAft>
                <a:spcPts val="0"/>
              </a:spcAft>
              <a:buClr>
                <a:schemeClr val="dk1"/>
              </a:buClr>
              <a:buSzPts val="700"/>
              <a:buNone/>
              <a:defRPr sz="700"/>
            </a:lvl5pPr>
            <a:lvl6pPr marL="2743200" lvl="5" indent="-228600" algn="l">
              <a:spcBef>
                <a:spcPts val="100"/>
              </a:spcBef>
              <a:spcAft>
                <a:spcPts val="0"/>
              </a:spcAft>
              <a:buClr>
                <a:schemeClr val="dk1"/>
              </a:buClr>
              <a:buSzPts val="700"/>
              <a:buNone/>
              <a:defRPr sz="700"/>
            </a:lvl6pPr>
            <a:lvl7pPr marL="3200400" lvl="6" indent="-228600" algn="l">
              <a:spcBef>
                <a:spcPts val="100"/>
              </a:spcBef>
              <a:spcAft>
                <a:spcPts val="0"/>
              </a:spcAft>
              <a:buClr>
                <a:schemeClr val="dk1"/>
              </a:buClr>
              <a:buSzPts val="700"/>
              <a:buNone/>
              <a:defRPr sz="700"/>
            </a:lvl7pPr>
            <a:lvl8pPr marL="3657600" lvl="7" indent="-228600" algn="l">
              <a:spcBef>
                <a:spcPts val="100"/>
              </a:spcBef>
              <a:spcAft>
                <a:spcPts val="0"/>
              </a:spcAft>
              <a:buClr>
                <a:schemeClr val="dk1"/>
              </a:buClr>
              <a:buSzPts val="700"/>
              <a:buNone/>
              <a:defRPr sz="700"/>
            </a:lvl8pPr>
            <a:lvl9pPr marL="4114800" lvl="8" indent="-228600" algn="l">
              <a:spcBef>
                <a:spcPts val="100"/>
              </a:spcBef>
              <a:spcAft>
                <a:spcPts val="0"/>
              </a:spcAft>
              <a:buClr>
                <a:schemeClr val="dk1"/>
              </a:buClr>
              <a:buSzPts val="700"/>
              <a:buNone/>
              <a:defRPr sz="700"/>
            </a:lvl9pPr>
          </a:lstStyle>
          <a:p>
            <a:endParaRPr/>
          </a:p>
        </p:txBody>
      </p:sp>
      <p:sp>
        <p:nvSpPr>
          <p:cNvPr id="129" name="Google Shape;129;p20"/>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0"/>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20"/>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pic>
        <p:nvPicPr>
          <p:cNvPr id="20" name="Google Shape;20;p3" descr="WEST_Logo.png"/>
          <p:cNvPicPr preferRelativeResize="0"/>
          <p:nvPr/>
        </p:nvPicPr>
        <p:blipFill rotWithShape="1">
          <a:blip r:embed="rId2">
            <a:alphaModFix/>
          </a:blip>
          <a:srcRect/>
          <a:stretch/>
        </p:blipFill>
        <p:spPr>
          <a:xfrm>
            <a:off x="3962400" y="4686300"/>
            <a:ext cx="1143000" cy="292894"/>
          </a:xfrm>
          <a:prstGeom prst="rect">
            <a:avLst/>
          </a:prstGeom>
          <a:noFill/>
          <a:ln>
            <a:noFill/>
          </a:ln>
        </p:spPr>
      </p:pic>
      <p:pic>
        <p:nvPicPr>
          <p:cNvPr id="21" name="Google Shape;21;p3" descr="WEST_Logo.png"/>
          <p:cNvPicPr preferRelativeResize="0"/>
          <p:nvPr/>
        </p:nvPicPr>
        <p:blipFill rotWithShape="1">
          <a:blip r:embed="rId2">
            <a:alphaModFix/>
          </a:blip>
          <a:srcRect/>
          <a:stretch/>
        </p:blipFill>
        <p:spPr>
          <a:xfrm>
            <a:off x="3962400" y="4686300"/>
            <a:ext cx="1143000" cy="292894"/>
          </a:xfrm>
          <a:prstGeom prst="rect">
            <a:avLst/>
          </a:prstGeom>
          <a:noFill/>
          <a:ln>
            <a:noFill/>
          </a:ln>
        </p:spPr>
      </p:pic>
      <p:sp>
        <p:nvSpPr>
          <p:cNvPr id="22" name="Google Shape;22;p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23" name="Google Shape;23;p3"/>
          <p:cNvSpPr txBox="1">
            <a:spLocks noGrp="1"/>
          </p:cNvSpPr>
          <p:nvPr>
            <p:ph type="body" idx="1"/>
          </p:nvPr>
        </p:nvSpPr>
        <p:spPr>
          <a:xfrm>
            <a:off x="457200" y="1200150"/>
            <a:ext cx="8229600" cy="33945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24" name="Google Shape;24;p3"/>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 name="Google Shape;25;p3"/>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134" name="Google Shape;134;p21"/>
          <p:cNvSpPr txBox="1">
            <a:spLocks noGrp="1"/>
          </p:cNvSpPr>
          <p:nvPr>
            <p:ph type="body" idx="1"/>
          </p:nvPr>
        </p:nvSpPr>
        <p:spPr>
          <a:xfrm rot="5400000">
            <a:off x="2874750" y="-1217400"/>
            <a:ext cx="3394500" cy="82296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35" name="Google Shape;135;p21"/>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21"/>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rot="5400000">
            <a:off x="5463750" y="1371629"/>
            <a:ext cx="4388700" cy="20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140" name="Google Shape;140;p22"/>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41" name="Google Shape;141;p22"/>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22"/>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6"/>
        <p:cNvGrpSpPr/>
        <p:nvPr/>
      </p:nvGrpSpPr>
      <p:grpSpPr>
        <a:xfrm>
          <a:off x="0" y="0"/>
          <a:ext cx="0" cy="0"/>
          <a:chOff x="0" y="0"/>
          <a:chExt cx="0" cy="0"/>
        </a:xfrm>
      </p:grpSpPr>
      <p:pic>
        <p:nvPicPr>
          <p:cNvPr id="27" name="Google Shape;27;p4" descr="WEST_bar.jpg"/>
          <p:cNvPicPr preferRelativeResize="0"/>
          <p:nvPr/>
        </p:nvPicPr>
        <p:blipFill rotWithShape="1">
          <a:blip r:embed="rId2">
            <a:alphaModFix/>
          </a:blip>
          <a:srcRect l="13506" t="12039" r="14668" b="86237"/>
          <a:stretch/>
        </p:blipFill>
        <p:spPr>
          <a:xfrm>
            <a:off x="0" y="1085850"/>
            <a:ext cx="9143999" cy="114301"/>
          </a:xfrm>
          <a:prstGeom prst="rect">
            <a:avLst/>
          </a:prstGeom>
          <a:noFill/>
          <a:ln>
            <a:noFill/>
          </a:ln>
        </p:spPr>
      </p:pic>
      <p:sp>
        <p:nvSpPr>
          <p:cNvPr id="28" name="Google Shape;28;p4"/>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29" name="Google Shape;29;p4"/>
          <p:cNvSpPr txBox="1">
            <a:spLocks noGrp="1"/>
          </p:cNvSpPr>
          <p:nvPr>
            <p:ph type="body" idx="1"/>
          </p:nvPr>
        </p:nvSpPr>
        <p:spPr>
          <a:xfrm>
            <a:off x="457200" y="1314451"/>
            <a:ext cx="8229600" cy="32802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30" name="Google Shape;30;p4"/>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 name="Google Shape;31;p4"/>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2"/>
        <p:cNvGrpSpPr/>
        <p:nvPr/>
      </p:nvGrpSpPr>
      <p:grpSpPr>
        <a:xfrm>
          <a:off x="0" y="0"/>
          <a:ext cx="0" cy="0"/>
          <a:chOff x="0" y="0"/>
          <a:chExt cx="0" cy="0"/>
        </a:xfrm>
      </p:grpSpPr>
      <p:pic>
        <p:nvPicPr>
          <p:cNvPr id="33" name="Google Shape;33;p5" descr="WEST_bar.jpg"/>
          <p:cNvPicPr preferRelativeResize="0"/>
          <p:nvPr/>
        </p:nvPicPr>
        <p:blipFill rotWithShape="1">
          <a:blip r:embed="rId2">
            <a:alphaModFix/>
          </a:blip>
          <a:srcRect l="13506" t="12039" r="14668" b="85373"/>
          <a:stretch/>
        </p:blipFill>
        <p:spPr>
          <a:xfrm>
            <a:off x="0" y="0"/>
            <a:ext cx="9143999" cy="171452"/>
          </a:xfrm>
          <a:prstGeom prst="rect">
            <a:avLst/>
          </a:prstGeom>
          <a:noFill/>
          <a:ln>
            <a:noFill/>
          </a:ln>
        </p:spPr>
      </p:pic>
      <p:sp>
        <p:nvSpPr>
          <p:cNvPr id="34" name="Google Shape;34;p5"/>
          <p:cNvSpPr txBox="1">
            <a:spLocks noGrp="1"/>
          </p:cNvSpPr>
          <p:nvPr>
            <p:ph type="title"/>
          </p:nvPr>
        </p:nvSpPr>
        <p:spPr>
          <a:xfrm>
            <a:off x="722313" y="3182541"/>
            <a:ext cx="7772400" cy="10215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3000" b="1" cap="none"/>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35" name="Google Shape;35;p5"/>
          <p:cNvSpPr txBox="1">
            <a:spLocks noGrp="1"/>
          </p:cNvSpPr>
          <p:nvPr>
            <p:ph type="body" idx="1"/>
          </p:nvPr>
        </p:nvSpPr>
        <p:spPr>
          <a:xfrm>
            <a:off x="722313" y="2057400"/>
            <a:ext cx="7772400" cy="1125000"/>
          </a:xfrm>
          <a:prstGeom prst="rect">
            <a:avLst/>
          </a:prstGeom>
          <a:noFill/>
          <a:ln>
            <a:noFill/>
          </a:ln>
        </p:spPr>
        <p:txBody>
          <a:bodyPr spcFirstLastPara="1" wrap="square" lIns="68575" tIns="34275" rIns="68575" bIns="34275" anchor="b" anchorCtr="0">
            <a:no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300"/>
              </a:spcBef>
              <a:spcAft>
                <a:spcPts val="0"/>
              </a:spcAft>
              <a:buClr>
                <a:srgbClr val="888888"/>
              </a:buClr>
              <a:buSzPts val="1400"/>
              <a:buNone/>
              <a:defRPr sz="1400">
                <a:solidFill>
                  <a:srgbClr val="888888"/>
                </a:solidFill>
              </a:defRPr>
            </a:lvl2pPr>
            <a:lvl3pPr marL="1371600" lvl="2" indent="-228600" algn="l">
              <a:spcBef>
                <a:spcPts val="200"/>
              </a:spcBef>
              <a:spcAft>
                <a:spcPts val="0"/>
              </a:spcAft>
              <a:buClr>
                <a:srgbClr val="888888"/>
              </a:buClr>
              <a:buSzPts val="1200"/>
              <a:buNone/>
              <a:defRPr sz="1200">
                <a:solidFill>
                  <a:srgbClr val="888888"/>
                </a:solidFill>
              </a:defRPr>
            </a:lvl3pPr>
            <a:lvl4pPr marL="1828800" lvl="3" indent="-228600" algn="l">
              <a:spcBef>
                <a:spcPts val="200"/>
              </a:spcBef>
              <a:spcAft>
                <a:spcPts val="0"/>
              </a:spcAft>
              <a:buClr>
                <a:srgbClr val="888888"/>
              </a:buClr>
              <a:buSzPts val="1100"/>
              <a:buNone/>
              <a:defRPr sz="1100">
                <a:solidFill>
                  <a:srgbClr val="888888"/>
                </a:solidFill>
              </a:defRPr>
            </a:lvl4pPr>
            <a:lvl5pPr marL="2286000" lvl="4" indent="-228600" algn="l">
              <a:spcBef>
                <a:spcPts val="200"/>
              </a:spcBef>
              <a:spcAft>
                <a:spcPts val="0"/>
              </a:spcAft>
              <a:buClr>
                <a:srgbClr val="888888"/>
              </a:buClr>
              <a:buSzPts val="1100"/>
              <a:buNone/>
              <a:defRPr sz="1100">
                <a:solidFill>
                  <a:srgbClr val="888888"/>
                </a:solidFill>
              </a:defRPr>
            </a:lvl5pPr>
            <a:lvl6pPr marL="2743200" lvl="5" indent="-228600" algn="l">
              <a:spcBef>
                <a:spcPts val="200"/>
              </a:spcBef>
              <a:spcAft>
                <a:spcPts val="0"/>
              </a:spcAft>
              <a:buClr>
                <a:srgbClr val="888888"/>
              </a:buClr>
              <a:buSzPts val="1100"/>
              <a:buNone/>
              <a:defRPr sz="1100">
                <a:solidFill>
                  <a:srgbClr val="888888"/>
                </a:solidFill>
              </a:defRPr>
            </a:lvl6pPr>
            <a:lvl7pPr marL="3200400" lvl="6" indent="-228600" algn="l">
              <a:spcBef>
                <a:spcPts val="200"/>
              </a:spcBef>
              <a:spcAft>
                <a:spcPts val="0"/>
              </a:spcAft>
              <a:buClr>
                <a:srgbClr val="888888"/>
              </a:buClr>
              <a:buSzPts val="1100"/>
              <a:buNone/>
              <a:defRPr sz="1100">
                <a:solidFill>
                  <a:srgbClr val="888888"/>
                </a:solidFill>
              </a:defRPr>
            </a:lvl7pPr>
            <a:lvl8pPr marL="3657600" lvl="7" indent="-228600" algn="l">
              <a:spcBef>
                <a:spcPts val="200"/>
              </a:spcBef>
              <a:spcAft>
                <a:spcPts val="0"/>
              </a:spcAft>
              <a:buClr>
                <a:srgbClr val="888888"/>
              </a:buClr>
              <a:buSzPts val="1100"/>
              <a:buNone/>
              <a:defRPr sz="1100">
                <a:solidFill>
                  <a:srgbClr val="888888"/>
                </a:solidFill>
              </a:defRPr>
            </a:lvl8pPr>
            <a:lvl9pPr marL="4114800" lvl="8" indent="-228600" algn="l">
              <a:spcBef>
                <a:spcPts val="200"/>
              </a:spcBef>
              <a:spcAft>
                <a:spcPts val="0"/>
              </a:spcAft>
              <a:buClr>
                <a:srgbClr val="888888"/>
              </a:buClr>
              <a:buSzPts val="1100"/>
              <a:buNone/>
              <a:defRPr sz="1100">
                <a:solidFill>
                  <a:srgbClr val="888888"/>
                </a:solidFill>
              </a:defRPr>
            </a:lvl9pPr>
          </a:lstStyle>
          <a:p>
            <a:endParaRPr/>
          </a:p>
        </p:txBody>
      </p:sp>
      <p:sp>
        <p:nvSpPr>
          <p:cNvPr id="36" name="Google Shape;36;p5"/>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 name="Google Shape;37;p5"/>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8"/>
        <p:cNvGrpSpPr/>
        <p:nvPr/>
      </p:nvGrpSpPr>
      <p:grpSpPr>
        <a:xfrm>
          <a:off x="0" y="0"/>
          <a:ext cx="0" cy="0"/>
          <a:chOff x="0" y="0"/>
          <a:chExt cx="0" cy="0"/>
        </a:xfrm>
      </p:grpSpPr>
      <p:pic>
        <p:nvPicPr>
          <p:cNvPr id="39" name="Google Shape;39;p6" descr="WEST_bar.jpg"/>
          <p:cNvPicPr preferRelativeResize="0"/>
          <p:nvPr/>
        </p:nvPicPr>
        <p:blipFill rotWithShape="1">
          <a:blip r:embed="rId2">
            <a:alphaModFix/>
          </a:blip>
          <a:srcRect l="12039" t="14667" r="85373" b="11110"/>
          <a:stretch/>
        </p:blipFill>
        <p:spPr>
          <a:xfrm>
            <a:off x="0" y="0"/>
            <a:ext cx="228602" cy="5257801"/>
          </a:xfrm>
          <a:prstGeom prst="rect">
            <a:avLst/>
          </a:prstGeom>
          <a:noFill/>
          <a:ln>
            <a:noFill/>
          </a:ln>
        </p:spPr>
      </p:pic>
      <p:sp>
        <p:nvSpPr>
          <p:cNvPr id="40" name="Google Shape;40;p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41" name="Google Shape;41;p6"/>
          <p:cNvSpPr txBox="1">
            <a:spLocks noGrp="1"/>
          </p:cNvSpPr>
          <p:nvPr>
            <p:ph type="body" idx="1"/>
          </p:nvPr>
        </p:nvSpPr>
        <p:spPr>
          <a:xfrm>
            <a:off x="457200" y="1200150"/>
            <a:ext cx="8229600" cy="33945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42" name="Google Shape;42;p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Google Shape;43;p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46" name="Google Shape;46;p7"/>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l">
              <a:spcBef>
                <a:spcPts val="400"/>
              </a:spcBef>
              <a:spcAft>
                <a:spcPts val="0"/>
              </a:spcAft>
              <a:buClr>
                <a:schemeClr val="dk1"/>
              </a:buClr>
              <a:buSzPts val="2100"/>
              <a:buChar char="•"/>
              <a:defRPr sz="2100"/>
            </a:lvl1pPr>
            <a:lvl2pPr marL="914400" lvl="1" indent="-342900" algn="l">
              <a:spcBef>
                <a:spcPts val="40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7500" algn="l">
              <a:spcBef>
                <a:spcPts val="300"/>
              </a:spcBef>
              <a:spcAft>
                <a:spcPts val="0"/>
              </a:spcAft>
              <a:buClr>
                <a:schemeClr val="dk1"/>
              </a:buClr>
              <a:buSzPts val="1400"/>
              <a:buChar char="–"/>
              <a:defRPr sz="1400"/>
            </a:lvl4pPr>
            <a:lvl5pPr marL="2286000" lvl="4" indent="-317500" algn="l">
              <a:spcBef>
                <a:spcPts val="300"/>
              </a:spcBef>
              <a:spcAft>
                <a:spcPts val="0"/>
              </a:spcAft>
              <a:buClr>
                <a:schemeClr val="dk1"/>
              </a:buClr>
              <a:buSzPts val="1400"/>
              <a:buChar char="»"/>
              <a:defRPr sz="1400"/>
            </a:lvl5pPr>
            <a:lvl6pPr marL="2743200" lvl="5" indent="-317500" algn="l">
              <a:spcBef>
                <a:spcPts val="3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47" name="Google Shape;47;p7"/>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l">
              <a:spcBef>
                <a:spcPts val="400"/>
              </a:spcBef>
              <a:spcAft>
                <a:spcPts val="0"/>
              </a:spcAft>
              <a:buClr>
                <a:schemeClr val="dk1"/>
              </a:buClr>
              <a:buSzPts val="2100"/>
              <a:buChar char="•"/>
              <a:defRPr sz="2100"/>
            </a:lvl1pPr>
            <a:lvl2pPr marL="914400" lvl="1" indent="-342900" algn="l">
              <a:spcBef>
                <a:spcPts val="40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7500" algn="l">
              <a:spcBef>
                <a:spcPts val="300"/>
              </a:spcBef>
              <a:spcAft>
                <a:spcPts val="0"/>
              </a:spcAft>
              <a:buClr>
                <a:schemeClr val="dk1"/>
              </a:buClr>
              <a:buSzPts val="1400"/>
              <a:buChar char="–"/>
              <a:defRPr sz="1400"/>
            </a:lvl4pPr>
            <a:lvl5pPr marL="2286000" lvl="4" indent="-317500" algn="l">
              <a:spcBef>
                <a:spcPts val="300"/>
              </a:spcBef>
              <a:spcAft>
                <a:spcPts val="0"/>
              </a:spcAft>
              <a:buClr>
                <a:schemeClr val="dk1"/>
              </a:buClr>
              <a:buSzPts val="1400"/>
              <a:buChar char="»"/>
              <a:defRPr sz="1400"/>
            </a:lvl5pPr>
            <a:lvl6pPr marL="2743200" lvl="5" indent="-317500" algn="l">
              <a:spcBef>
                <a:spcPts val="3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48" name="Google Shape;48;p7"/>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7"/>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1"/>
        <p:cNvGrpSpPr/>
        <p:nvPr/>
      </p:nvGrpSpPr>
      <p:grpSpPr>
        <a:xfrm>
          <a:off x="0" y="0"/>
          <a:ext cx="0" cy="0"/>
          <a:chOff x="0" y="0"/>
          <a:chExt cx="0" cy="0"/>
        </a:xfrm>
      </p:grpSpPr>
      <p:pic>
        <p:nvPicPr>
          <p:cNvPr id="52" name="Google Shape;52;p8" descr="WEST_Logo.png"/>
          <p:cNvPicPr preferRelativeResize="0"/>
          <p:nvPr/>
        </p:nvPicPr>
        <p:blipFill rotWithShape="1">
          <a:blip r:embed="rId2">
            <a:alphaModFix/>
          </a:blip>
          <a:srcRect/>
          <a:stretch/>
        </p:blipFill>
        <p:spPr>
          <a:xfrm>
            <a:off x="3962400" y="4686300"/>
            <a:ext cx="1143000" cy="292894"/>
          </a:xfrm>
          <a:prstGeom prst="rect">
            <a:avLst/>
          </a:prstGeom>
          <a:noFill/>
          <a:ln>
            <a:noFill/>
          </a:ln>
        </p:spPr>
      </p:pic>
      <p:pic>
        <p:nvPicPr>
          <p:cNvPr id="53" name="Google Shape;53;p8" descr="WEST_Logo.png"/>
          <p:cNvPicPr preferRelativeResize="0"/>
          <p:nvPr/>
        </p:nvPicPr>
        <p:blipFill rotWithShape="1">
          <a:blip r:embed="rId2">
            <a:alphaModFix/>
          </a:blip>
          <a:srcRect/>
          <a:stretch/>
        </p:blipFill>
        <p:spPr>
          <a:xfrm>
            <a:off x="3962400" y="4686300"/>
            <a:ext cx="1143000" cy="292894"/>
          </a:xfrm>
          <a:prstGeom prst="rect">
            <a:avLst/>
          </a:prstGeom>
          <a:noFill/>
          <a:ln>
            <a:noFill/>
          </a:ln>
        </p:spPr>
      </p:pic>
      <p:sp>
        <p:nvSpPr>
          <p:cNvPr id="54" name="Google Shape;54;p8"/>
          <p:cNvSpPr txBox="1">
            <a:spLocks noGrp="1"/>
          </p:cNvSpPr>
          <p:nvPr>
            <p:ph type="title"/>
          </p:nvPr>
        </p:nvSpPr>
        <p:spPr>
          <a:xfrm>
            <a:off x="722313" y="3182541"/>
            <a:ext cx="7772400" cy="10215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3000" b="1" cap="none"/>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55" name="Google Shape;55;p8"/>
          <p:cNvSpPr txBox="1">
            <a:spLocks noGrp="1"/>
          </p:cNvSpPr>
          <p:nvPr>
            <p:ph type="body" idx="1"/>
          </p:nvPr>
        </p:nvSpPr>
        <p:spPr>
          <a:xfrm>
            <a:off x="722313" y="2057400"/>
            <a:ext cx="7772400" cy="1125000"/>
          </a:xfrm>
          <a:prstGeom prst="rect">
            <a:avLst/>
          </a:prstGeom>
          <a:noFill/>
          <a:ln>
            <a:noFill/>
          </a:ln>
        </p:spPr>
        <p:txBody>
          <a:bodyPr spcFirstLastPara="1" wrap="square" lIns="68575" tIns="34275" rIns="68575" bIns="34275" anchor="b" anchorCtr="0">
            <a:no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300"/>
              </a:spcBef>
              <a:spcAft>
                <a:spcPts val="0"/>
              </a:spcAft>
              <a:buClr>
                <a:srgbClr val="888888"/>
              </a:buClr>
              <a:buSzPts val="1400"/>
              <a:buNone/>
              <a:defRPr sz="1400">
                <a:solidFill>
                  <a:srgbClr val="888888"/>
                </a:solidFill>
              </a:defRPr>
            </a:lvl2pPr>
            <a:lvl3pPr marL="1371600" lvl="2" indent="-228600" algn="l">
              <a:spcBef>
                <a:spcPts val="200"/>
              </a:spcBef>
              <a:spcAft>
                <a:spcPts val="0"/>
              </a:spcAft>
              <a:buClr>
                <a:srgbClr val="888888"/>
              </a:buClr>
              <a:buSzPts val="1200"/>
              <a:buNone/>
              <a:defRPr sz="1200">
                <a:solidFill>
                  <a:srgbClr val="888888"/>
                </a:solidFill>
              </a:defRPr>
            </a:lvl3pPr>
            <a:lvl4pPr marL="1828800" lvl="3" indent="-228600" algn="l">
              <a:spcBef>
                <a:spcPts val="200"/>
              </a:spcBef>
              <a:spcAft>
                <a:spcPts val="0"/>
              </a:spcAft>
              <a:buClr>
                <a:srgbClr val="888888"/>
              </a:buClr>
              <a:buSzPts val="1100"/>
              <a:buNone/>
              <a:defRPr sz="1100">
                <a:solidFill>
                  <a:srgbClr val="888888"/>
                </a:solidFill>
              </a:defRPr>
            </a:lvl4pPr>
            <a:lvl5pPr marL="2286000" lvl="4" indent="-228600" algn="l">
              <a:spcBef>
                <a:spcPts val="200"/>
              </a:spcBef>
              <a:spcAft>
                <a:spcPts val="0"/>
              </a:spcAft>
              <a:buClr>
                <a:srgbClr val="888888"/>
              </a:buClr>
              <a:buSzPts val="1100"/>
              <a:buNone/>
              <a:defRPr sz="1100">
                <a:solidFill>
                  <a:srgbClr val="888888"/>
                </a:solidFill>
              </a:defRPr>
            </a:lvl5pPr>
            <a:lvl6pPr marL="2743200" lvl="5" indent="-228600" algn="l">
              <a:spcBef>
                <a:spcPts val="200"/>
              </a:spcBef>
              <a:spcAft>
                <a:spcPts val="0"/>
              </a:spcAft>
              <a:buClr>
                <a:srgbClr val="888888"/>
              </a:buClr>
              <a:buSzPts val="1100"/>
              <a:buNone/>
              <a:defRPr sz="1100">
                <a:solidFill>
                  <a:srgbClr val="888888"/>
                </a:solidFill>
              </a:defRPr>
            </a:lvl6pPr>
            <a:lvl7pPr marL="3200400" lvl="6" indent="-228600" algn="l">
              <a:spcBef>
                <a:spcPts val="200"/>
              </a:spcBef>
              <a:spcAft>
                <a:spcPts val="0"/>
              </a:spcAft>
              <a:buClr>
                <a:srgbClr val="888888"/>
              </a:buClr>
              <a:buSzPts val="1100"/>
              <a:buNone/>
              <a:defRPr sz="1100">
                <a:solidFill>
                  <a:srgbClr val="888888"/>
                </a:solidFill>
              </a:defRPr>
            </a:lvl7pPr>
            <a:lvl8pPr marL="3657600" lvl="7" indent="-228600" algn="l">
              <a:spcBef>
                <a:spcPts val="200"/>
              </a:spcBef>
              <a:spcAft>
                <a:spcPts val="0"/>
              </a:spcAft>
              <a:buClr>
                <a:srgbClr val="888888"/>
              </a:buClr>
              <a:buSzPts val="1100"/>
              <a:buNone/>
              <a:defRPr sz="1100">
                <a:solidFill>
                  <a:srgbClr val="888888"/>
                </a:solidFill>
              </a:defRPr>
            </a:lvl8pPr>
            <a:lvl9pPr marL="4114800" lvl="8" indent="-228600" algn="l">
              <a:spcBef>
                <a:spcPts val="200"/>
              </a:spcBef>
              <a:spcAft>
                <a:spcPts val="0"/>
              </a:spcAft>
              <a:buClr>
                <a:srgbClr val="888888"/>
              </a:buClr>
              <a:buSzPts val="1100"/>
              <a:buNone/>
              <a:defRPr sz="1100">
                <a:solidFill>
                  <a:srgbClr val="888888"/>
                </a:solidFill>
              </a:defRPr>
            </a:lvl9pPr>
          </a:lstStyle>
          <a:p>
            <a:endParaRPr/>
          </a:p>
        </p:txBody>
      </p:sp>
      <p:sp>
        <p:nvSpPr>
          <p:cNvPr id="56" name="Google Shape;56;p8"/>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 name="Google Shape;57;p8"/>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9_Title and Content">
    <p:spTree>
      <p:nvGrpSpPr>
        <p:cNvPr id="1" name="Shape 58"/>
        <p:cNvGrpSpPr/>
        <p:nvPr/>
      </p:nvGrpSpPr>
      <p:grpSpPr>
        <a:xfrm>
          <a:off x="0" y="0"/>
          <a:ext cx="0" cy="0"/>
          <a:chOff x="0" y="0"/>
          <a:chExt cx="0" cy="0"/>
        </a:xfrm>
      </p:grpSpPr>
      <p:pic>
        <p:nvPicPr>
          <p:cNvPr id="59" name="Google Shape;59;p9" descr="WEST_bar.jpg"/>
          <p:cNvPicPr preferRelativeResize="0"/>
          <p:nvPr/>
        </p:nvPicPr>
        <p:blipFill rotWithShape="1">
          <a:blip r:embed="rId2">
            <a:alphaModFix/>
          </a:blip>
          <a:srcRect l="12039" t="14667" r="85373" b="11110"/>
          <a:stretch/>
        </p:blipFill>
        <p:spPr>
          <a:xfrm>
            <a:off x="0" y="0"/>
            <a:ext cx="228602" cy="5257801"/>
          </a:xfrm>
          <a:prstGeom prst="rect">
            <a:avLst/>
          </a:prstGeom>
          <a:noFill/>
          <a:ln>
            <a:noFill/>
          </a:ln>
        </p:spPr>
      </p:pic>
      <p:sp>
        <p:nvSpPr>
          <p:cNvPr id="60" name="Google Shape;60;p9"/>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chemeClr val="dk1"/>
              </a:buClr>
              <a:buSzPts val="1400"/>
              <a:buFont typeface="Calibri"/>
              <a:buNone/>
              <a:defRPr/>
            </a:lvl1pPr>
            <a:lvl2pPr lvl="1" algn="ctr">
              <a:spcBef>
                <a:spcPts val="0"/>
              </a:spcBef>
              <a:spcAft>
                <a:spcPts val="0"/>
              </a:spcAft>
              <a:buClr>
                <a:schemeClr val="dk1"/>
              </a:buClr>
              <a:buSzPts val="1100"/>
              <a:buFont typeface="Calibri"/>
              <a:buNone/>
              <a:defRPr/>
            </a:lvl2pPr>
            <a:lvl3pPr lvl="2" algn="ctr">
              <a:spcBef>
                <a:spcPts val="0"/>
              </a:spcBef>
              <a:spcAft>
                <a:spcPts val="0"/>
              </a:spcAft>
              <a:buClr>
                <a:schemeClr val="dk1"/>
              </a:buClr>
              <a:buSzPts val="1100"/>
              <a:buFont typeface="Calibri"/>
              <a:buNone/>
              <a:defRPr/>
            </a:lvl3pPr>
            <a:lvl4pPr lvl="3" algn="ctr">
              <a:spcBef>
                <a:spcPts val="0"/>
              </a:spcBef>
              <a:spcAft>
                <a:spcPts val="0"/>
              </a:spcAft>
              <a:buClr>
                <a:schemeClr val="dk1"/>
              </a:buClr>
              <a:buSzPts val="1100"/>
              <a:buFont typeface="Calibri"/>
              <a:buNone/>
              <a:defRPr/>
            </a:lvl4pPr>
            <a:lvl5pPr lvl="4" algn="ctr">
              <a:spcBef>
                <a:spcPts val="0"/>
              </a:spcBef>
              <a:spcAft>
                <a:spcPts val="0"/>
              </a:spcAft>
              <a:buClr>
                <a:schemeClr val="dk1"/>
              </a:buClr>
              <a:buSzPts val="1100"/>
              <a:buFont typeface="Calibri"/>
              <a:buNone/>
              <a:defRPr/>
            </a:lvl5pPr>
            <a:lvl6pPr lvl="5" algn="ctr">
              <a:spcBef>
                <a:spcPts val="0"/>
              </a:spcBef>
              <a:spcAft>
                <a:spcPts val="0"/>
              </a:spcAft>
              <a:buClr>
                <a:schemeClr val="dk1"/>
              </a:buClr>
              <a:buSzPts val="1100"/>
              <a:buFont typeface="Calibri"/>
              <a:buNone/>
              <a:defRPr/>
            </a:lvl6pPr>
            <a:lvl7pPr lvl="6" algn="ctr">
              <a:spcBef>
                <a:spcPts val="0"/>
              </a:spcBef>
              <a:spcAft>
                <a:spcPts val="0"/>
              </a:spcAft>
              <a:buClr>
                <a:schemeClr val="dk1"/>
              </a:buClr>
              <a:buSzPts val="1100"/>
              <a:buFont typeface="Calibri"/>
              <a:buNone/>
              <a:defRPr/>
            </a:lvl7pPr>
            <a:lvl8pPr lvl="7" algn="ctr">
              <a:spcBef>
                <a:spcPts val="0"/>
              </a:spcBef>
              <a:spcAft>
                <a:spcPts val="0"/>
              </a:spcAft>
              <a:buClr>
                <a:schemeClr val="dk1"/>
              </a:buClr>
              <a:buSzPts val="1100"/>
              <a:buFont typeface="Calibri"/>
              <a:buNone/>
              <a:defRPr/>
            </a:lvl8pPr>
            <a:lvl9pPr lvl="8" algn="ctr">
              <a:spcBef>
                <a:spcPts val="0"/>
              </a:spcBef>
              <a:spcAft>
                <a:spcPts val="0"/>
              </a:spcAft>
              <a:buClr>
                <a:schemeClr val="dk1"/>
              </a:buClr>
              <a:buSzPts val="1100"/>
              <a:buFont typeface="Calibri"/>
              <a:buNone/>
              <a:defRPr/>
            </a:lvl9pPr>
          </a:lstStyle>
          <a:p>
            <a:endParaRPr/>
          </a:p>
        </p:txBody>
      </p:sp>
      <p:sp>
        <p:nvSpPr>
          <p:cNvPr id="61" name="Google Shape;61;p9"/>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62" name="Google Shape;62;p9"/>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D56509"/>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63" name="Google Shape;63;p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Clr>
                <a:srgbClr val="D56509"/>
              </a:buClr>
              <a:buSzPts val="900"/>
              <a:buFont typeface="Calibri"/>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Clr>
                <a:srgbClr val="D56509"/>
              </a:buClr>
              <a:buSzPts val="900"/>
              <a:buFont typeface="Calibri"/>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Clr>
                <a:srgbClr val="D56509"/>
              </a:buClr>
              <a:buSzPts val="900"/>
              <a:buFont typeface="Calibri"/>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Clr>
                <a:srgbClr val="D56509"/>
              </a:buClr>
              <a:buSzPts val="900"/>
              <a:buFont typeface="Calibri"/>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Clr>
                <a:srgbClr val="D56509"/>
              </a:buClr>
              <a:buSzPts val="900"/>
              <a:buFont typeface="Calibri"/>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Clr>
                <a:srgbClr val="D56509"/>
              </a:buClr>
              <a:buSzPts val="900"/>
              <a:buFont typeface="Calibri"/>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Clr>
                <a:srgbClr val="D56509"/>
              </a:buClr>
              <a:buSzPts val="900"/>
              <a:buFont typeface="Calibri"/>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Clr>
                <a:srgbClr val="D56509"/>
              </a:buClr>
              <a:buSzPts val="900"/>
              <a:buFont typeface="Calibri"/>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Clr>
                <a:srgbClr val="D56509"/>
              </a:buClr>
              <a:buSzPts val="900"/>
              <a:buFont typeface="Calibri"/>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4"/>
        <p:cNvGrpSpPr/>
        <p:nvPr/>
      </p:nvGrpSpPr>
      <p:grpSpPr>
        <a:xfrm>
          <a:off x="0" y="0"/>
          <a:ext cx="0" cy="0"/>
          <a:chOff x="0" y="0"/>
          <a:chExt cx="0" cy="0"/>
        </a:xfrm>
      </p:grpSpPr>
      <p:pic>
        <p:nvPicPr>
          <p:cNvPr id="65" name="Google Shape;65;p10" descr="WEST_bar.jpg"/>
          <p:cNvPicPr preferRelativeResize="0"/>
          <p:nvPr/>
        </p:nvPicPr>
        <p:blipFill rotWithShape="1">
          <a:blip r:embed="rId2">
            <a:alphaModFix/>
          </a:blip>
          <a:srcRect l="13506" t="12039" r="14668" b="85373"/>
          <a:stretch/>
        </p:blipFill>
        <p:spPr>
          <a:xfrm>
            <a:off x="0" y="0"/>
            <a:ext cx="9143999" cy="171452"/>
          </a:xfrm>
          <a:prstGeom prst="rect">
            <a:avLst/>
          </a:prstGeom>
          <a:noFill/>
          <a:ln>
            <a:noFill/>
          </a:ln>
        </p:spPr>
      </p:pic>
      <p:sp>
        <p:nvSpPr>
          <p:cNvPr id="66" name="Google Shape;66;p10"/>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a:endParaRPr/>
          </a:p>
        </p:txBody>
      </p:sp>
      <p:sp>
        <p:nvSpPr>
          <p:cNvPr id="67" name="Google Shape;67;p10"/>
          <p:cNvSpPr txBox="1">
            <a:spLocks noGrp="1"/>
          </p:cNvSpPr>
          <p:nvPr>
            <p:ph type="body" idx="1"/>
          </p:nvPr>
        </p:nvSpPr>
        <p:spPr>
          <a:xfrm>
            <a:off x="457200" y="1200150"/>
            <a:ext cx="8229600" cy="33945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68" name="Google Shape;68;p10"/>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0"/>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33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100"/>
              <a:buNone/>
              <a:defRPr sz="33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100"/>
              <a:buNone/>
              <a:defRPr sz="33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100"/>
              <a:buNone/>
              <a:defRPr sz="33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100"/>
              <a:buNone/>
              <a:defRPr sz="33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1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1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1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100"/>
              <a:buNone/>
              <a:defRPr sz="33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D56509"/>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900" b="0" i="0" u="none" strike="noStrike" cap="none">
                <a:solidFill>
                  <a:srgbClr val="D56509"/>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D56509"/>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D56509"/>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D56509"/>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D56509"/>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D56509"/>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D56509"/>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D56509"/>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alison.wohlers@ucop.edu"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hyperlink" Target="mailto:anna.striker@ucop.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ctrTitle"/>
          </p:nvPr>
        </p:nvSpPr>
        <p:spPr>
          <a:xfrm>
            <a:off x="685800" y="1657351"/>
            <a:ext cx="7772400" cy="11025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Introducing the New AGUA Interface</a:t>
            </a:r>
            <a:endParaRPr b="1"/>
          </a:p>
        </p:txBody>
      </p:sp>
      <p:sp>
        <p:nvSpPr>
          <p:cNvPr id="149" name="Google Shape;149;p23"/>
          <p:cNvSpPr txBox="1">
            <a:spLocks noGrp="1"/>
          </p:cNvSpPr>
          <p:nvPr>
            <p:ph type="subTitle" idx="1"/>
          </p:nvPr>
        </p:nvSpPr>
        <p:spPr>
          <a:xfrm>
            <a:off x="1371600" y="2897981"/>
            <a:ext cx="6400800" cy="1314600"/>
          </a:xfrm>
          <a:prstGeom prst="rect">
            <a:avLst/>
          </a:prstGeom>
        </p:spPr>
        <p:txBody>
          <a:bodyPr spcFirstLastPara="1" wrap="square" lIns="68575" tIns="34275" rIns="68575" bIns="34275" anchor="t" anchorCtr="0">
            <a:noAutofit/>
          </a:bodyPr>
          <a:lstStyle/>
          <a:p>
            <a:pPr marL="0" lvl="0" indent="0" algn="ctr" rtl="0">
              <a:spcBef>
                <a:spcPts val="500"/>
              </a:spcBef>
              <a:spcAft>
                <a:spcPts val="0"/>
              </a:spcAft>
              <a:buNone/>
            </a:pPr>
            <a:r>
              <a:rPr lang="en"/>
              <a:t>Using Collection Comparison Reports and Registering Archiving Commitments</a:t>
            </a:r>
            <a:endParaRPr/>
          </a:p>
          <a:p>
            <a:pPr marL="0" lvl="0" indent="0" algn="ctr" rtl="0">
              <a:spcBef>
                <a:spcPts val="500"/>
              </a:spcBef>
              <a:spcAft>
                <a:spcPts val="0"/>
              </a:spcAft>
              <a:buNone/>
            </a:pPr>
            <a:endParaRPr/>
          </a:p>
          <a:p>
            <a:pPr marL="0" lvl="0" indent="0" algn="ctr" rtl="0">
              <a:spcBef>
                <a:spcPts val="500"/>
              </a:spcBef>
              <a:spcAft>
                <a:spcPts val="0"/>
              </a:spcAft>
              <a:buNone/>
            </a:pPr>
            <a:r>
              <a:rPr lang="en" sz="2200" i="1"/>
              <a:t>September 2020</a:t>
            </a:r>
            <a:endParaRPr sz="22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722313" y="3182541"/>
            <a:ext cx="7772400" cy="1021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User Management &amp; Finding Contact Information</a:t>
            </a:r>
            <a:endParaRPr/>
          </a:p>
        </p:txBody>
      </p:sp>
      <p:sp>
        <p:nvSpPr>
          <p:cNvPr id="215" name="Google Shape;215;p32"/>
          <p:cNvSpPr txBox="1">
            <a:spLocks noGrp="1"/>
          </p:cNvSpPr>
          <p:nvPr>
            <p:ph type="body" idx="1"/>
          </p:nvPr>
        </p:nvSpPr>
        <p:spPr>
          <a:xfrm>
            <a:off x="722313" y="2057400"/>
            <a:ext cx="7772400" cy="1125000"/>
          </a:xfrm>
          <a:prstGeom prst="rect">
            <a:avLst/>
          </a:prstGeom>
        </p:spPr>
        <p:txBody>
          <a:bodyPr spcFirstLastPara="1" wrap="square" lIns="68575" tIns="34275" rIns="68575" bIns="34275" anchor="b" anchorCtr="0">
            <a:noAutofit/>
          </a:bodyPr>
          <a:lstStyle/>
          <a:p>
            <a:pPr marL="0" lvl="0" indent="0" algn="l" rtl="0">
              <a:spcBef>
                <a:spcPts val="3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3" descr="Placement of user management links in the old AGUA dashboard interface design" title="Old AGUA interface - user management"/>
          <p:cNvPicPr preferRelativeResize="0"/>
          <p:nvPr/>
        </p:nvPicPr>
        <p:blipFill>
          <a:blip r:embed="rId3">
            <a:alphaModFix/>
          </a:blip>
          <a:stretch>
            <a:fillRect/>
          </a:stretch>
        </p:blipFill>
        <p:spPr>
          <a:xfrm>
            <a:off x="401575" y="0"/>
            <a:ext cx="8340840" cy="5143500"/>
          </a:xfrm>
          <a:prstGeom prst="rect">
            <a:avLst/>
          </a:prstGeom>
          <a:noFill/>
          <a:ln>
            <a:noFill/>
          </a:ln>
        </p:spPr>
      </p:pic>
      <p:sp>
        <p:nvSpPr>
          <p:cNvPr id="221" name="Google Shape;221;p33"/>
          <p:cNvSpPr/>
          <p:nvPr/>
        </p:nvSpPr>
        <p:spPr>
          <a:xfrm>
            <a:off x="3992675" y="2521500"/>
            <a:ext cx="1641600" cy="816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4" descr="New AGUA dashboard interface with account management area highlighted" title="Account Management in the new AGUA interface"/>
          <p:cNvPicPr preferRelativeResize="0"/>
          <p:nvPr/>
        </p:nvPicPr>
        <p:blipFill>
          <a:blip r:embed="rId3">
            <a:alphaModFix/>
          </a:blip>
          <a:stretch>
            <a:fillRect/>
          </a:stretch>
        </p:blipFill>
        <p:spPr>
          <a:xfrm>
            <a:off x="1045450" y="0"/>
            <a:ext cx="7053105" cy="5143501"/>
          </a:xfrm>
          <a:prstGeom prst="rect">
            <a:avLst/>
          </a:prstGeom>
          <a:noFill/>
          <a:ln>
            <a:noFill/>
          </a:ln>
        </p:spPr>
      </p:pic>
      <p:sp>
        <p:nvSpPr>
          <p:cNvPr id="227" name="Google Shape;227;p34"/>
          <p:cNvSpPr/>
          <p:nvPr/>
        </p:nvSpPr>
        <p:spPr>
          <a:xfrm>
            <a:off x="7275975" y="310750"/>
            <a:ext cx="771300" cy="2754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5" descr="New AGUA dashboard interface with account management menu expanded" title="Account Management in the new AGUA interface - menu"/>
          <p:cNvPicPr preferRelativeResize="0"/>
          <p:nvPr/>
        </p:nvPicPr>
        <p:blipFill>
          <a:blip r:embed="rId3">
            <a:alphaModFix/>
          </a:blip>
          <a:stretch>
            <a:fillRect/>
          </a:stretch>
        </p:blipFill>
        <p:spPr>
          <a:xfrm>
            <a:off x="674938" y="0"/>
            <a:ext cx="7794137" cy="5143500"/>
          </a:xfrm>
          <a:prstGeom prst="rect">
            <a:avLst/>
          </a:prstGeom>
          <a:noFill/>
          <a:ln>
            <a:noFill/>
          </a:ln>
        </p:spPr>
      </p:pic>
      <p:sp>
        <p:nvSpPr>
          <p:cNvPr id="233" name="Google Shape;233;p35"/>
          <p:cNvSpPr/>
          <p:nvPr/>
        </p:nvSpPr>
        <p:spPr>
          <a:xfrm>
            <a:off x="6843475" y="307875"/>
            <a:ext cx="1583100" cy="123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6" descr="Update Your Account screen" title="Update Your Account"/>
          <p:cNvPicPr preferRelativeResize="0"/>
          <p:nvPr/>
        </p:nvPicPr>
        <p:blipFill>
          <a:blip r:embed="rId3">
            <a:alphaModFix/>
          </a:blip>
          <a:stretch>
            <a:fillRect/>
          </a:stretch>
        </p:blipFill>
        <p:spPr>
          <a:xfrm>
            <a:off x="2429736" y="698623"/>
            <a:ext cx="4284525" cy="3746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7" descr="New AGUA dashboard interface with institution contact roster link highlighted" title="New AGUA interface - Institution Contact Roster"/>
          <p:cNvPicPr preferRelativeResize="0"/>
          <p:nvPr/>
        </p:nvPicPr>
        <p:blipFill>
          <a:blip r:embed="rId3">
            <a:alphaModFix/>
          </a:blip>
          <a:stretch>
            <a:fillRect/>
          </a:stretch>
        </p:blipFill>
        <p:spPr>
          <a:xfrm>
            <a:off x="1045450" y="0"/>
            <a:ext cx="7053105" cy="5143501"/>
          </a:xfrm>
          <a:prstGeom prst="rect">
            <a:avLst/>
          </a:prstGeom>
          <a:noFill/>
          <a:ln>
            <a:noFill/>
          </a:ln>
        </p:spPr>
      </p:pic>
      <p:sp>
        <p:nvSpPr>
          <p:cNvPr id="244" name="Google Shape;244;p37"/>
          <p:cNvSpPr/>
          <p:nvPr/>
        </p:nvSpPr>
        <p:spPr>
          <a:xfrm>
            <a:off x="5872275" y="2996300"/>
            <a:ext cx="1145700" cy="320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8" descr="New design for the AGUA Institution Contact Roster" title="New Institution Contact Roster"/>
          <p:cNvPicPr preferRelativeResize="0"/>
          <p:nvPr/>
        </p:nvPicPr>
        <p:blipFill>
          <a:blip r:embed="rId3">
            <a:alphaModFix/>
          </a:blip>
          <a:stretch>
            <a:fillRect/>
          </a:stretch>
        </p:blipFill>
        <p:spPr>
          <a:xfrm>
            <a:off x="2125425" y="152400"/>
            <a:ext cx="4893155"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9" descr="New AGUA dashboard interface with Update your Institution Contact(s) link highlighted" title="New AGUA interface - Update your Institution Contact(s)"/>
          <p:cNvPicPr preferRelativeResize="0"/>
          <p:nvPr/>
        </p:nvPicPr>
        <p:blipFill>
          <a:blip r:embed="rId3">
            <a:alphaModFix/>
          </a:blip>
          <a:stretch>
            <a:fillRect/>
          </a:stretch>
        </p:blipFill>
        <p:spPr>
          <a:xfrm>
            <a:off x="1045450" y="0"/>
            <a:ext cx="7053105" cy="5143501"/>
          </a:xfrm>
          <a:prstGeom prst="rect">
            <a:avLst/>
          </a:prstGeom>
          <a:noFill/>
          <a:ln>
            <a:noFill/>
          </a:ln>
        </p:spPr>
      </p:pic>
      <p:sp>
        <p:nvSpPr>
          <p:cNvPr id="255" name="Google Shape;255;p39"/>
          <p:cNvSpPr/>
          <p:nvPr/>
        </p:nvSpPr>
        <p:spPr>
          <a:xfrm>
            <a:off x="5869125" y="3276025"/>
            <a:ext cx="1554000" cy="320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0" descr="New design for editing you institution's contact(s) in AGUA" title="Update Institution Contact(s) page"/>
          <p:cNvPicPr preferRelativeResize="0"/>
          <p:nvPr/>
        </p:nvPicPr>
        <p:blipFill>
          <a:blip r:embed="rId3">
            <a:alphaModFix/>
          </a:blip>
          <a:stretch>
            <a:fillRect/>
          </a:stretch>
        </p:blipFill>
        <p:spPr>
          <a:xfrm>
            <a:off x="1624450" y="152400"/>
            <a:ext cx="5895089" cy="483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722313" y="3182541"/>
            <a:ext cx="7772400" cy="1021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Questions?</a:t>
            </a:r>
            <a:endParaRPr/>
          </a:p>
        </p:txBody>
      </p:sp>
      <p:sp>
        <p:nvSpPr>
          <p:cNvPr id="266" name="Google Shape;266;p41"/>
          <p:cNvSpPr txBox="1">
            <a:spLocks noGrp="1"/>
          </p:cNvSpPr>
          <p:nvPr>
            <p:ph type="body" idx="1"/>
          </p:nvPr>
        </p:nvSpPr>
        <p:spPr>
          <a:xfrm>
            <a:off x="722313" y="2057400"/>
            <a:ext cx="7772400" cy="1125000"/>
          </a:xfrm>
          <a:prstGeom prst="rect">
            <a:avLst/>
          </a:prstGeom>
        </p:spPr>
        <p:txBody>
          <a:bodyPr spcFirstLastPara="1" wrap="square" lIns="68575" tIns="34275" rIns="68575" bIns="34275" anchor="b" anchorCtr="0">
            <a:noAutofit/>
          </a:bodyPr>
          <a:lstStyle/>
          <a:p>
            <a:pPr marL="0" lvl="0" indent="0" algn="l" rtl="0">
              <a:spcBef>
                <a:spcPts val="3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Sound &amp; Visual Check</a:t>
            </a:r>
            <a:endParaRPr b="1"/>
          </a:p>
        </p:txBody>
      </p:sp>
      <p:sp>
        <p:nvSpPr>
          <p:cNvPr id="155" name="Google Shape;155;p24"/>
          <p:cNvSpPr txBox="1">
            <a:spLocks noGrp="1"/>
          </p:cNvSpPr>
          <p:nvPr>
            <p:ph type="body" idx="1"/>
          </p:nvPr>
        </p:nvSpPr>
        <p:spPr>
          <a:xfrm>
            <a:off x="457200" y="1200150"/>
            <a:ext cx="8229600" cy="3394500"/>
          </a:xfrm>
          <a:prstGeom prst="rect">
            <a:avLst/>
          </a:prstGeom>
        </p:spPr>
        <p:txBody>
          <a:bodyPr spcFirstLastPara="1" wrap="square" lIns="68575" tIns="34275" rIns="68575" bIns="34275" anchor="t" anchorCtr="0">
            <a:noAutofit/>
          </a:bodyPr>
          <a:lstStyle/>
          <a:p>
            <a:pPr marL="0" lvl="0" indent="0" algn="ctr" rtl="0">
              <a:lnSpc>
                <a:spcPct val="115000"/>
              </a:lnSpc>
              <a:spcBef>
                <a:spcPts val="800"/>
              </a:spcBef>
              <a:spcAft>
                <a:spcPts val="0"/>
              </a:spcAft>
              <a:buNone/>
            </a:pPr>
            <a:endParaRPr sz="3200"/>
          </a:p>
          <a:p>
            <a:pPr marL="0" lvl="0" indent="0" algn="ctr" rtl="0">
              <a:lnSpc>
                <a:spcPct val="115000"/>
              </a:lnSpc>
              <a:spcBef>
                <a:spcPts val="800"/>
              </a:spcBef>
              <a:spcAft>
                <a:spcPts val="0"/>
              </a:spcAft>
              <a:buClr>
                <a:schemeClr val="dk1"/>
              </a:buClr>
              <a:buSzPts val="1100"/>
              <a:buFont typeface="Arial"/>
              <a:buNone/>
            </a:pPr>
            <a:r>
              <a:rPr lang="en" sz="3200"/>
              <a:t>Can you hear the presenter?</a:t>
            </a:r>
            <a:endParaRPr sz="3200"/>
          </a:p>
          <a:p>
            <a:pPr marL="0" lvl="0" indent="0" algn="ctr" rtl="0">
              <a:lnSpc>
                <a:spcPct val="115000"/>
              </a:lnSpc>
              <a:spcBef>
                <a:spcPts val="800"/>
              </a:spcBef>
              <a:spcAft>
                <a:spcPts val="0"/>
              </a:spcAft>
              <a:buClr>
                <a:schemeClr val="dk1"/>
              </a:buClr>
              <a:buSzPts val="1100"/>
              <a:buFont typeface="Arial"/>
              <a:buNone/>
            </a:pPr>
            <a:r>
              <a:rPr lang="en" sz="3200"/>
              <a:t>(please note any audio issues in the chat)</a:t>
            </a:r>
            <a:endParaRPr sz="3200"/>
          </a:p>
          <a:p>
            <a:pPr marL="0" lvl="0" indent="0" algn="l" rtl="0">
              <a:spcBef>
                <a:spcPts val="300"/>
              </a:spcBef>
              <a:spcAft>
                <a:spcPts val="0"/>
              </a:spcAft>
              <a:buNone/>
            </a:pPr>
            <a:endParaRPr/>
          </a:p>
        </p:txBody>
      </p:sp>
      <p:pic>
        <p:nvPicPr>
          <p:cNvPr id="156" name="Google Shape;156;p24" descr="Zoom controls, with &quot;Chat&quot; highlighted" title="Zoom controls bar"/>
          <p:cNvPicPr preferRelativeResize="0"/>
          <p:nvPr/>
        </p:nvPicPr>
        <p:blipFill>
          <a:blip r:embed="rId3">
            <a:alphaModFix/>
          </a:blip>
          <a:stretch>
            <a:fillRect/>
          </a:stretch>
        </p:blipFill>
        <p:spPr>
          <a:xfrm>
            <a:off x="844588" y="3625150"/>
            <a:ext cx="7454820" cy="396450"/>
          </a:xfrm>
          <a:prstGeom prst="rect">
            <a:avLst/>
          </a:prstGeom>
          <a:noFill/>
          <a:ln w="9525" cap="flat" cmpd="sng">
            <a:solidFill>
              <a:srgbClr val="FF0000"/>
            </a:solidFill>
            <a:prstDash val="solid"/>
            <a:round/>
            <a:headEnd type="none" w="sm" len="sm"/>
            <a:tailEnd type="none" w="sm" len="sm"/>
          </a:ln>
        </p:spPr>
      </p:pic>
      <p:sp>
        <p:nvSpPr>
          <p:cNvPr id="157" name="Google Shape;157;p24"/>
          <p:cNvSpPr/>
          <p:nvPr/>
        </p:nvSpPr>
        <p:spPr>
          <a:xfrm rot="10800000">
            <a:off x="4904475" y="3311125"/>
            <a:ext cx="266400" cy="2664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722313" y="3182541"/>
            <a:ext cx="7772400" cy="1021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Collection Comparison Reports</a:t>
            </a:r>
            <a:endParaRPr/>
          </a:p>
        </p:txBody>
      </p:sp>
      <p:sp>
        <p:nvSpPr>
          <p:cNvPr id="272" name="Google Shape;272;p42"/>
          <p:cNvSpPr txBox="1">
            <a:spLocks noGrp="1"/>
          </p:cNvSpPr>
          <p:nvPr>
            <p:ph type="body" idx="1"/>
          </p:nvPr>
        </p:nvSpPr>
        <p:spPr>
          <a:xfrm>
            <a:off x="722313" y="2057400"/>
            <a:ext cx="7772400" cy="1125000"/>
          </a:xfrm>
          <a:prstGeom prst="rect">
            <a:avLst/>
          </a:prstGeom>
        </p:spPr>
        <p:txBody>
          <a:bodyPr spcFirstLastPara="1" wrap="square" lIns="68575" tIns="34275" rIns="68575" bIns="34275" anchor="b" anchorCtr="0">
            <a:noAutofit/>
          </a:bodyPr>
          <a:lstStyle/>
          <a:p>
            <a:pPr marL="0" lvl="0" indent="0" algn="l" rtl="0">
              <a:spcBef>
                <a:spcPts val="3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3" descr="Old AGUA dashboard interface design with placement of collection comparison reports links highlighted" title="Old AGUA interface - collection comparison reports"/>
          <p:cNvPicPr preferRelativeResize="0"/>
          <p:nvPr/>
        </p:nvPicPr>
        <p:blipFill>
          <a:blip r:embed="rId3">
            <a:alphaModFix/>
          </a:blip>
          <a:stretch>
            <a:fillRect/>
          </a:stretch>
        </p:blipFill>
        <p:spPr>
          <a:xfrm>
            <a:off x="401575" y="0"/>
            <a:ext cx="8340840" cy="5143500"/>
          </a:xfrm>
          <a:prstGeom prst="rect">
            <a:avLst/>
          </a:prstGeom>
          <a:noFill/>
          <a:ln>
            <a:noFill/>
          </a:ln>
        </p:spPr>
      </p:pic>
      <p:sp>
        <p:nvSpPr>
          <p:cNvPr id="278" name="Google Shape;278;p43"/>
          <p:cNvSpPr/>
          <p:nvPr/>
        </p:nvSpPr>
        <p:spPr>
          <a:xfrm>
            <a:off x="1554150" y="2841875"/>
            <a:ext cx="2222400" cy="349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4" descr="New AGUA dashboard interface design with collection comparison reports links highlighted" title="New AGUA interface - collection comparison reports links"/>
          <p:cNvPicPr preferRelativeResize="0"/>
          <p:nvPr/>
        </p:nvPicPr>
        <p:blipFill>
          <a:blip r:embed="rId3">
            <a:alphaModFix/>
          </a:blip>
          <a:stretch>
            <a:fillRect/>
          </a:stretch>
        </p:blipFill>
        <p:spPr>
          <a:xfrm>
            <a:off x="1045457" y="0"/>
            <a:ext cx="7053082" cy="5143501"/>
          </a:xfrm>
          <a:prstGeom prst="rect">
            <a:avLst/>
          </a:prstGeom>
          <a:noFill/>
          <a:ln>
            <a:noFill/>
          </a:ln>
        </p:spPr>
      </p:pic>
      <p:sp>
        <p:nvSpPr>
          <p:cNvPr id="284" name="Google Shape;284;p44"/>
          <p:cNvSpPr/>
          <p:nvPr/>
        </p:nvSpPr>
        <p:spPr>
          <a:xfrm>
            <a:off x="3586350" y="2706075"/>
            <a:ext cx="1503900" cy="561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5" descr="Detail of the new AGUA dashboard, with Collection Comparison Reports link highlighted" title="Detail of new AGUA interface - Collection Comparison Reports link"/>
          <p:cNvPicPr preferRelativeResize="0"/>
          <p:nvPr/>
        </p:nvPicPr>
        <p:blipFill>
          <a:blip r:embed="rId3">
            <a:alphaModFix/>
          </a:blip>
          <a:stretch>
            <a:fillRect/>
          </a:stretch>
        </p:blipFill>
        <p:spPr>
          <a:xfrm>
            <a:off x="544700" y="332288"/>
            <a:ext cx="3622525" cy="4478924"/>
          </a:xfrm>
          <a:prstGeom prst="rect">
            <a:avLst/>
          </a:prstGeom>
          <a:noFill/>
          <a:ln>
            <a:noFill/>
          </a:ln>
        </p:spPr>
      </p:pic>
      <p:pic>
        <p:nvPicPr>
          <p:cNvPr id="290" name="Google Shape;290;p45" descr="Detail of the new design and layout changes to the Collection Comparison Reports page" title="New AGUA interface - Collections Comparison Reports page"/>
          <p:cNvPicPr preferRelativeResize="0"/>
          <p:nvPr/>
        </p:nvPicPr>
        <p:blipFill>
          <a:blip r:embed="rId4">
            <a:alphaModFix/>
          </a:blip>
          <a:stretch>
            <a:fillRect/>
          </a:stretch>
        </p:blipFill>
        <p:spPr>
          <a:xfrm>
            <a:off x="4572000" y="152400"/>
            <a:ext cx="4272564" cy="4838700"/>
          </a:xfrm>
          <a:prstGeom prst="rect">
            <a:avLst/>
          </a:prstGeom>
          <a:noFill/>
          <a:ln>
            <a:noFill/>
          </a:ln>
        </p:spPr>
      </p:pic>
      <p:sp>
        <p:nvSpPr>
          <p:cNvPr id="291" name="Google Shape;291;p45"/>
          <p:cNvSpPr/>
          <p:nvPr/>
        </p:nvSpPr>
        <p:spPr>
          <a:xfrm>
            <a:off x="745950" y="1386025"/>
            <a:ext cx="2341200" cy="441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6"/>
          <p:cNvSpPr txBox="1">
            <a:spLocks noGrp="1"/>
          </p:cNvSpPr>
          <p:nvPr>
            <p:ph type="title"/>
          </p:nvPr>
        </p:nvSpPr>
        <p:spPr>
          <a:xfrm>
            <a:off x="457200" y="228600"/>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Information in comparison reports</a:t>
            </a:r>
            <a:endParaRPr b="1"/>
          </a:p>
        </p:txBody>
      </p:sp>
      <p:sp>
        <p:nvSpPr>
          <p:cNvPr id="297" name="Google Shape;297;p46"/>
          <p:cNvSpPr txBox="1">
            <a:spLocks noGrp="1"/>
          </p:cNvSpPr>
          <p:nvPr>
            <p:ph type="body" idx="1"/>
          </p:nvPr>
        </p:nvSpPr>
        <p:spPr>
          <a:xfrm>
            <a:off x="457200" y="1120378"/>
            <a:ext cx="8229600" cy="6513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
              <a:t>Local holdings information:</a:t>
            </a:r>
            <a:endParaRPr/>
          </a:p>
        </p:txBody>
      </p:sp>
      <p:pic>
        <p:nvPicPr>
          <p:cNvPr id="298" name="Google Shape;298;p46" descr="Detail of header row on collection comparison reports (archived holdings fields)" title="Collection Comparison Report headers - archived holdings information"/>
          <p:cNvPicPr preferRelativeResize="0"/>
          <p:nvPr/>
        </p:nvPicPr>
        <p:blipFill>
          <a:blip r:embed="rId3">
            <a:alphaModFix/>
          </a:blip>
          <a:stretch>
            <a:fillRect/>
          </a:stretch>
        </p:blipFill>
        <p:spPr>
          <a:xfrm>
            <a:off x="152400" y="3416992"/>
            <a:ext cx="8839200" cy="859137"/>
          </a:xfrm>
          <a:prstGeom prst="rect">
            <a:avLst/>
          </a:prstGeom>
          <a:noFill/>
          <a:ln>
            <a:noFill/>
          </a:ln>
        </p:spPr>
      </p:pic>
      <p:sp>
        <p:nvSpPr>
          <p:cNvPr id="299" name="Google Shape;299;p46"/>
          <p:cNvSpPr txBox="1">
            <a:spLocks noGrp="1"/>
          </p:cNvSpPr>
          <p:nvPr>
            <p:ph type="body" idx="1"/>
          </p:nvPr>
        </p:nvSpPr>
        <p:spPr>
          <a:xfrm>
            <a:off x="457200" y="2872978"/>
            <a:ext cx="8229600" cy="6513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
              <a:t>Archived holdings information:</a:t>
            </a:r>
            <a:endParaRPr/>
          </a:p>
        </p:txBody>
      </p:sp>
      <p:pic>
        <p:nvPicPr>
          <p:cNvPr id="300" name="Google Shape;300;p46" descr="Detail of header row on collection comparison reports (local holdings fields)" title="Collection Comparison Report headers - local holdings information"/>
          <p:cNvPicPr preferRelativeResize="0"/>
          <p:nvPr/>
        </p:nvPicPr>
        <p:blipFill>
          <a:blip r:embed="rId4">
            <a:alphaModFix/>
          </a:blip>
          <a:stretch>
            <a:fillRect/>
          </a:stretch>
        </p:blipFill>
        <p:spPr>
          <a:xfrm>
            <a:off x="152400" y="1695475"/>
            <a:ext cx="8534399" cy="7988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7" descr="Detail of the new AGUA dashboard, with On Demand Comparison Report link highlighted" title="Detail of new AGUA interface - On Demand Comparison Report link"/>
          <p:cNvPicPr preferRelativeResize="0"/>
          <p:nvPr/>
        </p:nvPicPr>
        <p:blipFill>
          <a:blip r:embed="rId3">
            <a:alphaModFix/>
          </a:blip>
          <a:stretch>
            <a:fillRect/>
          </a:stretch>
        </p:blipFill>
        <p:spPr>
          <a:xfrm>
            <a:off x="457200" y="1063375"/>
            <a:ext cx="2949850" cy="3649161"/>
          </a:xfrm>
          <a:prstGeom prst="rect">
            <a:avLst/>
          </a:prstGeom>
          <a:noFill/>
          <a:ln>
            <a:noFill/>
          </a:ln>
        </p:spPr>
      </p:pic>
      <p:sp>
        <p:nvSpPr>
          <p:cNvPr id="306" name="Google Shape;306;p47"/>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On Demand Comparison Report</a:t>
            </a:r>
            <a:endParaRPr b="1"/>
          </a:p>
        </p:txBody>
      </p:sp>
      <p:sp>
        <p:nvSpPr>
          <p:cNvPr id="307" name="Google Shape;307;p47"/>
          <p:cNvSpPr/>
          <p:nvPr/>
        </p:nvSpPr>
        <p:spPr>
          <a:xfrm>
            <a:off x="587650" y="1449425"/>
            <a:ext cx="1951500" cy="424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47" descr="Detail of On Demand Comparison report file uploader" title="Detail of On Demand Comparison report file uploader"/>
          <p:cNvPicPr preferRelativeResize="0"/>
          <p:nvPr/>
        </p:nvPicPr>
        <p:blipFill>
          <a:blip r:embed="rId4">
            <a:alphaModFix/>
          </a:blip>
          <a:stretch>
            <a:fillRect/>
          </a:stretch>
        </p:blipFill>
        <p:spPr>
          <a:xfrm>
            <a:off x="3600087" y="3150578"/>
            <a:ext cx="5326213" cy="972534"/>
          </a:xfrm>
          <a:prstGeom prst="rect">
            <a:avLst/>
          </a:prstGeom>
          <a:noFill/>
          <a:ln w="9525" cap="flat" cmpd="sng">
            <a:solidFill>
              <a:srgbClr val="CCCCCC"/>
            </a:solidFill>
            <a:prstDash val="solid"/>
            <a:round/>
            <a:headEnd type="none" w="sm" len="sm"/>
            <a:tailEnd type="none" w="sm" len="sm"/>
          </a:ln>
        </p:spPr>
      </p:pic>
      <p:pic>
        <p:nvPicPr>
          <p:cNvPr id="309" name="Google Shape;309;p47" descr="Detail of On Demand Comparison input file showing required and optional headers" title="Detail of On Demand Comparison input file"/>
          <p:cNvPicPr preferRelativeResize="0"/>
          <p:nvPr/>
        </p:nvPicPr>
        <p:blipFill>
          <a:blip r:embed="rId5">
            <a:alphaModFix/>
          </a:blip>
          <a:stretch>
            <a:fillRect/>
          </a:stretch>
        </p:blipFill>
        <p:spPr>
          <a:xfrm>
            <a:off x="4124837" y="1477153"/>
            <a:ext cx="4276725" cy="942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8"/>
          <p:cNvSpPr txBox="1">
            <a:spLocks noGrp="1"/>
          </p:cNvSpPr>
          <p:nvPr>
            <p:ph type="title"/>
          </p:nvPr>
        </p:nvSpPr>
        <p:spPr>
          <a:xfrm>
            <a:off x="722313" y="3182541"/>
            <a:ext cx="7772400" cy="1021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Questions?</a:t>
            </a:r>
            <a:endParaRPr/>
          </a:p>
        </p:txBody>
      </p:sp>
      <p:sp>
        <p:nvSpPr>
          <p:cNvPr id="315" name="Google Shape;315;p48"/>
          <p:cNvSpPr txBox="1">
            <a:spLocks noGrp="1"/>
          </p:cNvSpPr>
          <p:nvPr>
            <p:ph type="body" idx="1"/>
          </p:nvPr>
        </p:nvSpPr>
        <p:spPr>
          <a:xfrm>
            <a:off x="722313" y="2057400"/>
            <a:ext cx="7772400" cy="1125000"/>
          </a:xfrm>
          <a:prstGeom prst="rect">
            <a:avLst/>
          </a:prstGeom>
        </p:spPr>
        <p:txBody>
          <a:bodyPr spcFirstLastPara="1" wrap="square" lIns="68575" tIns="34275" rIns="68575" bIns="34275" anchor="b" anchorCtr="0">
            <a:noAutofit/>
          </a:bodyPr>
          <a:lstStyle/>
          <a:p>
            <a:pPr marL="0" lvl="0" indent="0" algn="l" rtl="0">
              <a:spcBef>
                <a:spcPts val="3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9"/>
          <p:cNvSpPr txBox="1">
            <a:spLocks noGrp="1"/>
          </p:cNvSpPr>
          <p:nvPr>
            <p:ph type="title"/>
          </p:nvPr>
        </p:nvSpPr>
        <p:spPr>
          <a:xfrm>
            <a:off x="722313" y="3182541"/>
            <a:ext cx="7772400" cy="1021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Reviewing and Registering Commitments</a:t>
            </a:r>
            <a:endParaRPr/>
          </a:p>
        </p:txBody>
      </p:sp>
      <p:sp>
        <p:nvSpPr>
          <p:cNvPr id="321" name="Google Shape;321;p49"/>
          <p:cNvSpPr txBox="1">
            <a:spLocks noGrp="1"/>
          </p:cNvSpPr>
          <p:nvPr>
            <p:ph type="body" idx="1"/>
          </p:nvPr>
        </p:nvSpPr>
        <p:spPr>
          <a:xfrm>
            <a:off x="722313" y="2057400"/>
            <a:ext cx="7772400" cy="1125000"/>
          </a:xfrm>
          <a:prstGeom prst="rect">
            <a:avLst/>
          </a:prstGeom>
        </p:spPr>
        <p:txBody>
          <a:bodyPr spcFirstLastPara="1" wrap="square" lIns="68575" tIns="34275" rIns="68575" bIns="34275" anchor="b" anchorCtr="0">
            <a:noAutofit/>
          </a:bodyPr>
          <a:lstStyle/>
          <a:p>
            <a:pPr marL="0" lvl="0" indent="0" algn="l" rtl="0">
              <a:spcBef>
                <a:spcPts val="3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50" descr="Old AGUA dashboard interface, with archiving and budget review pages and archiving commitment reports links highlighted" title="Old AGUA interface - archiving review and reports links"/>
          <p:cNvPicPr preferRelativeResize="0"/>
          <p:nvPr/>
        </p:nvPicPr>
        <p:blipFill>
          <a:blip r:embed="rId3">
            <a:alphaModFix/>
          </a:blip>
          <a:stretch>
            <a:fillRect/>
          </a:stretch>
        </p:blipFill>
        <p:spPr>
          <a:xfrm>
            <a:off x="401575" y="0"/>
            <a:ext cx="8340840" cy="5143500"/>
          </a:xfrm>
          <a:prstGeom prst="rect">
            <a:avLst/>
          </a:prstGeom>
          <a:noFill/>
          <a:ln>
            <a:noFill/>
          </a:ln>
        </p:spPr>
      </p:pic>
      <p:sp>
        <p:nvSpPr>
          <p:cNvPr id="327" name="Google Shape;327;p50"/>
          <p:cNvSpPr/>
          <p:nvPr/>
        </p:nvSpPr>
        <p:spPr>
          <a:xfrm>
            <a:off x="1306975" y="4033225"/>
            <a:ext cx="1792500" cy="475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0"/>
          <p:cNvSpPr/>
          <p:nvPr/>
        </p:nvSpPr>
        <p:spPr>
          <a:xfrm>
            <a:off x="1510700" y="3128575"/>
            <a:ext cx="2327400" cy="215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51" descr="New AGUA dashboard interface, with archiving and budget review pages and archiving commitment reports links highlighted" title="New AGUA interface - archiving review and reports links"/>
          <p:cNvPicPr preferRelativeResize="0"/>
          <p:nvPr/>
        </p:nvPicPr>
        <p:blipFill>
          <a:blip r:embed="rId3">
            <a:alphaModFix/>
          </a:blip>
          <a:stretch>
            <a:fillRect/>
          </a:stretch>
        </p:blipFill>
        <p:spPr>
          <a:xfrm>
            <a:off x="1045457" y="0"/>
            <a:ext cx="7053082" cy="5143501"/>
          </a:xfrm>
          <a:prstGeom prst="rect">
            <a:avLst/>
          </a:prstGeom>
          <a:noFill/>
          <a:ln>
            <a:noFill/>
          </a:ln>
        </p:spPr>
      </p:pic>
      <p:sp>
        <p:nvSpPr>
          <p:cNvPr id="334" name="Google Shape;334;p51"/>
          <p:cNvSpPr/>
          <p:nvPr/>
        </p:nvSpPr>
        <p:spPr>
          <a:xfrm>
            <a:off x="1312825" y="3606900"/>
            <a:ext cx="1537800" cy="898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1"/>
          <p:cNvSpPr/>
          <p:nvPr/>
        </p:nvSpPr>
        <p:spPr>
          <a:xfrm>
            <a:off x="3548525" y="3297475"/>
            <a:ext cx="1537800" cy="309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Agenda</a:t>
            </a:r>
            <a:endParaRPr b="1"/>
          </a:p>
        </p:txBody>
      </p:sp>
      <p:sp>
        <p:nvSpPr>
          <p:cNvPr id="163" name="Google Shape;163;p25"/>
          <p:cNvSpPr txBox="1">
            <a:spLocks noGrp="1"/>
          </p:cNvSpPr>
          <p:nvPr>
            <p:ph type="body" idx="1"/>
          </p:nvPr>
        </p:nvSpPr>
        <p:spPr>
          <a:xfrm>
            <a:off x="457200" y="1200150"/>
            <a:ext cx="8229600" cy="3394500"/>
          </a:xfrm>
          <a:prstGeom prst="rect">
            <a:avLst/>
          </a:prstGeom>
        </p:spPr>
        <p:txBody>
          <a:bodyPr spcFirstLastPara="1" wrap="square" lIns="68575" tIns="34275" rIns="68575" bIns="34275" anchor="t" anchorCtr="0">
            <a:noAutofit/>
          </a:bodyPr>
          <a:lstStyle/>
          <a:p>
            <a:pPr marL="457200" lvl="0" indent="-317500" algn="l" rtl="0">
              <a:spcBef>
                <a:spcPts val="300"/>
              </a:spcBef>
              <a:spcAft>
                <a:spcPts val="0"/>
              </a:spcAft>
              <a:buSzPts val="1400"/>
              <a:buChar char="●"/>
            </a:pPr>
            <a:r>
              <a:rPr lang="en"/>
              <a:t>Introducing the new AGUA UI</a:t>
            </a:r>
            <a:endParaRPr/>
          </a:p>
          <a:p>
            <a:pPr marL="914400" lvl="1" indent="-317500" algn="l" rtl="0">
              <a:spcBef>
                <a:spcPts val="0"/>
              </a:spcBef>
              <a:spcAft>
                <a:spcPts val="0"/>
              </a:spcAft>
              <a:buSzPts val="1400"/>
              <a:buChar char="○"/>
            </a:pPr>
            <a:r>
              <a:rPr lang="en"/>
              <a:t>Project overview</a:t>
            </a:r>
            <a:endParaRPr/>
          </a:p>
          <a:p>
            <a:pPr marL="914400" lvl="1" indent="-317500" algn="l" rtl="0">
              <a:spcBef>
                <a:spcPts val="0"/>
              </a:spcBef>
              <a:spcAft>
                <a:spcPts val="0"/>
              </a:spcAft>
              <a:buSzPts val="1400"/>
              <a:buChar char="○"/>
            </a:pPr>
            <a:r>
              <a:rPr lang="en"/>
              <a:t>User Management</a:t>
            </a:r>
            <a:endParaRPr/>
          </a:p>
          <a:p>
            <a:pPr marL="914400" lvl="1" indent="-317500" algn="l" rtl="0">
              <a:spcBef>
                <a:spcPts val="0"/>
              </a:spcBef>
              <a:spcAft>
                <a:spcPts val="0"/>
              </a:spcAft>
              <a:buSzPts val="1400"/>
              <a:buChar char="○"/>
            </a:pPr>
            <a:r>
              <a:rPr lang="en"/>
              <a:t>Finding Contact Information</a:t>
            </a:r>
            <a:endParaRPr/>
          </a:p>
          <a:p>
            <a:pPr marL="457200" lvl="0" indent="-317500" algn="l" rtl="0">
              <a:spcBef>
                <a:spcPts val="0"/>
              </a:spcBef>
              <a:spcAft>
                <a:spcPts val="0"/>
              </a:spcAft>
              <a:buSzPts val="1400"/>
              <a:buChar char="●"/>
            </a:pPr>
            <a:r>
              <a:rPr lang="en"/>
              <a:t>Collection Comparison Reports</a:t>
            </a:r>
            <a:endParaRPr/>
          </a:p>
          <a:p>
            <a:pPr marL="457200" lvl="0" indent="-317500" algn="l" rtl="0">
              <a:spcBef>
                <a:spcPts val="0"/>
              </a:spcBef>
              <a:spcAft>
                <a:spcPts val="0"/>
              </a:spcAft>
              <a:buSzPts val="1400"/>
              <a:buChar char="●"/>
            </a:pPr>
            <a:r>
              <a:rPr lang="en"/>
              <a:t>Reviewing Archiving Proposals and Registering Commitments</a:t>
            </a:r>
            <a:endParaRPr/>
          </a:p>
          <a:p>
            <a:pPr marL="914400" lvl="1" indent="-317500" algn="l" rtl="0">
              <a:spcBef>
                <a:spcPts val="0"/>
              </a:spcBef>
              <a:spcAft>
                <a:spcPts val="0"/>
              </a:spcAft>
              <a:buSzPts val="1400"/>
              <a:buChar char="○"/>
            </a:pPr>
            <a:r>
              <a:rPr lang="en"/>
              <a:t>Archive Builder Budget Review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2" descr="Detail of new AGUA dashboard interface, with placement of Review Proposed Journals link highlighted" title="Detail of Review Proposed Journals link on new AGUA interface"/>
          <p:cNvPicPr preferRelativeResize="0"/>
          <p:nvPr/>
        </p:nvPicPr>
        <p:blipFill>
          <a:blip r:embed="rId3">
            <a:alphaModFix/>
          </a:blip>
          <a:stretch>
            <a:fillRect/>
          </a:stretch>
        </p:blipFill>
        <p:spPr>
          <a:xfrm>
            <a:off x="183225" y="649350"/>
            <a:ext cx="2549199" cy="2625606"/>
          </a:xfrm>
          <a:prstGeom prst="rect">
            <a:avLst/>
          </a:prstGeom>
          <a:noFill/>
          <a:ln w="9525" cap="flat" cmpd="sng">
            <a:solidFill>
              <a:srgbClr val="CCCCCC"/>
            </a:solidFill>
            <a:prstDash val="solid"/>
            <a:round/>
            <a:headEnd type="none" w="sm" len="sm"/>
            <a:tailEnd type="none" w="sm" len="sm"/>
          </a:ln>
        </p:spPr>
      </p:pic>
      <p:pic>
        <p:nvPicPr>
          <p:cNvPr id="341" name="Google Shape;341;p52" descr="Detail of the Review Proposed Journals page, with Status and Action columns highlighted" title="Review Proposed Journals interface"/>
          <p:cNvPicPr preferRelativeResize="0"/>
          <p:nvPr/>
        </p:nvPicPr>
        <p:blipFill>
          <a:blip r:embed="rId4">
            <a:alphaModFix/>
          </a:blip>
          <a:stretch>
            <a:fillRect/>
          </a:stretch>
        </p:blipFill>
        <p:spPr>
          <a:xfrm>
            <a:off x="2854000" y="1851701"/>
            <a:ext cx="6088250" cy="2659325"/>
          </a:xfrm>
          <a:prstGeom prst="rect">
            <a:avLst/>
          </a:prstGeom>
          <a:noFill/>
          <a:ln w="9525" cap="flat" cmpd="sng">
            <a:solidFill>
              <a:srgbClr val="CCCCCC"/>
            </a:solidFill>
            <a:prstDash val="solid"/>
            <a:round/>
            <a:headEnd type="none" w="sm" len="sm"/>
            <a:tailEnd type="none" w="sm" len="sm"/>
          </a:ln>
        </p:spPr>
      </p:pic>
      <p:sp>
        <p:nvSpPr>
          <p:cNvPr id="342" name="Google Shape;342;p52"/>
          <p:cNvSpPr/>
          <p:nvPr/>
        </p:nvSpPr>
        <p:spPr>
          <a:xfrm>
            <a:off x="347875" y="2463425"/>
            <a:ext cx="1537800" cy="357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2"/>
          <p:cNvSpPr/>
          <p:nvPr/>
        </p:nvSpPr>
        <p:spPr>
          <a:xfrm>
            <a:off x="7321475" y="2523250"/>
            <a:ext cx="1329300" cy="1798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2"/>
          <p:cNvSpPr/>
          <p:nvPr/>
        </p:nvSpPr>
        <p:spPr>
          <a:xfrm>
            <a:off x="6246700" y="2523250"/>
            <a:ext cx="1141500" cy="1798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4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53" descr="Detail of Record Journal Commitments page, with Relevant Reports, summary information, and commitment decision options highlighted" title="Record Journal Commitments page"/>
          <p:cNvPicPr preferRelativeResize="0"/>
          <p:nvPr/>
        </p:nvPicPr>
        <p:blipFill>
          <a:blip r:embed="rId3">
            <a:alphaModFix/>
          </a:blip>
          <a:stretch>
            <a:fillRect/>
          </a:stretch>
        </p:blipFill>
        <p:spPr>
          <a:xfrm>
            <a:off x="221981" y="563300"/>
            <a:ext cx="8700050" cy="3553550"/>
          </a:xfrm>
          <a:prstGeom prst="rect">
            <a:avLst/>
          </a:prstGeom>
          <a:noFill/>
          <a:ln>
            <a:noFill/>
          </a:ln>
        </p:spPr>
      </p:pic>
      <p:sp>
        <p:nvSpPr>
          <p:cNvPr id="350" name="Google Shape;350;p53"/>
          <p:cNvSpPr/>
          <p:nvPr/>
        </p:nvSpPr>
        <p:spPr>
          <a:xfrm>
            <a:off x="335177" y="563300"/>
            <a:ext cx="4590900" cy="48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3"/>
          <p:cNvSpPr/>
          <p:nvPr/>
        </p:nvSpPr>
        <p:spPr>
          <a:xfrm>
            <a:off x="6877850" y="1689200"/>
            <a:ext cx="2013000" cy="2478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3"/>
          <p:cNvSpPr/>
          <p:nvPr/>
        </p:nvSpPr>
        <p:spPr>
          <a:xfrm>
            <a:off x="334675" y="1074500"/>
            <a:ext cx="8587200" cy="5619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3"/>
          <p:cNvSpPr/>
          <p:nvPr/>
        </p:nvSpPr>
        <p:spPr>
          <a:xfrm>
            <a:off x="394475" y="1368775"/>
            <a:ext cx="2013000" cy="22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53" descr="Detail of buttons available on Record Journal Commitments page - Submit; Save and Quit; Cancel; Reset Form" title="Record Journal Commitments - page action buttons detail"/>
          <p:cNvPicPr preferRelativeResize="0"/>
          <p:nvPr/>
        </p:nvPicPr>
        <p:blipFill>
          <a:blip r:embed="rId4">
            <a:alphaModFix/>
          </a:blip>
          <a:stretch>
            <a:fillRect/>
          </a:stretch>
        </p:blipFill>
        <p:spPr>
          <a:xfrm>
            <a:off x="1047750" y="4359083"/>
            <a:ext cx="7048500" cy="561975"/>
          </a:xfrm>
          <a:prstGeom prst="rect">
            <a:avLst/>
          </a:prstGeom>
          <a:noFill/>
          <a:ln w="9525" cap="flat" cmpd="sng">
            <a:solidFill>
              <a:srgbClr val="CCCCCC"/>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5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5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5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5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4" descr="Detail of the Final Submit page after journal commitments have been recorded" title="Record Journal Commitments - Final Submit"/>
          <p:cNvPicPr preferRelativeResize="0"/>
          <p:nvPr/>
        </p:nvPicPr>
        <p:blipFill>
          <a:blip r:embed="rId3">
            <a:alphaModFix/>
          </a:blip>
          <a:stretch>
            <a:fillRect/>
          </a:stretch>
        </p:blipFill>
        <p:spPr>
          <a:xfrm>
            <a:off x="2284425" y="600075"/>
            <a:ext cx="4575158" cy="3943350"/>
          </a:xfrm>
          <a:prstGeom prst="rect">
            <a:avLst/>
          </a:prstGeom>
          <a:noFill/>
          <a:ln w="9525" cap="flat" cmpd="sng">
            <a:solidFill>
              <a:srgbClr val="CCCCCC"/>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55" descr="Detail of new AGUA dashboard interface, with placement of Archiving Commitment Reports link highlighted" title="Detail of Archiving Commitment Reports link on new AGUA interface"/>
          <p:cNvPicPr preferRelativeResize="0"/>
          <p:nvPr/>
        </p:nvPicPr>
        <p:blipFill>
          <a:blip r:embed="rId3">
            <a:alphaModFix/>
          </a:blip>
          <a:stretch>
            <a:fillRect/>
          </a:stretch>
        </p:blipFill>
        <p:spPr>
          <a:xfrm>
            <a:off x="784125" y="747175"/>
            <a:ext cx="2949850" cy="3649161"/>
          </a:xfrm>
          <a:prstGeom prst="rect">
            <a:avLst/>
          </a:prstGeom>
          <a:noFill/>
          <a:ln w="9525" cap="flat" cmpd="sng">
            <a:solidFill>
              <a:srgbClr val="CCCCCC"/>
            </a:solidFill>
            <a:prstDash val="solid"/>
            <a:round/>
            <a:headEnd type="none" w="sm" len="sm"/>
            <a:tailEnd type="none" w="sm" len="sm"/>
          </a:ln>
        </p:spPr>
      </p:pic>
      <p:sp>
        <p:nvSpPr>
          <p:cNvPr id="365" name="Google Shape;365;p55"/>
          <p:cNvSpPr/>
          <p:nvPr/>
        </p:nvSpPr>
        <p:spPr>
          <a:xfrm>
            <a:off x="871875" y="2006650"/>
            <a:ext cx="2026800" cy="306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6" name="Google Shape;366;p55" descr="Detail of the new design and layout changes to the Archiving Commitment Reports page" title="New AGUA interface - Archiving Commitment Reports page"/>
          <p:cNvPicPr preferRelativeResize="0"/>
          <p:nvPr/>
        </p:nvPicPr>
        <p:blipFill>
          <a:blip r:embed="rId4">
            <a:alphaModFix/>
          </a:blip>
          <a:stretch>
            <a:fillRect/>
          </a:stretch>
        </p:blipFill>
        <p:spPr>
          <a:xfrm>
            <a:off x="4199200" y="152400"/>
            <a:ext cx="3843715" cy="4838699"/>
          </a:xfrm>
          <a:prstGeom prst="rect">
            <a:avLst/>
          </a:prstGeom>
          <a:noFill/>
          <a:ln w="9525" cap="flat" cmpd="sng">
            <a:solidFill>
              <a:srgbClr val="CCCCCC"/>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a:spLocks noGrp="1"/>
          </p:cNvSpPr>
          <p:nvPr>
            <p:ph type="title"/>
          </p:nvPr>
        </p:nvSpPr>
        <p:spPr>
          <a:xfrm>
            <a:off x="722313" y="3182541"/>
            <a:ext cx="7772400" cy="1021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Questions?</a:t>
            </a:r>
            <a:endParaRPr/>
          </a:p>
        </p:txBody>
      </p:sp>
      <p:sp>
        <p:nvSpPr>
          <p:cNvPr id="372" name="Google Shape;372;p56"/>
          <p:cNvSpPr txBox="1">
            <a:spLocks noGrp="1"/>
          </p:cNvSpPr>
          <p:nvPr>
            <p:ph type="body" idx="1"/>
          </p:nvPr>
        </p:nvSpPr>
        <p:spPr>
          <a:xfrm>
            <a:off x="722313" y="2057400"/>
            <a:ext cx="7772400" cy="1125000"/>
          </a:xfrm>
          <a:prstGeom prst="rect">
            <a:avLst/>
          </a:prstGeom>
        </p:spPr>
        <p:txBody>
          <a:bodyPr spcFirstLastPara="1" wrap="square" lIns="68575" tIns="34275" rIns="68575" bIns="34275" anchor="b" anchorCtr="0">
            <a:noAutofit/>
          </a:bodyPr>
          <a:lstStyle/>
          <a:p>
            <a:pPr marL="0" lvl="0" indent="0" algn="l" rtl="0">
              <a:spcBef>
                <a:spcPts val="3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57" descr="Detail of new AGUA dashboard interface, with placement of Review Budgets link highlighted" title="Detail of Review Budgets link on new AGUA interface"/>
          <p:cNvPicPr preferRelativeResize="0"/>
          <p:nvPr/>
        </p:nvPicPr>
        <p:blipFill>
          <a:blip r:embed="rId3">
            <a:alphaModFix/>
          </a:blip>
          <a:stretch>
            <a:fillRect/>
          </a:stretch>
        </p:blipFill>
        <p:spPr>
          <a:xfrm>
            <a:off x="2732626" y="1637502"/>
            <a:ext cx="2963386" cy="3052200"/>
          </a:xfrm>
          <a:prstGeom prst="rect">
            <a:avLst/>
          </a:prstGeom>
          <a:noFill/>
          <a:ln w="9525" cap="flat" cmpd="sng">
            <a:solidFill>
              <a:srgbClr val="CCCCCC"/>
            </a:solidFill>
            <a:prstDash val="solid"/>
            <a:round/>
            <a:headEnd type="none" w="sm" len="sm"/>
            <a:tailEnd type="none" w="sm" len="sm"/>
          </a:ln>
        </p:spPr>
      </p:pic>
      <p:sp>
        <p:nvSpPr>
          <p:cNvPr id="378" name="Google Shape;378;p57"/>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ADDITIONAL STEP FOR ARCHIVE BUILDERS!</a:t>
            </a:r>
            <a:endParaRPr b="1"/>
          </a:p>
        </p:txBody>
      </p:sp>
      <p:sp>
        <p:nvSpPr>
          <p:cNvPr id="379" name="Google Shape;379;p57"/>
          <p:cNvSpPr/>
          <p:nvPr/>
        </p:nvSpPr>
        <p:spPr>
          <a:xfrm>
            <a:off x="2938425" y="4237400"/>
            <a:ext cx="1180200" cy="286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58" descr="Table showing balance of Archive Builders' archiving budgets, including volumes committed and corresponding subsidy by title category, with totals" title="Review Budgets page"/>
          <p:cNvPicPr preferRelativeResize="0"/>
          <p:nvPr/>
        </p:nvPicPr>
        <p:blipFill>
          <a:blip r:embed="rId3">
            <a:alphaModFix/>
          </a:blip>
          <a:stretch>
            <a:fillRect/>
          </a:stretch>
        </p:blipFill>
        <p:spPr>
          <a:xfrm>
            <a:off x="152400" y="228600"/>
            <a:ext cx="8839199" cy="456458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9"/>
          <p:cNvSpPr txBox="1">
            <a:spLocks noGrp="1"/>
          </p:cNvSpPr>
          <p:nvPr>
            <p:ph type="title"/>
          </p:nvPr>
        </p:nvSpPr>
        <p:spPr>
          <a:xfrm>
            <a:off x="722313" y="3182541"/>
            <a:ext cx="7772400" cy="1021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Questions?</a:t>
            </a:r>
            <a:endParaRPr/>
          </a:p>
        </p:txBody>
      </p:sp>
      <p:sp>
        <p:nvSpPr>
          <p:cNvPr id="390" name="Google Shape;390;p59"/>
          <p:cNvSpPr txBox="1">
            <a:spLocks noGrp="1"/>
          </p:cNvSpPr>
          <p:nvPr>
            <p:ph type="body" idx="1"/>
          </p:nvPr>
        </p:nvSpPr>
        <p:spPr>
          <a:xfrm>
            <a:off x="722313" y="2057400"/>
            <a:ext cx="7772400" cy="1125000"/>
          </a:xfrm>
          <a:prstGeom prst="rect">
            <a:avLst/>
          </a:prstGeom>
        </p:spPr>
        <p:txBody>
          <a:bodyPr spcFirstLastPara="1" wrap="square" lIns="68575" tIns="34275" rIns="68575" bIns="34275" anchor="b" anchorCtr="0">
            <a:noAutofit/>
          </a:bodyPr>
          <a:lstStyle/>
          <a:p>
            <a:pPr marL="0" lvl="0" indent="0" algn="l" rtl="0">
              <a:spcBef>
                <a:spcPts val="30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0"/>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THANK YOU!</a:t>
            </a:r>
            <a:endParaRPr b="1"/>
          </a:p>
        </p:txBody>
      </p:sp>
      <p:sp>
        <p:nvSpPr>
          <p:cNvPr id="396" name="Google Shape;396;p60"/>
          <p:cNvSpPr txBox="1">
            <a:spLocks noGrp="1"/>
          </p:cNvSpPr>
          <p:nvPr>
            <p:ph type="body" idx="1"/>
          </p:nvPr>
        </p:nvSpPr>
        <p:spPr>
          <a:xfrm>
            <a:off x="457200" y="1314451"/>
            <a:ext cx="8229600" cy="32802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
              <a:t>Contact us:</a:t>
            </a:r>
            <a:endParaRPr/>
          </a:p>
          <a:p>
            <a:pPr marL="0" lvl="0" indent="0" algn="l" rtl="0">
              <a:spcBef>
                <a:spcPts val="300"/>
              </a:spcBef>
              <a:spcAft>
                <a:spcPts val="0"/>
              </a:spcAft>
              <a:buNone/>
            </a:pPr>
            <a:endParaRPr/>
          </a:p>
          <a:p>
            <a:pPr marL="457200" lvl="0" indent="-317500" algn="l" rtl="0">
              <a:spcBef>
                <a:spcPts val="300"/>
              </a:spcBef>
              <a:spcAft>
                <a:spcPts val="0"/>
              </a:spcAft>
              <a:buSzPts val="1400"/>
              <a:buChar char="●"/>
            </a:pPr>
            <a:r>
              <a:rPr lang="en"/>
              <a:t>Alison Wohlers, WEST Program Manager</a:t>
            </a:r>
            <a:endParaRPr/>
          </a:p>
          <a:p>
            <a:pPr marL="457200" lvl="0" indent="0" algn="l" rtl="0">
              <a:spcBef>
                <a:spcPts val="300"/>
              </a:spcBef>
              <a:spcAft>
                <a:spcPts val="0"/>
              </a:spcAft>
              <a:buNone/>
            </a:pPr>
            <a:r>
              <a:rPr lang="en" u="sng">
                <a:solidFill>
                  <a:schemeClr val="hlink"/>
                </a:solidFill>
                <a:hlinkClick r:id="rId3"/>
              </a:rPr>
              <a:t>alison.wohlers@ucop.edu</a:t>
            </a:r>
            <a:endParaRPr/>
          </a:p>
          <a:p>
            <a:pPr marL="457200" lvl="0" indent="0" algn="l" rtl="0">
              <a:spcBef>
                <a:spcPts val="300"/>
              </a:spcBef>
              <a:spcAft>
                <a:spcPts val="0"/>
              </a:spcAft>
              <a:buNone/>
            </a:pPr>
            <a:endParaRPr/>
          </a:p>
          <a:p>
            <a:pPr marL="457200" lvl="0" indent="-317500" algn="l" rtl="0">
              <a:spcBef>
                <a:spcPts val="300"/>
              </a:spcBef>
              <a:spcAft>
                <a:spcPts val="0"/>
              </a:spcAft>
              <a:buSzPts val="1400"/>
              <a:buChar char="●"/>
            </a:pPr>
            <a:r>
              <a:rPr lang="en"/>
              <a:t>Anna Striker, WEST Collections Analyst</a:t>
            </a:r>
            <a:endParaRPr/>
          </a:p>
          <a:p>
            <a:pPr marL="457200" lvl="0" indent="0" algn="l" rtl="0">
              <a:spcBef>
                <a:spcPts val="300"/>
              </a:spcBef>
              <a:spcAft>
                <a:spcPts val="0"/>
              </a:spcAft>
              <a:buNone/>
            </a:pPr>
            <a:r>
              <a:rPr lang="en" u="sng">
                <a:solidFill>
                  <a:schemeClr val="hlink"/>
                </a:solidFill>
                <a:hlinkClick r:id="rId4"/>
              </a:rPr>
              <a:t>anna.striker@ucop.edu</a:t>
            </a:r>
            <a:endParaRPr/>
          </a:p>
          <a:p>
            <a:pPr marL="457200" lvl="0" indent="0" algn="l" rtl="0">
              <a:spcBef>
                <a:spcPts val="300"/>
              </a:spcBef>
              <a:spcAft>
                <a:spcPts val="0"/>
              </a:spcAft>
              <a:buNone/>
            </a:pPr>
            <a:endParaRPr/>
          </a:p>
          <a:p>
            <a:pPr marL="0" lvl="0" indent="0" algn="l" rtl="0">
              <a:spcBef>
                <a:spcPts val="3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722313" y="3182541"/>
            <a:ext cx="7772400" cy="1021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Introducing the new AGUA UI</a:t>
            </a:r>
            <a:endParaRPr/>
          </a:p>
        </p:txBody>
      </p:sp>
      <p:sp>
        <p:nvSpPr>
          <p:cNvPr id="169" name="Google Shape;169;p26"/>
          <p:cNvSpPr txBox="1">
            <a:spLocks noGrp="1"/>
          </p:cNvSpPr>
          <p:nvPr>
            <p:ph type="body" idx="1"/>
          </p:nvPr>
        </p:nvSpPr>
        <p:spPr>
          <a:xfrm>
            <a:off x="722313" y="2057400"/>
            <a:ext cx="7772400" cy="1125000"/>
          </a:xfrm>
          <a:prstGeom prst="rect">
            <a:avLst/>
          </a:prstGeom>
        </p:spPr>
        <p:txBody>
          <a:bodyPr spcFirstLastPara="1" wrap="square" lIns="68575" tIns="34275" rIns="68575" bIns="34275" anchor="b" anchorCtr="0">
            <a:noAutofit/>
          </a:bodyPr>
          <a:lstStyle/>
          <a:p>
            <a:pPr marL="0" lvl="0" indent="0" algn="l" rtl="0">
              <a:spcBef>
                <a:spcPts val="3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Project Team</a:t>
            </a:r>
            <a:endParaRPr b="1"/>
          </a:p>
        </p:txBody>
      </p:sp>
      <p:sp>
        <p:nvSpPr>
          <p:cNvPr id="175" name="Google Shape;175;p27"/>
          <p:cNvSpPr txBox="1">
            <a:spLocks noGrp="1"/>
          </p:cNvSpPr>
          <p:nvPr>
            <p:ph type="body" idx="1"/>
          </p:nvPr>
        </p:nvSpPr>
        <p:spPr>
          <a:xfrm>
            <a:off x="457200" y="1200151"/>
            <a:ext cx="4038600" cy="3394500"/>
          </a:xfrm>
          <a:prstGeom prst="rect">
            <a:avLst/>
          </a:prstGeom>
        </p:spPr>
        <p:txBody>
          <a:bodyPr spcFirstLastPara="1" wrap="square" lIns="68575" tIns="34275" rIns="68575" bIns="34275" anchor="t" anchorCtr="0">
            <a:noAutofit/>
          </a:bodyPr>
          <a:lstStyle/>
          <a:p>
            <a:pPr marL="0" lvl="0" indent="0" algn="ctr" rtl="0">
              <a:spcBef>
                <a:spcPts val="400"/>
              </a:spcBef>
              <a:spcAft>
                <a:spcPts val="0"/>
              </a:spcAft>
              <a:buNone/>
            </a:pPr>
            <a:r>
              <a:rPr lang="en" b="1" u="sng"/>
              <a:t>AGUA Technical Team</a:t>
            </a:r>
            <a:endParaRPr b="1" u="sng"/>
          </a:p>
          <a:p>
            <a:pPr marL="457200" lvl="0" indent="-355600" algn="l" rtl="0">
              <a:spcBef>
                <a:spcPts val="400"/>
              </a:spcBef>
              <a:spcAft>
                <a:spcPts val="0"/>
              </a:spcAft>
              <a:buSzPts val="2000"/>
              <a:buChar char="●"/>
            </a:pPr>
            <a:r>
              <a:rPr lang="en" sz="2000" b="1"/>
              <a:t>Lucy Liu</a:t>
            </a:r>
            <a:r>
              <a:rPr lang="en" sz="2000"/>
              <a:t> - Programmer Analyst</a:t>
            </a:r>
            <a:endParaRPr sz="2000"/>
          </a:p>
          <a:p>
            <a:pPr marL="457200" lvl="0" indent="-355600" algn="l" rtl="0">
              <a:spcBef>
                <a:spcPts val="1000"/>
              </a:spcBef>
              <a:spcAft>
                <a:spcPts val="0"/>
              </a:spcAft>
              <a:buSzPts val="2000"/>
              <a:buChar char="●"/>
            </a:pPr>
            <a:r>
              <a:rPr lang="en" sz="2000" b="1"/>
              <a:t>Jing Jiang</a:t>
            </a:r>
            <a:r>
              <a:rPr lang="en" sz="2000"/>
              <a:t> - Programmer Analyst</a:t>
            </a:r>
            <a:endParaRPr sz="2000"/>
          </a:p>
          <a:p>
            <a:pPr marL="457200" lvl="0" indent="-355600" algn="l" rtl="0">
              <a:spcBef>
                <a:spcPts val="1000"/>
              </a:spcBef>
              <a:spcAft>
                <a:spcPts val="0"/>
              </a:spcAft>
              <a:buSzPts val="2000"/>
              <a:buChar char="●"/>
            </a:pPr>
            <a:r>
              <a:rPr lang="en" sz="2000" b="1"/>
              <a:t>Judy Dobry</a:t>
            </a:r>
            <a:r>
              <a:rPr lang="en" sz="2000"/>
              <a:t> - Technical Team Manager</a:t>
            </a:r>
            <a:endParaRPr sz="2000"/>
          </a:p>
          <a:p>
            <a:pPr marL="457200" lvl="0" indent="-355600" algn="l" rtl="0">
              <a:spcBef>
                <a:spcPts val="1000"/>
              </a:spcBef>
              <a:spcAft>
                <a:spcPts val="0"/>
              </a:spcAft>
              <a:buSzPts val="2000"/>
              <a:buChar char="●"/>
            </a:pPr>
            <a:r>
              <a:rPr lang="en" sz="2000" b="1"/>
              <a:t>Alison Wohlers</a:t>
            </a:r>
            <a:r>
              <a:rPr lang="en" sz="2000"/>
              <a:t> - WEST Program Manager</a:t>
            </a:r>
            <a:endParaRPr sz="2000"/>
          </a:p>
          <a:p>
            <a:pPr marL="457200" lvl="0" indent="-355600" algn="l" rtl="0">
              <a:spcBef>
                <a:spcPts val="1000"/>
              </a:spcBef>
              <a:spcAft>
                <a:spcPts val="1000"/>
              </a:spcAft>
              <a:buSzPts val="2000"/>
              <a:buChar char="●"/>
            </a:pPr>
            <a:r>
              <a:rPr lang="en" sz="2000" b="1"/>
              <a:t>Anna Striker</a:t>
            </a:r>
            <a:r>
              <a:rPr lang="en" sz="2000"/>
              <a:t> - WEST Collections Analyst</a:t>
            </a:r>
            <a:endParaRPr sz="2000"/>
          </a:p>
        </p:txBody>
      </p:sp>
      <p:sp>
        <p:nvSpPr>
          <p:cNvPr id="176" name="Google Shape;176;p27"/>
          <p:cNvSpPr txBox="1">
            <a:spLocks noGrp="1"/>
          </p:cNvSpPr>
          <p:nvPr>
            <p:ph type="body" idx="2"/>
          </p:nvPr>
        </p:nvSpPr>
        <p:spPr>
          <a:xfrm>
            <a:off x="4648200" y="1200151"/>
            <a:ext cx="4038600" cy="3394500"/>
          </a:xfrm>
          <a:prstGeom prst="rect">
            <a:avLst/>
          </a:prstGeom>
        </p:spPr>
        <p:txBody>
          <a:bodyPr spcFirstLastPara="1" wrap="square" lIns="68575" tIns="34275" rIns="68575" bIns="34275" anchor="t" anchorCtr="0">
            <a:noAutofit/>
          </a:bodyPr>
          <a:lstStyle/>
          <a:p>
            <a:pPr marL="0" lvl="0" indent="0" algn="ctr" rtl="0">
              <a:spcBef>
                <a:spcPts val="400"/>
              </a:spcBef>
              <a:spcAft>
                <a:spcPts val="0"/>
              </a:spcAft>
              <a:buClr>
                <a:schemeClr val="dk1"/>
              </a:buClr>
              <a:buSzPts val="1100"/>
              <a:buFont typeface="Arial"/>
              <a:buNone/>
            </a:pPr>
            <a:r>
              <a:rPr lang="en" b="1" u="sng"/>
              <a:t>CDL User Experience Team</a:t>
            </a:r>
            <a:endParaRPr b="1" u="sng"/>
          </a:p>
          <a:p>
            <a:pPr marL="457200" lvl="0" indent="-355600" algn="l" rtl="0">
              <a:spcBef>
                <a:spcPts val="400"/>
              </a:spcBef>
              <a:spcAft>
                <a:spcPts val="0"/>
              </a:spcAft>
              <a:buSzPts val="2000"/>
              <a:buChar char="●"/>
            </a:pPr>
            <a:r>
              <a:rPr lang="en" sz="2000" b="1"/>
              <a:t>Rachael Hu</a:t>
            </a:r>
            <a:r>
              <a:rPr lang="en" sz="2000"/>
              <a:t> - User Experience Design Manager</a:t>
            </a:r>
            <a:endParaRPr sz="2000"/>
          </a:p>
          <a:p>
            <a:pPr marL="457200" lvl="0" indent="-355600" algn="l" rtl="0">
              <a:spcBef>
                <a:spcPts val="1000"/>
              </a:spcBef>
              <a:spcAft>
                <a:spcPts val="0"/>
              </a:spcAft>
              <a:buSzPts val="2000"/>
              <a:buChar char="●"/>
            </a:pPr>
            <a:r>
              <a:rPr lang="en" sz="2000" b="1"/>
              <a:t>John Kratz</a:t>
            </a:r>
            <a:r>
              <a:rPr lang="en" sz="2000"/>
              <a:t> - User Experience Designer</a:t>
            </a:r>
            <a:endParaRPr sz="2000"/>
          </a:p>
          <a:p>
            <a:pPr marL="0" lvl="0" indent="0" algn="l" rtl="0">
              <a:spcBef>
                <a:spcPts val="10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User Design Philosophy &amp; Goals</a:t>
            </a:r>
            <a:endParaRPr b="1"/>
          </a:p>
        </p:txBody>
      </p:sp>
      <p:sp>
        <p:nvSpPr>
          <p:cNvPr id="182" name="Google Shape;182;p28"/>
          <p:cNvSpPr txBox="1">
            <a:spLocks noGrp="1"/>
          </p:cNvSpPr>
          <p:nvPr>
            <p:ph type="body" idx="1"/>
          </p:nvPr>
        </p:nvSpPr>
        <p:spPr>
          <a:xfrm>
            <a:off x="457200" y="1200151"/>
            <a:ext cx="8229600" cy="3394500"/>
          </a:xfrm>
          <a:prstGeom prst="rect">
            <a:avLst/>
          </a:prstGeom>
        </p:spPr>
        <p:txBody>
          <a:bodyPr spcFirstLastPara="1" wrap="square" lIns="68575" tIns="34275" rIns="68575" bIns="34275" anchor="t" anchorCtr="0">
            <a:noAutofit/>
          </a:bodyPr>
          <a:lstStyle/>
          <a:p>
            <a:pPr marL="457200" lvl="0" indent="-317500" algn="l" rtl="0">
              <a:spcBef>
                <a:spcPts val="300"/>
              </a:spcBef>
              <a:spcAft>
                <a:spcPts val="0"/>
              </a:spcAft>
              <a:buSzPts val="1400"/>
              <a:buChar char="●"/>
            </a:pPr>
            <a:r>
              <a:rPr lang="en"/>
              <a:t>Design for members first</a:t>
            </a:r>
            <a:endParaRPr/>
          </a:p>
          <a:p>
            <a:pPr marL="457200" lvl="0" indent="-317500" algn="l" rtl="0">
              <a:spcBef>
                <a:spcPts val="0"/>
              </a:spcBef>
              <a:spcAft>
                <a:spcPts val="0"/>
              </a:spcAft>
              <a:buSzPts val="1400"/>
              <a:buChar char="●"/>
            </a:pPr>
            <a:r>
              <a:rPr lang="en"/>
              <a:t>As simple as possible, but no simpler</a:t>
            </a:r>
            <a:endParaRPr/>
          </a:p>
          <a:p>
            <a:pPr marL="914400" lvl="1" indent="-317500" algn="l" rtl="0">
              <a:spcBef>
                <a:spcPts val="0"/>
              </a:spcBef>
              <a:spcAft>
                <a:spcPts val="0"/>
              </a:spcAft>
              <a:buSzPts val="1400"/>
              <a:buChar char="○"/>
            </a:pPr>
            <a:r>
              <a:rPr lang="en"/>
              <a:t>Keep all functionality intact</a:t>
            </a:r>
            <a:endParaRPr/>
          </a:p>
          <a:p>
            <a:pPr marL="914400" lvl="1" indent="-317500" algn="l" rtl="0">
              <a:spcBef>
                <a:spcPts val="0"/>
              </a:spcBef>
              <a:spcAft>
                <a:spcPts val="0"/>
              </a:spcAft>
              <a:buSzPts val="1400"/>
              <a:buChar char="○"/>
            </a:pPr>
            <a:r>
              <a:rPr lang="en"/>
              <a:t>Let the important stuff float to the top</a:t>
            </a:r>
            <a:endParaRPr/>
          </a:p>
          <a:p>
            <a:pPr marL="914400" lvl="1" indent="-317500" algn="l" rtl="0">
              <a:spcBef>
                <a:spcPts val="0"/>
              </a:spcBef>
              <a:spcAft>
                <a:spcPts val="0"/>
              </a:spcAft>
              <a:buSzPts val="1400"/>
              <a:buChar char="○"/>
            </a:pPr>
            <a:r>
              <a:rPr lang="en"/>
              <a:t>Cut redundancy</a:t>
            </a:r>
            <a:endParaRPr/>
          </a:p>
          <a:p>
            <a:pPr marL="457200" lvl="0" indent="-317500" algn="l" rtl="0">
              <a:spcBef>
                <a:spcPts val="0"/>
              </a:spcBef>
              <a:spcAft>
                <a:spcPts val="0"/>
              </a:spcAft>
              <a:buSzPts val="1400"/>
              <a:buChar char="●"/>
            </a:pPr>
            <a:r>
              <a:rPr lang="en"/>
              <a:t>Accessible and responsive from the start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9" descr="Old AGUA dashboard interface design" title="Old AGUA interface"/>
          <p:cNvPicPr preferRelativeResize="0"/>
          <p:nvPr/>
        </p:nvPicPr>
        <p:blipFill>
          <a:blip r:embed="rId3">
            <a:alphaModFix/>
          </a:blip>
          <a:stretch>
            <a:fillRect/>
          </a:stretch>
        </p:blipFill>
        <p:spPr>
          <a:xfrm>
            <a:off x="401575" y="0"/>
            <a:ext cx="834084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0" descr="New AGUA dashboard interface design, with Functions, Reports and Downloads, Contacts, and user management sections highlighted" title="New AGUA interface"/>
          <p:cNvPicPr preferRelativeResize="0"/>
          <p:nvPr/>
        </p:nvPicPr>
        <p:blipFill>
          <a:blip r:embed="rId3">
            <a:alphaModFix/>
          </a:blip>
          <a:stretch>
            <a:fillRect/>
          </a:stretch>
        </p:blipFill>
        <p:spPr>
          <a:xfrm>
            <a:off x="1045450" y="0"/>
            <a:ext cx="7053105" cy="5143501"/>
          </a:xfrm>
          <a:prstGeom prst="rect">
            <a:avLst/>
          </a:prstGeom>
          <a:noFill/>
          <a:ln>
            <a:noFill/>
          </a:ln>
        </p:spPr>
      </p:pic>
      <p:sp>
        <p:nvSpPr>
          <p:cNvPr id="193" name="Google Shape;193;p30"/>
          <p:cNvSpPr/>
          <p:nvPr/>
        </p:nvSpPr>
        <p:spPr>
          <a:xfrm>
            <a:off x="1246150" y="2389600"/>
            <a:ext cx="2191800" cy="2218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7218800" y="328650"/>
            <a:ext cx="867600" cy="277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3504125" y="2389600"/>
            <a:ext cx="2191800" cy="2700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5762100" y="2389600"/>
            <a:ext cx="2191800" cy="1274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9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1" descr="New AGUA dashboard interface design, with the specific pages covered in this presentation called out" title="New AGUA interface"/>
          <p:cNvPicPr preferRelativeResize="0"/>
          <p:nvPr/>
        </p:nvPicPr>
        <p:blipFill>
          <a:blip r:embed="rId3">
            <a:alphaModFix/>
          </a:blip>
          <a:stretch>
            <a:fillRect/>
          </a:stretch>
        </p:blipFill>
        <p:spPr>
          <a:xfrm>
            <a:off x="1045450" y="0"/>
            <a:ext cx="7053105" cy="5143501"/>
          </a:xfrm>
          <a:prstGeom prst="rect">
            <a:avLst/>
          </a:prstGeom>
          <a:noFill/>
          <a:ln>
            <a:noFill/>
          </a:ln>
        </p:spPr>
      </p:pic>
      <p:sp>
        <p:nvSpPr>
          <p:cNvPr id="202" name="Google Shape;202;p31"/>
          <p:cNvSpPr/>
          <p:nvPr/>
        </p:nvSpPr>
        <p:spPr>
          <a:xfrm>
            <a:off x="1194700" y="3992900"/>
            <a:ext cx="192300" cy="177600"/>
          </a:xfrm>
          <a:prstGeom prst="righ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1"/>
          <p:cNvSpPr/>
          <p:nvPr/>
        </p:nvSpPr>
        <p:spPr>
          <a:xfrm>
            <a:off x="3437000" y="3064875"/>
            <a:ext cx="192300" cy="1776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1"/>
          <p:cNvSpPr/>
          <p:nvPr/>
        </p:nvSpPr>
        <p:spPr>
          <a:xfrm>
            <a:off x="1194700" y="4312275"/>
            <a:ext cx="192300" cy="177600"/>
          </a:xfrm>
          <a:prstGeom prst="righ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a:off x="3437000" y="3354875"/>
            <a:ext cx="192300" cy="177600"/>
          </a:xfrm>
          <a:prstGeom prst="righ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rot="-5400000">
            <a:off x="7519725" y="561675"/>
            <a:ext cx="192300" cy="177600"/>
          </a:xfrm>
          <a:prstGeom prst="rightArrow">
            <a:avLst>
              <a:gd name="adj1" fmla="val 50000"/>
              <a:gd name="adj2" fmla="val 50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a:off x="5666250" y="3064875"/>
            <a:ext cx="192300" cy="177600"/>
          </a:xfrm>
          <a:prstGeom prst="rightArrow">
            <a:avLst>
              <a:gd name="adj1" fmla="val 50000"/>
              <a:gd name="adj2" fmla="val 50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p:nvPr/>
        </p:nvSpPr>
        <p:spPr>
          <a:xfrm>
            <a:off x="5666250" y="3354875"/>
            <a:ext cx="192300" cy="177600"/>
          </a:xfrm>
          <a:prstGeom prst="rightArrow">
            <a:avLst>
              <a:gd name="adj1" fmla="val 50000"/>
              <a:gd name="adj2" fmla="val 50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p:cNvSpPr/>
          <p:nvPr/>
        </p:nvSpPr>
        <p:spPr>
          <a:xfrm>
            <a:off x="3437000" y="2760075"/>
            <a:ext cx="192300" cy="1776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ST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3810</Words>
  <Application>Microsoft Office PowerPoint</Application>
  <PresentationFormat>On-screen Show (16:9)</PresentationFormat>
  <Paragraphs>120</Paragraphs>
  <Slides>38</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WESTtheme</vt:lpstr>
      <vt:lpstr>Introducing the New AGUA Interface</vt:lpstr>
      <vt:lpstr>Sound &amp; Visual Check</vt:lpstr>
      <vt:lpstr>Agenda</vt:lpstr>
      <vt:lpstr>Introducing the new AGUA UI</vt:lpstr>
      <vt:lpstr>Project Team</vt:lpstr>
      <vt:lpstr>User Design Philosophy &amp; Goals</vt:lpstr>
      <vt:lpstr>PowerPoint Presentation</vt:lpstr>
      <vt:lpstr>PowerPoint Presentation</vt:lpstr>
      <vt:lpstr>PowerPoint Presentation</vt:lpstr>
      <vt:lpstr>User Management &amp; Finding Contact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Collection Comparison Reports</vt:lpstr>
      <vt:lpstr>PowerPoint Presentation</vt:lpstr>
      <vt:lpstr>PowerPoint Presentation</vt:lpstr>
      <vt:lpstr>PowerPoint Presentation</vt:lpstr>
      <vt:lpstr>Information in comparison reports</vt:lpstr>
      <vt:lpstr>On Demand Comparison Report</vt:lpstr>
      <vt:lpstr>Questions?</vt:lpstr>
      <vt:lpstr>Reviewing and Registering Commitments</vt:lpstr>
      <vt:lpstr>PowerPoint Presentation</vt:lpstr>
      <vt:lpstr>PowerPoint Presentation</vt:lpstr>
      <vt:lpstr>PowerPoint Presentation</vt:lpstr>
      <vt:lpstr>PowerPoint Presentation</vt:lpstr>
      <vt:lpstr>PowerPoint Presentation</vt:lpstr>
      <vt:lpstr>PowerPoint Presentation</vt:lpstr>
      <vt:lpstr>Questions?</vt:lpstr>
      <vt:lpstr>ADDITIONAL STEP FOR ARCHIVE BUILDERS!</vt:lpstr>
      <vt:lpstr>PowerPoint Presentation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New AGUA Interface</dc:title>
  <cp:lastModifiedBy>Anna Striker</cp:lastModifiedBy>
  <cp:revision>1</cp:revision>
  <dcterms:modified xsi:type="dcterms:W3CDTF">2020-09-30T20:21:21Z</dcterms:modified>
</cp:coreProperties>
</file>