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1" r:id="rId1"/>
  </p:sldMasterIdLst>
  <p:notesMasterIdLst>
    <p:notesMasterId r:id="rId24"/>
  </p:notesMasterIdLst>
  <p:handoutMasterIdLst>
    <p:handoutMasterId r:id="rId25"/>
  </p:handoutMasterIdLst>
  <p:sldIdLst>
    <p:sldId id="262" r:id="rId2"/>
    <p:sldId id="378" r:id="rId3"/>
    <p:sldId id="289" r:id="rId4"/>
    <p:sldId id="471" r:id="rId5"/>
    <p:sldId id="461" r:id="rId6"/>
    <p:sldId id="472" r:id="rId7"/>
    <p:sldId id="473" r:id="rId8"/>
    <p:sldId id="474" r:id="rId9"/>
    <p:sldId id="306" r:id="rId10"/>
    <p:sldId id="385" r:id="rId11"/>
    <p:sldId id="439" r:id="rId12"/>
    <p:sldId id="433" r:id="rId13"/>
    <p:sldId id="462" r:id="rId14"/>
    <p:sldId id="463" r:id="rId15"/>
    <p:sldId id="464" r:id="rId16"/>
    <p:sldId id="465" r:id="rId17"/>
    <p:sldId id="466" r:id="rId18"/>
    <p:sldId id="467" r:id="rId19"/>
    <p:sldId id="468" r:id="rId20"/>
    <p:sldId id="469" r:id="rId21"/>
    <p:sldId id="470" r:id="rId22"/>
    <p:sldId id="27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ily Stambaugh" initials="ES" lastIdx="1" clrIdx="0"/>
  <p:cmAuthor id="1" name="Windows User" initials="WU" lastIdx="2" clrIdx="1"/>
  <p:cmAuthor id="2" name="LP" initials="LP"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8034"/>
    <a:srgbClr val="926604"/>
    <a:srgbClr val="5E5E5E"/>
    <a:srgbClr val="C4A300"/>
    <a:srgbClr val="A8C4F2"/>
    <a:srgbClr val="D565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8529" autoAdjust="0"/>
    <p:restoredTop sz="79218" autoAdjust="0"/>
  </p:normalViewPr>
  <p:slideViewPr>
    <p:cSldViewPr>
      <p:cViewPr>
        <p:scale>
          <a:sx n="84" d="100"/>
          <a:sy n="84" d="100"/>
        </p:scale>
        <p:origin x="-2382" y="-5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430"/>
    </p:cViewPr>
  </p:sorterViewPr>
  <p:notesViewPr>
    <p:cSldViewPr>
      <p:cViewPr varScale="1">
        <p:scale>
          <a:sx n="85" d="100"/>
          <a:sy n="85" d="100"/>
        </p:scale>
        <p:origin x="-391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217055-5909-43A9-9AA1-1D94BC9DB1E5}"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00AA0323-8026-4205-B2C2-A0D99ED8EE57}">
      <dgm:prSet phldrT="[Text]" custT="1"/>
      <dgm:spPr/>
      <dgm:t>
        <a:bodyPr/>
        <a:lstStyle/>
        <a:p>
          <a:r>
            <a:rPr lang="en-US" sz="2000" b="1" dirty="0" smtClean="0"/>
            <a:t>Implementation</a:t>
          </a:r>
          <a:endParaRPr lang="en-US" sz="2000" b="1" dirty="0"/>
        </a:p>
      </dgm:t>
    </dgm:pt>
    <dgm:pt modelId="{BE5C9BC2-E07C-4851-B8D9-3FD5DE045E67}" type="parTrans" cxnId="{902454B7-3232-4620-B101-BAAB354342D5}">
      <dgm:prSet/>
      <dgm:spPr/>
      <dgm:t>
        <a:bodyPr/>
        <a:lstStyle/>
        <a:p>
          <a:endParaRPr lang="en-US"/>
        </a:p>
      </dgm:t>
    </dgm:pt>
    <dgm:pt modelId="{FBC88E34-7DC8-4E6F-9ACA-0FE644FD2873}" type="sibTrans" cxnId="{902454B7-3232-4620-B101-BAAB354342D5}">
      <dgm:prSet/>
      <dgm:spPr/>
      <dgm:t>
        <a:bodyPr/>
        <a:lstStyle/>
        <a:p>
          <a:endParaRPr lang="en-US"/>
        </a:p>
      </dgm:t>
    </dgm:pt>
    <dgm:pt modelId="{A49B93BA-AAB0-47F3-80DC-088DE16A0180}">
      <dgm:prSet phldrT="[Text]"/>
      <dgm:spPr/>
      <dgm:t>
        <a:bodyPr/>
        <a:lstStyle/>
        <a:p>
          <a:r>
            <a:rPr lang="en-US" dirty="0" smtClean="0"/>
            <a:t>2011-2013</a:t>
          </a:r>
          <a:endParaRPr lang="en-US" dirty="0"/>
        </a:p>
      </dgm:t>
    </dgm:pt>
    <dgm:pt modelId="{9EF69C8C-7BC5-4336-8181-83D1FE0BF8EE}" type="parTrans" cxnId="{F3392592-26BC-4BFC-ABBC-B3A0F261624B}">
      <dgm:prSet/>
      <dgm:spPr/>
      <dgm:t>
        <a:bodyPr/>
        <a:lstStyle/>
        <a:p>
          <a:endParaRPr lang="en-US"/>
        </a:p>
      </dgm:t>
    </dgm:pt>
    <dgm:pt modelId="{2F8023D6-E1D3-4B1E-85CB-111C35C6D9D8}" type="sibTrans" cxnId="{F3392592-26BC-4BFC-ABBC-B3A0F261624B}">
      <dgm:prSet/>
      <dgm:spPr/>
      <dgm:t>
        <a:bodyPr/>
        <a:lstStyle/>
        <a:p>
          <a:endParaRPr lang="en-US"/>
        </a:p>
      </dgm:t>
    </dgm:pt>
    <dgm:pt modelId="{A5B3F5C8-E650-42F5-93B8-A9FC7FF1ECD1}">
      <dgm:prSet phldrT="[Text]" custT="1"/>
      <dgm:spPr>
        <a:solidFill>
          <a:schemeClr val="accent2"/>
        </a:solidFill>
      </dgm:spPr>
      <dgm:t>
        <a:bodyPr/>
        <a:lstStyle/>
        <a:p>
          <a:r>
            <a:rPr lang="en-US" sz="2000" b="1" dirty="0" smtClean="0"/>
            <a:t>Sustainability</a:t>
          </a:r>
          <a:endParaRPr lang="en-US" sz="2000" b="1" dirty="0"/>
        </a:p>
      </dgm:t>
    </dgm:pt>
    <dgm:pt modelId="{711DFD9E-9AA5-453E-AC23-05B21201B5EC}" type="parTrans" cxnId="{F5DC547A-DA82-4F56-BA5A-83558E13F904}">
      <dgm:prSet/>
      <dgm:spPr/>
      <dgm:t>
        <a:bodyPr/>
        <a:lstStyle/>
        <a:p>
          <a:endParaRPr lang="en-US"/>
        </a:p>
      </dgm:t>
    </dgm:pt>
    <dgm:pt modelId="{B6A55864-2D99-4C1E-A31B-A82699C1AD19}" type="sibTrans" cxnId="{F5DC547A-DA82-4F56-BA5A-83558E13F904}">
      <dgm:prSet/>
      <dgm:spPr/>
      <dgm:t>
        <a:bodyPr/>
        <a:lstStyle/>
        <a:p>
          <a:endParaRPr lang="en-US"/>
        </a:p>
      </dgm:t>
    </dgm:pt>
    <dgm:pt modelId="{6ABA1F51-2AA2-4272-9CA8-1298D29BC26D}">
      <dgm:prSet phldrT="[Text]"/>
      <dgm:spPr/>
      <dgm:t>
        <a:bodyPr/>
        <a:lstStyle/>
        <a:p>
          <a:r>
            <a:rPr lang="en-US" dirty="0" smtClean="0"/>
            <a:t>2014-2016</a:t>
          </a:r>
          <a:endParaRPr lang="en-US" dirty="0"/>
        </a:p>
      </dgm:t>
    </dgm:pt>
    <dgm:pt modelId="{0BA120CB-F3B7-4C79-93F1-855E1D958C04}" type="parTrans" cxnId="{0FE697BB-2267-4932-B8B3-D47A56E7B0EC}">
      <dgm:prSet/>
      <dgm:spPr/>
      <dgm:t>
        <a:bodyPr/>
        <a:lstStyle/>
        <a:p>
          <a:endParaRPr lang="en-US"/>
        </a:p>
      </dgm:t>
    </dgm:pt>
    <dgm:pt modelId="{2C21AA75-A9EF-48E7-8DF2-97ECF9C10130}" type="sibTrans" cxnId="{0FE697BB-2267-4932-B8B3-D47A56E7B0EC}">
      <dgm:prSet/>
      <dgm:spPr/>
      <dgm:t>
        <a:bodyPr/>
        <a:lstStyle/>
        <a:p>
          <a:endParaRPr lang="en-US"/>
        </a:p>
      </dgm:t>
    </dgm:pt>
    <dgm:pt modelId="{6209A6F7-A465-4B49-B988-A51297ECCFD2}">
      <dgm:prSet phldrT="[Text]" custT="1"/>
      <dgm:spPr/>
      <dgm:t>
        <a:bodyPr/>
        <a:lstStyle/>
        <a:p>
          <a:r>
            <a:rPr lang="en-US" sz="2000" b="1" dirty="0" smtClean="0"/>
            <a:t>Future</a:t>
          </a:r>
          <a:endParaRPr lang="en-US" sz="2000" b="1" dirty="0"/>
        </a:p>
      </dgm:t>
    </dgm:pt>
    <dgm:pt modelId="{364E9041-A4D2-4EFD-A332-A18BB7F612ED}" type="parTrans" cxnId="{41D323D3-4553-46F6-8804-30A8C994B154}">
      <dgm:prSet/>
      <dgm:spPr/>
      <dgm:t>
        <a:bodyPr/>
        <a:lstStyle/>
        <a:p>
          <a:endParaRPr lang="en-US"/>
        </a:p>
      </dgm:t>
    </dgm:pt>
    <dgm:pt modelId="{56AC400D-8E50-46B2-AE19-B70EB290F82D}" type="sibTrans" cxnId="{41D323D3-4553-46F6-8804-30A8C994B154}">
      <dgm:prSet/>
      <dgm:spPr/>
      <dgm:t>
        <a:bodyPr/>
        <a:lstStyle/>
        <a:p>
          <a:endParaRPr lang="en-US"/>
        </a:p>
      </dgm:t>
    </dgm:pt>
    <dgm:pt modelId="{C1B685CF-81C4-4C84-9F47-495AFA7F71EF}">
      <dgm:prSet phldrT="[Text]"/>
      <dgm:spPr/>
      <dgm:t>
        <a:bodyPr/>
        <a:lstStyle/>
        <a:p>
          <a:r>
            <a:rPr lang="en-US" dirty="0" smtClean="0"/>
            <a:t>2017-</a:t>
          </a:r>
          <a:endParaRPr lang="en-US" dirty="0"/>
        </a:p>
      </dgm:t>
    </dgm:pt>
    <dgm:pt modelId="{7FE64ED4-6B1E-4660-9E4F-B98AFCE3143B}" type="parTrans" cxnId="{56F29737-2676-4B6F-9324-E31BF493AA4F}">
      <dgm:prSet/>
      <dgm:spPr/>
      <dgm:t>
        <a:bodyPr/>
        <a:lstStyle/>
        <a:p>
          <a:endParaRPr lang="en-US"/>
        </a:p>
      </dgm:t>
    </dgm:pt>
    <dgm:pt modelId="{E4DEBEBE-8F77-4B07-B164-E39F29EF7AD5}" type="sibTrans" cxnId="{56F29737-2676-4B6F-9324-E31BF493AA4F}">
      <dgm:prSet/>
      <dgm:spPr/>
      <dgm:t>
        <a:bodyPr/>
        <a:lstStyle/>
        <a:p>
          <a:endParaRPr lang="en-US"/>
        </a:p>
      </dgm:t>
    </dgm:pt>
    <dgm:pt modelId="{C032521F-7214-4150-90C4-5C56091D7238}">
      <dgm:prSet phldrT="[Text]"/>
      <dgm:spPr/>
      <dgm:t>
        <a:bodyPr/>
        <a:lstStyle/>
        <a:p>
          <a:r>
            <a:rPr lang="en-US" dirty="0" smtClean="0"/>
            <a:t>3 archive cycles</a:t>
          </a:r>
          <a:endParaRPr lang="en-US" dirty="0"/>
        </a:p>
      </dgm:t>
    </dgm:pt>
    <dgm:pt modelId="{A48CF396-9156-40FE-A27D-253774ACA179}" type="parTrans" cxnId="{17D1AFBD-67D3-4A8A-A1AA-E0594CD9C7FB}">
      <dgm:prSet/>
      <dgm:spPr/>
      <dgm:t>
        <a:bodyPr/>
        <a:lstStyle/>
        <a:p>
          <a:endParaRPr lang="en-US"/>
        </a:p>
      </dgm:t>
    </dgm:pt>
    <dgm:pt modelId="{678F0939-205E-40DA-B56D-1B9EA4B7163C}" type="sibTrans" cxnId="{17D1AFBD-67D3-4A8A-A1AA-E0594CD9C7FB}">
      <dgm:prSet/>
      <dgm:spPr/>
      <dgm:t>
        <a:bodyPr/>
        <a:lstStyle/>
        <a:p>
          <a:endParaRPr lang="en-US"/>
        </a:p>
      </dgm:t>
    </dgm:pt>
    <dgm:pt modelId="{9D88C90F-BE99-4112-B5E5-5D0CE999633D}">
      <dgm:prSet phldrT="[Text]"/>
      <dgm:spPr/>
      <dgm:t>
        <a:bodyPr/>
        <a:lstStyle/>
        <a:p>
          <a:r>
            <a:rPr lang="en-US" dirty="0" smtClean="0"/>
            <a:t>Establish program</a:t>
          </a:r>
          <a:endParaRPr lang="en-US" dirty="0"/>
        </a:p>
      </dgm:t>
    </dgm:pt>
    <dgm:pt modelId="{47ABD9FB-1ACC-4405-BB01-C011BE5A0385}" type="parTrans" cxnId="{A7898113-4278-4E56-BEC1-319B2C2BF6EE}">
      <dgm:prSet/>
      <dgm:spPr/>
      <dgm:t>
        <a:bodyPr/>
        <a:lstStyle/>
        <a:p>
          <a:endParaRPr lang="en-US"/>
        </a:p>
      </dgm:t>
    </dgm:pt>
    <dgm:pt modelId="{FCACD3A2-F716-4FAE-AA8D-2A21228B20B2}" type="sibTrans" cxnId="{A7898113-4278-4E56-BEC1-319B2C2BF6EE}">
      <dgm:prSet/>
      <dgm:spPr/>
      <dgm:t>
        <a:bodyPr/>
        <a:lstStyle/>
        <a:p>
          <a:endParaRPr lang="en-US"/>
        </a:p>
      </dgm:t>
    </dgm:pt>
    <dgm:pt modelId="{375B0482-55DD-461E-B6D2-ED89125FAFB4}">
      <dgm:prSet phldrT="[Text]"/>
      <dgm:spPr/>
      <dgm:t>
        <a:bodyPr/>
        <a:lstStyle/>
        <a:p>
          <a:r>
            <a:rPr lang="en-US" dirty="0" smtClean="0"/>
            <a:t>Mellon/Member supported</a:t>
          </a:r>
          <a:endParaRPr lang="en-US" dirty="0"/>
        </a:p>
      </dgm:t>
    </dgm:pt>
    <dgm:pt modelId="{913BAD6B-D510-4D89-8C94-3D5ADC53E253}" type="parTrans" cxnId="{147BEEAD-F4C5-4E81-8341-8DACB29EFFF1}">
      <dgm:prSet/>
      <dgm:spPr/>
      <dgm:t>
        <a:bodyPr/>
        <a:lstStyle/>
        <a:p>
          <a:endParaRPr lang="en-US"/>
        </a:p>
      </dgm:t>
    </dgm:pt>
    <dgm:pt modelId="{ABF21C34-7F38-44F7-99AA-A54758947FD3}" type="sibTrans" cxnId="{147BEEAD-F4C5-4E81-8341-8DACB29EFFF1}">
      <dgm:prSet/>
      <dgm:spPr/>
      <dgm:t>
        <a:bodyPr/>
        <a:lstStyle/>
        <a:p>
          <a:endParaRPr lang="en-US"/>
        </a:p>
      </dgm:t>
    </dgm:pt>
    <dgm:pt modelId="{6DE81C5B-4958-4824-969D-BBADC27C74AD}">
      <dgm:prSet phldrT="[Text]"/>
      <dgm:spPr/>
      <dgm:t>
        <a:bodyPr/>
        <a:lstStyle/>
        <a:p>
          <a:r>
            <a:rPr lang="en-US" dirty="0" smtClean="0"/>
            <a:t>2 archive cycles</a:t>
          </a:r>
          <a:endParaRPr lang="en-US" dirty="0"/>
        </a:p>
      </dgm:t>
    </dgm:pt>
    <dgm:pt modelId="{2DE44695-7FD3-4EE2-8F3D-72403B5C203F}" type="parTrans" cxnId="{C6146783-3017-48E2-8D74-891E6E937301}">
      <dgm:prSet/>
      <dgm:spPr/>
      <dgm:t>
        <a:bodyPr/>
        <a:lstStyle/>
        <a:p>
          <a:endParaRPr lang="en-US"/>
        </a:p>
      </dgm:t>
    </dgm:pt>
    <dgm:pt modelId="{9EA648AD-15C3-4621-B869-66A6ADB653A0}" type="sibTrans" cxnId="{C6146783-3017-48E2-8D74-891E6E937301}">
      <dgm:prSet/>
      <dgm:spPr/>
      <dgm:t>
        <a:bodyPr/>
        <a:lstStyle/>
        <a:p>
          <a:endParaRPr lang="en-US"/>
        </a:p>
      </dgm:t>
    </dgm:pt>
    <dgm:pt modelId="{28B699DC-08C8-4FB7-87B8-692A23761FB3}">
      <dgm:prSet phldrT="[Text]"/>
      <dgm:spPr/>
      <dgm:t>
        <a:bodyPr/>
        <a:lstStyle/>
        <a:p>
          <a:endParaRPr lang="en-US" dirty="0"/>
        </a:p>
      </dgm:t>
    </dgm:pt>
    <dgm:pt modelId="{62073AEE-5565-416A-A6D7-DD3BE52A57AA}" type="parTrans" cxnId="{672140A5-B19A-46FB-B2FD-3794D25BD551}">
      <dgm:prSet/>
      <dgm:spPr/>
      <dgm:t>
        <a:bodyPr/>
        <a:lstStyle/>
        <a:p>
          <a:endParaRPr lang="en-US"/>
        </a:p>
      </dgm:t>
    </dgm:pt>
    <dgm:pt modelId="{5A6842CA-0050-4FFB-9BD6-18F9C046B3AC}" type="sibTrans" cxnId="{672140A5-B19A-46FB-B2FD-3794D25BD551}">
      <dgm:prSet/>
      <dgm:spPr/>
      <dgm:t>
        <a:bodyPr/>
        <a:lstStyle/>
        <a:p>
          <a:endParaRPr lang="en-US"/>
        </a:p>
      </dgm:t>
    </dgm:pt>
    <dgm:pt modelId="{084E53A9-769C-462C-B93C-0230A32F9004}">
      <dgm:prSet phldrT="[Text]"/>
      <dgm:spPr/>
      <dgm:t>
        <a:bodyPr/>
        <a:lstStyle/>
        <a:p>
          <a:r>
            <a:rPr lang="en-US" dirty="0" smtClean="0"/>
            <a:t>System enhancements</a:t>
          </a:r>
          <a:endParaRPr lang="en-US" dirty="0"/>
        </a:p>
      </dgm:t>
    </dgm:pt>
    <dgm:pt modelId="{90912322-F339-44D3-B98B-D8564B5550B3}" type="parTrans" cxnId="{40AF3F2D-6134-436F-9054-E22AF472D508}">
      <dgm:prSet/>
      <dgm:spPr/>
      <dgm:t>
        <a:bodyPr/>
        <a:lstStyle/>
        <a:p>
          <a:endParaRPr lang="en-US"/>
        </a:p>
      </dgm:t>
    </dgm:pt>
    <dgm:pt modelId="{6EAFC99A-CF0B-4119-B64E-A46D66CF148A}" type="sibTrans" cxnId="{40AF3F2D-6134-436F-9054-E22AF472D508}">
      <dgm:prSet/>
      <dgm:spPr/>
      <dgm:t>
        <a:bodyPr/>
        <a:lstStyle/>
        <a:p>
          <a:endParaRPr lang="en-US"/>
        </a:p>
      </dgm:t>
    </dgm:pt>
    <dgm:pt modelId="{B62480BE-9907-4425-BDE1-00A5797FC9E2}">
      <dgm:prSet phldrT="[Text]"/>
      <dgm:spPr/>
      <dgm:t>
        <a:bodyPr/>
        <a:lstStyle/>
        <a:p>
          <a:r>
            <a:rPr lang="en-US" dirty="0" smtClean="0"/>
            <a:t>Program assessment P1&amp;P2</a:t>
          </a:r>
          <a:endParaRPr lang="en-US" dirty="0"/>
        </a:p>
      </dgm:t>
    </dgm:pt>
    <dgm:pt modelId="{56CD6DC8-D173-42EC-84DD-E2F8463A4CA9}" type="parTrans" cxnId="{6B0D20AA-1450-4DD1-AC14-963BDE7235A2}">
      <dgm:prSet/>
      <dgm:spPr/>
      <dgm:t>
        <a:bodyPr/>
        <a:lstStyle/>
        <a:p>
          <a:endParaRPr lang="en-US"/>
        </a:p>
      </dgm:t>
    </dgm:pt>
    <dgm:pt modelId="{8884E9D0-AB33-48AE-A3F7-96E66C87D451}" type="sibTrans" cxnId="{6B0D20AA-1450-4DD1-AC14-963BDE7235A2}">
      <dgm:prSet/>
      <dgm:spPr/>
      <dgm:t>
        <a:bodyPr/>
        <a:lstStyle/>
        <a:p>
          <a:endParaRPr lang="en-US"/>
        </a:p>
      </dgm:t>
    </dgm:pt>
    <dgm:pt modelId="{2461E44B-CD5C-444A-8B00-36353637CB4B}">
      <dgm:prSet phldrT="[Text]"/>
      <dgm:spPr/>
      <dgm:t>
        <a:bodyPr/>
        <a:lstStyle/>
        <a:p>
          <a:r>
            <a:rPr lang="en-US" dirty="0" smtClean="0"/>
            <a:t>Strategic Planning for sustainability</a:t>
          </a:r>
          <a:endParaRPr lang="en-US" dirty="0"/>
        </a:p>
      </dgm:t>
    </dgm:pt>
    <dgm:pt modelId="{2A82F5ED-F2D0-4F18-8B18-CEDA53636D44}" type="parTrans" cxnId="{E9759A21-967E-401F-9198-31467A44FA66}">
      <dgm:prSet/>
      <dgm:spPr/>
      <dgm:t>
        <a:bodyPr/>
        <a:lstStyle/>
        <a:p>
          <a:endParaRPr lang="en-US"/>
        </a:p>
      </dgm:t>
    </dgm:pt>
    <dgm:pt modelId="{37E9984E-273E-4F72-9F5E-8AF9799425EC}" type="sibTrans" cxnId="{E9759A21-967E-401F-9198-31467A44FA66}">
      <dgm:prSet/>
      <dgm:spPr/>
      <dgm:t>
        <a:bodyPr/>
        <a:lstStyle/>
        <a:p>
          <a:endParaRPr lang="en-US"/>
        </a:p>
      </dgm:t>
    </dgm:pt>
    <dgm:pt modelId="{963B3DA8-B9D8-4C0C-9B43-53E8F6B9EE5A}">
      <dgm:prSet phldrT="[Text]"/>
      <dgm:spPr/>
      <dgm:t>
        <a:bodyPr/>
        <a:lstStyle/>
        <a:p>
          <a:endParaRPr lang="en-US" dirty="0"/>
        </a:p>
      </dgm:t>
    </dgm:pt>
    <dgm:pt modelId="{2A7EE783-8A66-4512-B7A6-12F3659A303C}" type="parTrans" cxnId="{DBBCC76C-19F9-46BD-A05F-87800EF5D243}">
      <dgm:prSet/>
      <dgm:spPr/>
      <dgm:t>
        <a:bodyPr/>
        <a:lstStyle/>
        <a:p>
          <a:endParaRPr lang="en-US"/>
        </a:p>
      </dgm:t>
    </dgm:pt>
    <dgm:pt modelId="{C84E6D5E-EBA6-4B69-AFB1-257D94DEC0A2}" type="sibTrans" cxnId="{DBBCC76C-19F9-46BD-A05F-87800EF5D243}">
      <dgm:prSet/>
      <dgm:spPr/>
      <dgm:t>
        <a:bodyPr/>
        <a:lstStyle/>
        <a:p>
          <a:endParaRPr lang="en-US"/>
        </a:p>
      </dgm:t>
    </dgm:pt>
    <dgm:pt modelId="{296028CC-C4CB-461E-8E92-F5B10504CD85}">
      <dgm:prSet phldrT="[Text]"/>
      <dgm:spPr/>
      <dgm:t>
        <a:bodyPr/>
        <a:lstStyle/>
        <a:p>
          <a:r>
            <a:rPr lang="en-US" dirty="0" smtClean="0"/>
            <a:t>Mellon/Member supported</a:t>
          </a:r>
          <a:endParaRPr lang="en-US" dirty="0"/>
        </a:p>
      </dgm:t>
    </dgm:pt>
    <dgm:pt modelId="{340ED183-45E6-4E74-8026-CA917B45666B}" type="parTrans" cxnId="{F14E5B33-DC48-4174-BE32-842E9CB94C65}">
      <dgm:prSet/>
      <dgm:spPr/>
      <dgm:t>
        <a:bodyPr/>
        <a:lstStyle/>
        <a:p>
          <a:endParaRPr lang="en-US"/>
        </a:p>
      </dgm:t>
    </dgm:pt>
    <dgm:pt modelId="{0A0C0E01-54DA-44F8-B0E7-E2D7B4C24C3E}" type="sibTrans" cxnId="{F14E5B33-DC48-4174-BE32-842E9CB94C65}">
      <dgm:prSet/>
      <dgm:spPr/>
      <dgm:t>
        <a:bodyPr/>
        <a:lstStyle/>
        <a:p>
          <a:endParaRPr lang="en-US"/>
        </a:p>
      </dgm:t>
    </dgm:pt>
    <dgm:pt modelId="{9623003F-B192-4A01-B4FB-251931079CD0}">
      <dgm:prSet phldrT="[Text]"/>
      <dgm:spPr/>
      <dgm:t>
        <a:bodyPr/>
        <a:lstStyle/>
        <a:p>
          <a:r>
            <a:rPr lang="en-US" dirty="0" smtClean="0"/>
            <a:t>Ongoing archive cycles</a:t>
          </a:r>
          <a:endParaRPr lang="en-US" dirty="0"/>
        </a:p>
      </dgm:t>
    </dgm:pt>
    <dgm:pt modelId="{E23BF0BD-B943-46AF-B699-8FA10848567C}" type="parTrans" cxnId="{C183ECFD-652D-4AF4-BFA6-D275941E3712}">
      <dgm:prSet/>
      <dgm:spPr/>
      <dgm:t>
        <a:bodyPr/>
        <a:lstStyle/>
        <a:p>
          <a:endParaRPr lang="en-US"/>
        </a:p>
      </dgm:t>
    </dgm:pt>
    <dgm:pt modelId="{269957F1-8A02-4CBD-8B21-88BA226DB96E}" type="sibTrans" cxnId="{C183ECFD-652D-4AF4-BFA6-D275941E3712}">
      <dgm:prSet/>
      <dgm:spPr/>
      <dgm:t>
        <a:bodyPr/>
        <a:lstStyle/>
        <a:p>
          <a:endParaRPr lang="en-US"/>
        </a:p>
      </dgm:t>
    </dgm:pt>
    <dgm:pt modelId="{2D4515A4-F14C-412C-9C1A-B2911F66935F}">
      <dgm:prSet phldrT="[Text]"/>
      <dgm:spPr/>
      <dgm:t>
        <a:bodyPr/>
        <a:lstStyle/>
        <a:p>
          <a:r>
            <a:rPr lang="en-US" dirty="0" smtClean="0"/>
            <a:t>Bi-</a:t>
          </a:r>
          <a:r>
            <a:rPr lang="en-US" dirty="0" err="1" smtClean="0"/>
            <a:t>ennial</a:t>
          </a:r>
          <a:r>
            <a:rPr lang="en-US" dirty="0" smtClean="0"/>
            <a:t> collections analyses</a:t>
          </a:r>
          <a:endParaRPr lang="en-US" dirty="0"/>
        </a:p>
      </dgm:t>
    </dgm:pt>
    <dgm:pt modelId="{95BE9485-88C7-43F3-97C8-206532AFFC1B}" type="parTrans" cxnId="{2F18E840-2D77-49DB-8260-E579F61763C8}">
      <dgm:prSet/>
      <dgm:spPr/>
      <dgm:t>
        <a:bodyPr/>
        <a:lstStyle/>
        <a:p>
          <a:endParaRPr lang="en-US"/>
        </a:p>
      </dgm:t>
    </dgm:pt>
    <dgm:pt modelId="{6E37C1A4-C55E-4501-8550-56BC5F96D96A}" type="sibTrans" cxnId="{2F18E840-2D77-49DB-8260-E579F61763C8}">
      <dgm:prSet/>
      <dgm:spPr/>
      <dgm:t>
        <a:bodyPr/>
        <a:lstStyle/>
        <a:p>
          <a:endParaRPr lang="en-US"/>
        </a:p>
      </dgm:t>
    </dgm:pt>
    <dgm:pt modelId="{AC139166-008D-4F02-963A-208B5A116BC0}">
      <dgm:prSet phldrT="[Text]"/>
      <dgm:spPr/>
      <dgm:t>
        <a:bodyPr/>
        <a:lstStyle/>
        <a:p>
          <a:r>
            <a:rPr lang="en-US" dirty="0" smtClean="0"/>
            <a:t>Fully member supported</a:t>
          </a:r>
          <a:endParaRPr lang="en-US" dirty="0"/>
        </a:p>
      </dgm:t>
    </dgm:pt>
    <dgm:pt modelId="{A92B61F2-D69D-466A-8FFF-798C6951511D}" type="parTrans" cxnId="{A0B48763-DB63-43B0-9EC2-96C1D814599F}">
      <dgm:prSet/>
      <dgm:spPr/>
      <dgm:t>
        <a:bodyPr/>
        <a:lstStyle/>
        <a:p>
          <a:endParaRPr lang="en-US"/>
        </a:p>
      </dgm:t>
    </dgm:pt>
    <dgm:pt modelId="{18D680BD-5D53-4922-B445-050C52B00F76}" type="sibTrans" cxnId="{A0B48763-DB63-43B0-9EC2-96C1D814599F}">
      <dgm:prSet/>
      <dgm:spPr/>
      <dgm:t>
        <a:bodyPr/>
        <a:lstStyle/>
        <a:p>
          <a:endParaRPr lang="en-US"/>
        </a:p>
      </dgm:t>
    </dgm:pt>
    <dgm:pt modelId="{4CD21432-653A-4DB5-8F5D-8161886B31AF}">
      <dgm:prSet phldrT="[Text]"/>
      <dgm:spPr/>
      <dgm:t>
        <a:bodyPr/>
        <a:lstStyle/>
        <a:p>
          <a:r>
            <a:rPr lang="en-US" dirty="0" smtClean="0"/>
            <a:t>Program adjustments</a:t>
          </a:r>
          <a:endParaRPr lang="en-US" dirty="0"/>
        </a:p>
      </dgm:t>
    </dgm:pt>
    <dgm:pt modelId="{FBAEE95C-AC6A-418A-8046-9F8D17313171}" type="parTrans" cxnId="{D1DCEB0E-2232-4732-9790-6978B27BF7C3}">
      <dgm:prSet/>
      <dgm:spPr/>
      <dgm:t>
        <a:bodyPr/>
        <a:lstStyle/>
        <a:p>
          <a:endParaRPr lang="en-US"/>
        </a:p>
      </dgm:t>
    </dgm:pt>
    <dgm:pt modelId="{F917E1ED-084F-402B-8F8C-008DA08A01B9}" type="sibTrans" cxnId="{D1DCEB0E-2232-4732-9790-6978B27BF7C3}">
      <dgm:prSet/>
      <dgm:spPr/>
      <dgm:t>
        <a:bodyPr/>
        <a:lstStyle/>
        <a:p>
          <a:endParaRPr lang="en-US"/>
        </a:p>
      </dgm:t>
    </dgm:pt>
    <dgm:pt modelId="{F68BAED0-5E6B-45E6-ADE4-241AE68AB5B4}" type="pres">
      <dgm:prSet presAssocID="{8B217055-5909-43A9-9AA1-1D94BC9DB1E5}" presName="linearFlow" presStyleCnt="0">
        <dgm:presLayoutVars>
          <dgm:dir/>
          <dgm:animLvl val="lvl"/>
          <dgm:resizeHandles val="exact"/>
        </dgm:presLayoutVars>
      </dgm:prSet>
      <dgm:spPr/>
      <dgm:t>
        <a:bodyPr/>
        <a:lstStyle/>
        <a:p>
          <a:endParaRPr lang="en-US"/>
        </a:p>
      </dgm:t>
    </dgm:pt>
    <dgm:pt modelId="{D993A729-F627-44C7-B81C-1BF958D2EF47}" type="pres">
      <dgm:prSet presAssocID="{00AA0323-8026-4205-B2C2-A0D99ED8EE57}" presName="composite" presStyleCnt="0"/>
      <dgm:spPr/>
    </dgm:pt>
    <dgm:pt modelId="{67E77B17-1BFC-423A-9AF3-4FEF11C2768D}" type="pres">
      <dgm:prSet presAssocID="{00AA0323-8026-4205-B2C2-A0D99ED8EE57}" presName="parTx" presStyleLbl="node1" presStyleIdx="0" presStyleCnt="3">
        <dgm:presLayoutVars>
          <dgm:chMax val="0"/>
          <dgm:chPref val="0"/>
          <dgm:bulletEnabled val="1"/>
        </dgm:presLayoutVars>
      </dgm:prSet>
      <dgm:spPr/>
      <dgm:t>
        <a:bodyPr/>
        <a:lstStyle/>
        <a:p>
          <a:endParaRPr lang="en-US"/>
        </a:p>
      </dgm:t>
    </dgm:pt>
    <dgm:pt modelId="{783F405E-CC94-4982-A7FF-68F122E42647}" type="pres">
      <dgm:prSet presAssocID="{00AA0323-8026-4205-B2C2-A0D99ED8EE57}" presName="parSh" presStyleLbl="node1" presStyleIdx="0" presStyleCnt="3" custScaleX="112471"/>
      <dgm:spPr/>
      <dgm:t>
        <a:bodyPr/>
        <a:lstStyle/>
        <a:p>
          <a:endParaRPr lang="en-US"/>
        </a:p>
      </dgm:t>
    </dgm:pt>
    <dgm:pt modelId="{80E8FDE8-85AD-4370-9D76-800F18680E58}" type="pres">
      <dgm:prSet presAssocID="{00AA0323-8026-4205-B2C2-A0D99ED8EE57}" presName="desTx" presStyleLbl="fgAcc1" presStyleIdx="0" presStyleCnt="3">
        <dgm:presLayoutVars>
          <dgm:bulletEnabled val="1"/>
        </dgm:presLayoutVars>
      </dgm:prSet>
      <dgm:spPr/>
      <dgm:t>
        <a:bodyPr/>
        <a:lstStyle/>
        <a:p>
          <a:endParaRPr lang="en-US"/>
        </a:p>
      </dgm:t>
    </dgm:pt>
    <dgm:pt modelId="{538CEF55-231D-47B8-8FEF-A69453EA8C76}" type="pres">
      <dgm:prSet presAssocID="{FBC88E34-7DC8-4E6F-9ACA-0FE644FD2873}" presName="sibTrans" presStyleLbl="sibTrans2D1" presStyleIdx="0" presStyleCnt="2"/>
      <dgm:spPr/>
      <dgm:t>
        <a:bodyPr/>
        <a:lstStyle/>
        <a:p>
          <a:endParaRPr lang="en-US"/>
        </a:p>
      </dgm:t>
    </dgm:pt>
    <dgm:pt modelId="{A8C683B8-A61A-46D4-AD26-2F26AE0A9C9B}" type="pres">
      <dgm:prSet presAssocID="{FBC88E34-7DC8-4E6F-9ACA-0FE644FD2873}" presName="connTx" presStyleLbl="sibTrans2D1" presStyleIdx="0" presStyleCnt="2"/>
      <dgm:spPr/>
      <dgm:t>
        <a:bodyPr/>
        <a:lstStyle/>
        <a:p>
          <a:endParaRPr lang="en-US"/>
        </a:p>
      </dgm:t>
    </dgm:pt>
    <dgm:pt modelId="{A1E87929-098B-49F1-9AFE-93E5D5A8B6BA}" type="pres">
      <dgm:prSet presAssocID="{A5B3F5C8-E650-42F5-93B8-A9FC7FF1ECD1}" presName="composite" presStyleCnt="0"/>
      <dgm:spPr/>
    </dgm:pt>
    <dgm:pt modelId="{0775FA37-2F4C-4B91-A62F-912BAE957F01}" type="pres">
      <dgm:prSet presAssocID="{A5B3F5C8-E650-42F5-93B8-A9FC7FF1ECD1}" presName="parTx" presStyleLbl="node1" presStyleIdx="0" presStyleCnt="3">
        <dgm:presLayoutVars>
          <dgm:chMax val="0"/>
          <dgm:chPref val="0"/>
          <dgm:bulletEnabled val="1"/>
        </dgm:presLayoutVars>
      </dgm:prSet>
      <dgm:spPr/>
      <dgm:t>
        <a:bodyPr/>
        <a:lstStyle/>
        <a:p>
          <a:endParaRPr lang="en-US"/>
        </a:p>
      </dgm:t>
    </dgm:pt>
    <dgm:pt modelId="{455EB333-383D-4CB7-BE74-75A324DFFC3C}" type="pres">
      <dgm:prSet presAssocID="{A5B3F5C8-E650-42F5-93B8-A9FC7FF1ECD1}" presName="parSh" presStyleLbl="node1" presStyleIdx="1" presStyleCnt="3"/>
      <dgm:spPr/>
      <dgm:t>
        <a:bodyPr/>
        <a:lstStyle/>
        <a:p>
          <a:endParaRPr lang="en-US"/>
        </a:p>
      </dgm:t>
    </dgm:pt>
    <dgm:pt modelId="{BB9A2914-7F9B-428B-B049-F8688C609D3B}" type="pres">
      <dgm:prSet presAssocID="{A5B3F5C8-E650-42F5-93B8-A9FC7FF1ECD1}" presName="desTx" presStyleLbl="fgAcc1" presStyleIdx="1" presStyleCnt="3">
        <dgm:presLayoutVars>
          <dgm:bulletEnabled val="1"/>
        </dgm:presLayoutVars>
      </dgm:prSet>
      <dgm:spPr/>
      <dgm:t>
        <a:bodyPr/>
        <a:lstStyle/>
        <a:p>
          <a:endParaRPr lang="en-US"/>
        </a:p>
      </dgm:t>
    </dgm:pt>
    <dgm:pt modelId="{DEA8E981-C60F-4975-A82D-21A886D87B5B}" type="pres">
      <dgm:prSet presAssocID="{B6A55864-2D99-4C1E-A31B-A82699C1AD19}" presName="sibTrans" presStyleLbl="sibTrans2D1" presStyleIdx="1" presStyleCnt="2"/>
      <dgm:spPr/>
      <dgm:t>
        <a:bodyPr/>
        <a:lstStyle/>
        <a:p>
          <a:endParaRPr lang="en-US"/>
        </a:p>
      </dgm:t>
    </dgm:pt>
    <dgm:pt modelId="{AA1F97B9-B10F-4450-B81C-D43D20C1D213}" type="pres">
      <dgm:prSet presAssocID="{B6A55864-2D99-4C1E-A31B-A82699C1AD19}" presName="connTx" presStyleLbl="sibTrans2D1" presStyleIdx="1" presStyleCnt="2"/>
      <dgm:spPr/>
      <dgm:t>
        <a:bodyPr/>
        <a:lstStyle/>
        <a:p>
          <a:endParaRPr lang="en-US"/>
        </a:p>
      </dgm:t>
    </dgm:pt>
    <dgm:pt modelId="{8B391593-1873-479D-B3B6-01B901971881}" type="pres">
      <dgm:prSet presAssocID="{6209A6F7-A465-4B49-B988-A51297ECCFD2}" presName="composite" presStyleCnt="0"/>
      <dgm:spPr/>
    </dgm:pt>
    <dgm:pt modelId="{F4E55B39-1658-4B1A-BBD3-AFD9272DF73B}" type="pres">
      <dgm:prSet presAssocID="{6209A6F7-A465-4B49-B988-A51297ECCFD2}" presName="parTx" presStyleLbl="node1" presStyleIdx="1" presStyleCnt="3">
        <dgm:presLayoutVars>
          <dgm:chMax val="0"/>
          <dgm:chPref val="0"/>
          <dgm:bulletEnabled val="1"/>
        </dgm:presLayoutVars>
      </dgm:prSet>
      <dgm:spPr/>
      <dgm:t>
        <a:bodyPr/>
        <a:lstStyle/>
        <a:p>
          <a:endParaRPr lang="en-US"/>
        </a:p>
      </dgm:t>
    </dgm:pt>
    <dgm:pt modelId="{28E02D58-C824-439A-B4AF-ED90C9A46C5E}" type="pres">
      <dgm:prSet presAssocID="{6209A6F7-A465-4B49-B988-A51297ECCFD2}" presName="parSh" presStyleLbl="node1" presStyleIdx="2" presStyleCnt="3"/>
      <dgm:spPr/>
      <dgm:t>
        <a:bodyPr/>
        <a:lstStyle/>
        <a:p>
          <a:endParaRPr lang="en-US"/>
        </a:p>
      </dgm:t>
    </dgm:pt>
    <dgm:pt modelId="{374588C4-AE1B-4065-B656-84071BC254F0}" type="pres">
      <dgm:prSet presAssocID="{6209A6F7-A465-4B49-B988-A51297ECCFD2}" presName="desTx" presStyleLbl="fgAcc1" presStyleIdx="2" presStyleCnt="3">
        <dgm:presLayoutVars>
          <dgm:bulletEnabled val="1"/>
        </dgm:presLayoutVars>
      </dgm:prSet>
      <dgm:spPr/>
      <dgm:t>
        <a:bodyPr/>
        <a:lstStyle/>
        <a:p>
          <a:endParaRPr lang="en-US"/>
        </a:p>
      </dgm:t>
    </dgm:pt>
  </dgm:ptLst>
  <dgm:cxnLst>
    <dgm:cxn modelId="{F14E5B33-DC48-4174-BE32-842E9CB94C65}" srcId="{A5B3F5C8-E650-42F5-93B8-A9FC7FF1ECD1}" destId="{296028CC-C4CB-461E-8E92-F5B10504CD85}" srcOrd="5" destOrd="0" parTransId="{340ED183-45E6-4E74-8026-CA917B45666B}" sibTransId="{0A0C0E01-54DA-44F8-B0E7-E2D7B4C24C3E}"/>
    <dgm:cxn modelId="{E9759A21-967E-401F-9198-31467A44FA66}" srcId="{A5B3F5C8-E650-42F5-93B8-A9FC7FF1ECD1}" destId="{2461E44B-CD5C-444A-8B00-36353637CB4B}" srcOrd="4" destOrd="0" parTransId="{2A82F5ED-F2D0-4F18-8B18-CEDA53636D44}" sibTransId="{37E9984E-273E-4F72-9F5E-8AF9799425EC}"/>
    <dgm:cxn modelId="{85F6575B-FEB3-497D-9D86-626FCE8C9E56}" type="presOf" srcId="{9D88C90F-BE99-4112-B5E5-5D0CE999633D}" destId="{80E8FDE8-85AD-4370-9D76-800F18680E58}" srcOrd="0" destOrd="2" presId="urn:microsoft.com/office/officeart/2005/8/layout/process3"/>
    <dgm:cxn modelId="{F5DC547A-DA82-4F56-BA5A-83558E13F904}" srcId="{8B217055-5909-43A9-9AA1-1D94BC9DB1E5}" destId="{A5B3F5C8-E650-42F5-93B8-A9FC7FF1ECD1}" srcOrd="1" destOrd="0" parTransId="{711DFD9E-9AA5-453E-AC23-05B21201B5EC}" sibTransId="{B6A55864-2D99-4C1E-A31B-A82699C1AD19}"/>
    <dgm:cxn modelId="{257EBFC9-E6AD-4D5A-98FD-4FFCD5C441D3}" type="presOf" srcId="{B6A55864-2D99-4C1E-A31B-A82699C1AD19}" destId="{DEA8E981-C60F-4975-A82D-21A886D87B5B}" srcOrd="0" destOrd="0" presId="urn:microsoft.com/office/officeart/2005/8/layout/process3"/>
    <dgm:cxn modelId="{0FE697BB-2267-4932-B8B3-D47A56E7B0EC}" srcId="{A5B3F5C8-E650-42F5-93B8-A9FC7FF1ECD1}" destId="{6ABA1F51-2AA2-4272-9CA8-1298D29BC26D}" srcOrd="0" destOrd="0" parTransId="{0BA120CB-F3B7-4C79-93F1-855E1D958C04}" sibTransId="{2C21AA75-A9EF-48E7-8DF2-97ECF9C10130}"/>
    <dgm:cxn modelId="{147BEEAD-F4C5-4E81-8341-8DACB29EFFF1}" srcId="{00AA0323-8026-4205-B2C2-A0D99ED8EE57}" destId="{375B0482-55DD-461E-B6D2-ED89125FAFB4}" srcOrd="3" destOrd="0" parTransId="{913BAD6B-D510-4D89-8C94-3D5ADC53E253}" sibTransId="{ABF21C34-7F38-44F7-99AA-A54758947FD3}"/>
    <dgm:cxn modelId="{1AE2258C-CE73-4E90-8AFA-3894AB4FE00D}" type="presOf" srcId="{963B3DA8-B9D8-4C0C-9B43-53E8F6B9EE5A}" destId="{BB9A2914-7F9B-428B-B049-F8688C609D3B}" srcOrd="0" destOrd="6" presId="urn:microsoft.com/office/officeart/2005/8/layout/process3"/>
    <dgm:cxn modelId="{A7602C4B-AB7C-42DA-9A62-B716E54DE708}" type="presOf" srcId="{6ABA1F51-2AA2-4272-9CA8-1298D29BC26D}" destId="{BB9A2914-7F9B-428B-B049-F8688C609D3B}" srcOrd="0" destOrd="0" presId="urn:microsoft.com/office/officeart/2005/8/layout/process3"/>
    <dgm:cxn modelId="{41D323D3-4553-46F6-8804-30A8C994B154}" srcId="{8B217055-5909-43A9-9AA1-1D94BC9DB1E5}" destId="{6209A6F7-A465-4B49-B988-A51297ECCFD2}" srcOrd="2" destOrd="0" parTransId="{364E9041-A4D2-4EFD-A332-A18BB7F612ED}" sibTransId="{56AC400D-8E50-46B2-AE19-B70EB290F82D}"/>
    <dgm:cxn modelId="{89E91BDF-031F-4943-99A3-2813DF6235C4}" type="presOf" srcId="{00AA0323-8026-4205-B2C2-A0D99ED8EE57}" destId="{783F405E-CC94-4982-A7FF-68F122E42647}" srcOrd="1" destOrd="0" presId="urn:microsoft.com/office/officeart/2005/8/layout/process3"/>
    <dgm:cxn modelId="{17D1AFBD-67D3-4A8A-A1AA-E0594CD9C7FB}" srcId="{00AA0323-8026-4205-B2C2-A0D99ED8EE57}" destId="{C032521F-7214-4150-90C4-5C56091D7238}" srcOrd="1" destOrd="0" parTransId="{A48CF396-9156-40FE-A27D-253774ACA179}" sibTransId="{678F0939-205E-40DA-B56D-1B9EA4B7163C}"/>
    <dgm:cxn modelId="{21872D61-796D-4AEE-AE50-752CDE9364BB}" type="presOf" srcId="{28B699DC-08C8-4FB7-87B8-692A23761FB3}" destId="{BB9A2914-7F9B-428B-B049-F8688C609D3B}" srcOrd="0" destOrd="7" presId="urn:microsoft.com/office/officeart/2005/8/layout/process3"/>
    <dgm:cxn modelId="{BBFCC5B7-2946-45F6-9185-A38BAD358F18}" type="presOf" srcId="{9623003F-B192-4A01-B4FB-251931079CD0}" destId="{374588C4-AE1B-4065-B656-84071BC254F0}" srcOrd="0" destOrd="1" presId="urn:microsoft.com/office/officeart/2005/8/layout/process3"/>
    <dgm:cxn modelId="{91A122AF-B2EC-455C-8C7A-8284BDD1352B}" type="presOf" srcId="{6209A6F7-A465-4B49-B988-A51297ECCFD2}" destId="{F4E55B39-1658-4B1A-BBD3-AFD9272DF73B}" srcOrd="0" destOrd="0" presId="urn:microsoft.com/office/officeart/2005/8/layout/process3"/>
    <dgm:cxn modelId="{EDAFF9FB-FC5A-4B0A-B1B7-DE9D3185A81D}" type="presOf" srcId="{6209A6F7-A465-4B49-B988-A51297ECCFD2}" destId="{28E02D58-C824-439A-B4AF-ED90C9A46C5E}" srcOrd="1" destOrd="0" presId="urn:microsoft.com/office/officeart/2005/8/layout/process3"/>
    <dgm:cxn modelId="{7839EDEF-882B-4AE8-B198-6CFCA342214A}" type="presOf" srcId="{B6A55864-2D99-4C1E-A31B-A82699C1AD19}" destId="{AA1F97B9-B10F-4450-B81C-D43D20C1D213}" srcOrd="1" destOrd="0" presId="urn:microsoft.com/office/officeart/2005/8/layout/process3"/>
    <dgm:cxn modelId="{F3392592-26BC-4BFC-ABBC-B3A0F261624B}" srcId="{00AA0323-8026-4205-B2C2-A0D99ED8EE57}" destId="{A49B93BA-AAB0-47F3-80DC-088DE16A0180}" srcOrd="0" destOrd="0" parTransId="{9EF69C8C-7BC5-4336-8181-83D1FE0BF8EE}" sibTransId="{2F8023D6-E1D3-4B1E-85CB-111C35C6D9D8}"/>
    <dgm:cxn modelId="{A1F8643B-C924-4D8D-87E6-BF5B04268931}" type="presOf" srcId="{6DE81C5B-4958-4824-969D-BBADC27C74AD}" destId="{BB9A2914-7F9B-428B-B049-F8688C609D3B}" srcOrd="0" destOrd="1" presId="urn:microsoft.com/office/officeart/2005/8/layout/process3"/>
    <dgm:cxn modelId="{1E2FC7F1-9FE3-4A7C-BFB9-28A55C7CF1E2}" type="presOf" srcId="{FBC88E34-7DC8-4E6F-9ACA-0FE644FD2873}" destId="{538CEF55-231D-47B8-8FEF-A69453EA8C76}" srcOrd="0" destOrd="0" presId="urn:microsoft.com/office/officeart/2005/8/layout/process3"/>
    <dgm:cxn modelId="{F46EAEDA-76A1-416A-8485-81D54169E4C0}" type="presOf" srcId="{375B0482-55DD-461E-B6D2-ED89125FAFB4}" destId="{80E8FDE8-85AD-4370-9D76-800F18680E58}" srcOrd="0" destOrd="3" presId="urn:microsoft.com/office/officeart/2005/8/layout/process3"/>
    <dgm:cxn modelId="{99EDBF7E-559A-4FAB-9C94-2B1ED334D528}" type="presOf" srcId="{8B217055-5909-43A9-9AA1-1D94BC9DB1E5}" destId="{F68BAED0-5E6B-45E6-ADE4-241AE68AB5B4}" srcOrd="0" destOrd="0" presId="urn:microsoft.com/office/officeart/2005/8/layout/process3"/>
    <dgm:cxn modelId="{A0B48763-DB63-43B0-9EC2-96C1D814599F}" srcId="{6209A6F7-A465-4B49-B988-A51297ECCFD2}" destId="{AC139166-008D-4F02-963A-208B5A116BC0}" srcOrd="4" destOrd="0" parTransId="{A92B61F2-D69D-466A-8FFF-798C6951511D}" sibTransId="{18D680BD-5D53-4922-B445-050C52B00F76}"/>
    <dgm:cxn modelId="{40AF3F2D-6134-436F-9054-E22AF472D508}" srcId="{A5B3F5C8-E650-42F5-93B8-A9FC7FF1ECD1}" destId="{084E53A9-769C-462C-B93C-0230A32F9004}" srcOrd="2" destOrd="0" parTransId="{90912322-F339-44D3-B98B-D8564B5550B3}" sibTransId="{6EAFC99A-CF0B-4119-B64E-A46D66CF148A}"/>
    <dgm:cxn modelId="{914F5BB6-E174-434E-9474-5CB5117F8FD3}" type="presOf" srcId="{00AA0323-8026-4205-B2C2-A0D99ED8EE57}" destId="{67E77B17-1BFC-423A-9AF3-4FEF11C2768D}" srcOrd="0" destOrd="0" presId="urn:microsoft.com/office/officeart/2005/8/layout/process3"/>
    <dgm:cxn modelId="{FB07D59A-BE6C-4899-A686-E2D8822C0907}" type="presOf" srcId="{AC139166-008D-4F02-963A-208B5A116BC0}" destId="{374588C4-AE1B-4065-B656-84071BC254F0}" srcOrd="0" destOrd="4" presId="urn:microsoft.com/office/officeart/2005/8/layout/process3"/>
    <dgm:cxn modelId="{BE5E3D1C-3867-4DFD-BCAC-9909A379D917}" type="presOf" srcId="{296028CC-C4CB-461E-8E92-F5B10504CD85}" destId="{BB9A2914-7F9B-428B-B049-F8688C609D3B}" srcOrd="0" destOrd="5" presId="urn:microsoft.com/office/officeart/2005/8/layout/process3"/>
    <dgm:cxn modelId="{D1DCEB0E-2232-4732-9790-6978B27BF7C3}" srcId="{6209A6F7-A465-4B49-B988-A51297ECCFD2}" destId="{4CD21432-653A-4DB5-8F5D-8161886B31AF}" srcOrd="3" destOrd="0" parTransId="{FBAEE95C-AC6A-418A-8046-9F8D17313171}" sibTransId="{F917E1ED-084F-402B-8F8C-008DA08A01B9}"/>
    <dgm:cxn modelId="{85F2A652-8571-4CE7-9363-617F60A2BB56}" type="presOf" srcId="{084E53A9-769C-462C-B93C-0230A32F9004}" destId="{BB9A2914-7F9B-428B-B049-F8688C609D3B}" srcOrd="0" destOrd="2" presId="urn:microsoft.com/office/officeart/2005/8/layout/process3"/>
    <dgm:cxn modelId="{A7898113-4278-4E56-BEC1-319B2C2BF6EE}" srcId="{00AA0323-8026-4205-B2C2-A0D99ED8EE57}" destId="{9D88C90F-BE99-4112-B5E5-5D0CE999633D}" srcOrd="2" destOrd="0" parTransId="{47ABD9FB-1ACC-4405-BB01-C011BE5A0385}" sibTransId="{FCACD3A2-F716-4FAE-AA8D-2A21228B20B2}"/>
    <dgm:cxn modelId="{902454B7-3232-4620-B101-BAAB354342D5}" srcId="{8B217055-5909-43A9-9AA1-1D94BC9DB1E5}" destId="{00AA0323-8026-4205-B2C2-A0D99ED8EE57}" srcOrd="0" destOrd="0" parTransId="{BE5C9BC2-E07C-4851-B8D9-3FD5DE045E67}" sibTransId="{FBC88E34-7DC8-4E6F-9ACA-0FE644FD2873}"/>
    <dgm:cxn modelId="{672140A5-B19A-46FB-B2FD-3794D25BD551}" srcId="{A5B3F5C8-E650-42F5-93B8-A9FC7FF1ECD1}" destId="{28B699DC-08C8-4FB7-87B8-692A23761FB3}" srcOrd="7" destOrd="0" parTransId="{62073AEE-5565-416A-A6D7-DD3BE52A57AA}" sibTransId="{5A6842CA-0050-4FFB-9BD6-18F9C046B3AC}"/>
    <dgm:cxn modelId="{B928338A-777D-441E-B8E1-71A8BFA8C8A4}" type="presOf" srcId="{2461E44B-CD5C-444A-8B00-36353637CB4B}" destId="{BB9A2914-7F9B-428B-B049-F8688C609D3B}" srcOrd="0" destOrd="4" presId="urn:microsoft.com/office/officeart/2005/8/layout/process3"/>
    <dgm:cxn modelId="{E1FC3B68-6025-4636-9102-B4FE145E8D79}" type="presOf" srcId="{4CD21432-653A-4DB5-8F5D-8161886B31AF}" destId="{374588C4-AE1B-4065-B656-84071BC254F0}" srcOrd="0" destOrd="3" presId="urn:microsoft.com/office/officeart/2005/8/layout/process3"/>
    <dgm:cxn modelId="{34D18771-F900-41BD-8230-3DF9B4066DC0}" type="presOf" srcId="{FBC88E34-7DC8-4E6F-9ACA-0FE644FD2873}" destId="{A8C683B8-A61A-46D4-AD26-2F26AE0A9C9B}" srcOrd="1" destOrd="0" presId="urn:microsoft.com/office/officeart/2005/8/layout/process3"/>
    <dgm:cxn modelId="{336C4A2D-8AA8-49D6-83AD-476A5F6ACBBD}" type="presOf" srcId="{A5B3F5C8-E650-42F5-93B8-A9FC7FF1ECD1}" destId="{455EB333-383D-4CB7-BE74-75A324DFFC3C}" srcOrd="1" destOrd="0" presId="urn:microsoft.com/office/officeart/2005/8/layout/process3"/>
    <dgm:cxn modelId="{C183ECFD-652D-4AF4-BFA6-D275941E3712}" srcId="{6209A6F7-A465-4B49-B988-A51297ECCFD2}" destId="{9623003F-B192-4A01-B4FB-251931079CD0}" srcOrd="1" destOrd="0" parTransId="{E23BF0BD-B943-46AF-B699-8FA10848567C}" sibTransId="{269957F1-8A02-4CBD-8B21-88BA226DB96E}"/>
    <dgm:cxn modelId="{5A745AC5-BE8A-4344-A8C7-F61A990BCCCF}" type="presOf" srcId="{C032521F-7214-4150-90C4-5C56091D7238}" destId="{80E8FDE8-85AD-4370-9D76-800F18680E58}" srcOrd="0" destOrd="1" presId="urn:microsoft.com/office/officeart/2005/8/layout/process3"/>
    <dgm:cxn modelId="{56F29737-2676-4B6F-9324-E31BF493AA4F}" srcId="{6209A6F7-A465-4B49-B988-A51297ECCFD2}" destId="{C1B685CF-81C4-4C84-9F47-495AFA7F71EF}" srcOrd="0" destOrd="0" parTransId="{7FE64ED4-6B1E-4660-9E4F-B98AFCE3143B}" sibTransId="{E4DEBEBE-8F77-4B07-B164-E39F29EF7AD5}"/>
    <dgm:cxn modelId="{0C4C274E-77F6-4373-A69C-E13681990F91}" type="presOf" srcId="{2D4515A4-F14C-412C-9C1A-B2911F66935F}" destId="{374588C4-AE1B-4065-B656-84071BC254F0}" srcOrd="0" destOrd="2" presId="urn:microsoft.com/office/officeart/2005/8/layout/process3"/>
    <dgm:cxn modelId="{6B0D20AA-1450-4DD1-AC14-963BDE7235A2}" srcId="{A5B3F5C8-E650-42F5-93B8-A9FC7FF1ECD1}" destId="{B62480BE-9907-4425-BDE1-00A5797FC9E2}" srcOrd="3" destOrd="0" parTransId="{56CD6DC8-D173-42EC-84DD-E2F8463A4CA9}" sibTransId="{8884E9D0-AB33-48AE-A3F7-96E66C87D451}"/>
    <dgm:cxn modelId="{11B3A63A-8FD9-472D-96CD-498FB67623D8}" type="presOf" srcId="{A49B93BA-AAB0-47F3-80DC-088DE16A0180}" destId="{80E8FDE8-85AD-4370-9D76-800F18680E58}" srcOrd="0" destOrd="0" presId="urn:microsoft.com/office/officeart/2005/8/layout/process3"/>
    <dgm:cxn modelId="{2F18E840-2D77-49DB-8260-E579F61763C8}" srcId="{6209A6F7-A465-4B49-B988-A51297ECCFD2}" destId="{2D4515A4-F14C-412C-9C1A-B2911F66935F}" srcOrd="2" destOrd="0" parTransId="{95BE9485-88C7-43F3-97C8-206532AFFC1B}" sibTransId="{6E37C1A4-C55E-4501-8550-56BC5F96D96A}"/>
    <dgm:cxn modelId="{C6146783-3017-48E2-8D74-891E6E937301}" srcId="{A5B3F5C8-E650-42F5-93B8-A9FC7FF1ECD1}" destId="{6DE81C5B-4958-4824-969D-BBADC27C74AD}" srcOrd="1" destOrd="0" parTransId="{2DE44695-7FD3-4EE2-8F3D-72403B5C203F}" sibTransId="{9EA648AD-15C3-4621-B869-66A6ADB653A0}"/>
    <dgm:cxn modelId="{DED8DCDE-1DFA-43AA-8DDD-BCF613667529}" type="presOf" srcId="{C1B685CF-81C4-4C84-9F47-495AFA7F71EF}" destId="{374588C4-AE1B-4065-B656-84071BC254F0}" srcOrd="0" destOrd="0" presId="urn:microsoft.com/office/officeart/2005/8/layout/process3"/>
    <dgm:cxn modelId="{DBBCC76C-19F9-46BD-A05F-87800EF5D243}" srcId="{A5B3F5C8-E650-42F5-93B8-A9FC7FF1ECD1}" destId="{963B3DA8-B9D8-4C0C-9B43-53E8F6B9EE5A}" srcOrd="6" destOrd="0" parTransId="{2A7EE783-8A66-4512-B7A6-12F3659A303C}" sibTransId="{C84E6D5E-EBA6-4B69-AFB1-257D94DEC0A2}"/>
    <dgm:cxn modelId="{440EEE73-03B7-408F-9C16-6B1D880B2892}" type="presOf" srcId="{A5B3F5C8-E650-42F5-93B8-A9FC7FF1ECD1}" destId="{0775FA37-2F4C-4B91-A62F-912BAE957F01}" srcOrd="0" destOrd="0" presId="urn:microsoft.com/office/officeart/2005/8/layout/process3"/>
    <dgm:cxn modelId="{8B9A95BA-F562-40F3-83EC-FE6152F357D7}" type="presOf" srcId="{B62480BE-9907-4425-BDE1-00A5797FC9E2}" destId="{BB9A2914-7F9B-428B-B049-F8688C609D3B}" srcOrd="0" destOrd="3" presId="urn:microsoft.com/office/officeart/2005/8/layout/process3"/>
    <dgm:cxn modelId="{BFF92CD2-5ED0-4C7E-B382-032619A96EE1}" type="presParOf" srcId="{F68BAED0-5E6B-45E6-ADE4-241AE68AB5B4}" destId="{D993A729-F627-44C7-B81C-1BF958D2EF47}" srcOrd="0" destOrd="0" presId="urn:microsoft.com/office/officeart/2005/8/layout/process3"/>
    <dgm:cxn modelId="{513F293D-C00E-4E57-BD6D-2BA8D6131238}" type="presParOf" srcId="{D993A729-F627-44C7-B81C-1BF958D2EF47}" destId="{67E77B17-1BFC-423A-9AF3-4FEF11C2768D}" srcOrd="0" destOrd="0" presId="urn:microsoft.com/office/officeart/2005/8/layout/process3"/>
    <dgm:cxn modelId="{A66F42B0-F984-4F4D-AAFF-41B8912A04BC}" type="presParOf" srcId="{D993A729-F627-44C7-B81C-1BF958D2EF47}" destId="{783F405E-CC94-4982-A7FF-68F122E42647}" srcOrd="1" destOrd="0" presId="urn:microsoft.com/office/officeart/2005/8/layout/process3"/>
    <dgm:cxn modelId="{C45261AB-D87F-4FF2-A642-35CDE22DB9E8}" type="presParOf" srcId="{D993A729-F627-44C7-B81C-1BF958D2EF47}" destId="{80E8FDE8-85AD-4370-9D76-800F18680E58}" srcOrd="2" destOrd="0" presId="urn:microsoft.com/office/officeart/2005/8/layout/process3"/>
    <dgm:cxn modelId="{99BB4542-D39B-4CE6-BC40-0FDF35B14CCD}" type="presParOf" srcId="{F68BAED0-5E6B-45E6-ADE4-241AE68AB5B4}" destId="{538CEF55-231D-47B8-8FEF-A69453EA8C76}" srcOrd="1" destOrd="0" presId="urn:microsoft.com/office/officeart/2005/8/layout/process3"/>
    <dgm:cxn modelId="{D0AECADF-8B1C-4E1D-91BA-29DC526D9AD3}" type="presParOf" srcId="{538CEF55-231D-47B8-8FEF-A69453EA8C76}" destId="{A8C683B8-A61A-46D4-AD26-2F26AE0A9C9B}" srcOrd="0" destOrd="0" presId="urn:microsoft.com/office/officeart/2005/8/layout/process3"/>
    <dgm:cxn modelId="{48547C94-2FDA-4158-B58A-7C50650BC802}" type="presParOf" srcId="{F68BAED0-5E6B-45E6-ADE4-241AE68AB5B4}" destId="{A1E87929-098B-49F1-9AFE-93E5D5A8B6BA}" srcOrd="2" destOrd="0" presId="urn:microsoft.com/office/officeart/2005/8/layout/process3"/>
    <dgm:cxn modelId="{4D70BBEA-569F-4B78-AF62-A22E1CE363B2}" type="presParOf" srcId="{A1E87929-098B-49F1-9AFE-93E5D5A8B6BA}" destId="{0775FA37-2F4C-4B91-A62F-912BAE957F01}" srcOrd="0" destOrd="0" presId="urn:microsoft.com/office/officeart/2005/8/layout/process3"/>
    <dgm:cxn modelId="{BDA3B733-180F-4FEA-B326-24B525429AA8}" type="presParOf" srcId="{A1E87929-098B-49F1-9AFE-93E5D5A8B6BA}" destId="{455EB333-383D-4CB7-BE74-75A324DFFC3C}" srcOrd="1" destOrd="0" presId="urn:microsoft.com/office/officeart/2005/8/layout/process3"/>
    <dgm:cxn modelId="{4790802A-573F-4644-AC5C-A733F06287AB}" type="presParOf" srcId="{A1E87929-098B-49F1-9AFE-93E5D5A8B6BA}" destId="{BB9A2914-7F9B-428B-B049-F8688C609D3B}" srcOrd="2" destOrd="0" presId="urn:microsoft.com/office/officeart/2005/8/layout/process3"/>
    <dgm:cxn modelId="{2C830498-7788-465E-8AF1-8AE13C03893B}" type="presParOf" srcId="{F68BAED0-5E6B-45E6-ADE4-241AE68AB5B4}" destId="{DEA8E981-C60F-4975-A82D-21A886D87B5B}" srcOrd="3" destOrd="0" presId="urn:microsoft.com/office/officeart/2005/8/layout/process3"/>
    <dgm:cxn modelId="{D895B471-C2FF-40BD-BF4E-32FF605C30DC}" type="presParOf" srcId="{DEA8E981-C60F-4975-A82D-21A886D87B5B}" destId="{AA1F97B9-B10F-4450-B81C-D43D20C1D213}" srcOrd="0" destOrd="0" presId="urn:microsoft.com/office/officeart/2005/8/layout/process3"/>
    <dgm:cxn modelId="{FF9A300E-08AE-47BF-81E7-5427579DD3FE}" type="presParOf" srcId="{F68BAED0-5E6B-45E6-ADE4-241AE68AB5B4}" destId="{8B391593-1873-479D-B3B6-01B901971881}" srcOrd="4" destOrd="0" presId="urn:microsoft.com/office/officeart/2005/8/layout/process3"/>
    <dgm:cxn modelId="{52A6EAB1-62AD-4B5E-AAEE-708C58EF45F3}" type="presParOf" srcId="{8B391593-1873-479D-B3B6-01B901971881}" destId="{F4E55B39-1658-4B1A-BBD3-AFD9272DF73B}" srcOrd="0" destOrd="0" presId="urn:microsoft.com/office/officeart/2005/8/layout/process3"/>
    <dgm:cxn modelId="{39DC4E54-216A-4FC1-962F-663F07C53AF7}" type="presParOf" srcId="{8B391593-1873-479D-B3B6-01B901971881}" destId="{28E02D58-C824-439A-B4AF-ED90C9A46C5E}" srcOrd="1" destOrd="0" presId="urn:microsoft.com/office/officeart/2005/8/layout/process3"/>
    <dgm:cxn modelId="{CD4690D3-FEBB-451D-8394-9BE26184265B}" type="presParOf" srcId="{8B391593-1873-479D-B3B6-01B901971881}" destId="{374588C4-AE1B-4065-B656-84071BC254F0}"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2033BA-BB0E-43E9-BA2C-F9B61B4DB8DC}" type="doc">
      <dgm:prSet loTypeId="urn:microsoft.com/office/officeart/2005/8/layout/hChevron3" loCatId="process" qsTypeId="urn:microsoft.com/office/officeart/2005/8/quickstyle/simple1" qsCatId="simple" csTypeId="urn:microsoft.com/office/officeart/2005/8/colors/accent1_2" csCatId="accent1" phldr="1"/>
      <dgm:spPr/>
    </dgm:pt>
    <dgm:pt modelId="{C694A3B5-E67C-4723-A20F-5B8261178E63}">
      <dgm:prSet phldrT="[Text]"/>
      <dgm:spPr/>
      <dgm:t>
        <a:bodyPr/>
        <a:lstStyle/>
        <a:p>
          <a:r>
            <a:rPr lang="en-US" dirty="0" smtClean="0"/>
            <a:t>Receive </a:t>
          </a:r>
          <a:r>
            <a:rPr lang="en-US" dirty="0" err="1" smtClean="0"/>
            <a:t>unarchived</a:t>
          </a:r>
          <a:r>
            <a:rPr lang="en-US" dirty="0" smtClean="0"/>
            <a:t> holdings</a:t>
          </a:r>
          <a:endParaRPr lang="en-US" dirty="0"/>
        </a:p>
      </dgm:t>
    </dgm:pt>
    <dgm:pt modelId="{DB4079F3-31DA-4239-9C16-41FB8A9CF8C0}" type="parTrans" cxnId="{8D10D2E8-D620-4357-9CE8-62D0B2122CEB}">
      <dgm:prSet/>
      <dgm:spPr/>
      <dgm:t>
        <a:bodyPr/>
        <a:lstStyle/>
        <a:p>
          <a:endParaRPr lang="en-US"/>
        </a:p>
      </dgm:t>
    </dgm:pt>
    <dgm:pt modelId="{AE340F98-8E62-47A3-8B53-680F04B2FFF3}" type="sibTrans" cxnId="{8D10D2E8-D620-4357-9CE8-62D0B2122CEB}">
      <dgm:prSet/>
      <dgm:spPr/>
      <dgm:t>
        <a:bodyPr/>
        <a:lstStyle/>
        <a:p>
          <a:endParaRPr lang="en-US"/>
        </a:p>
      </dgm:t>
    </dgm:pt>
    <dgm:pt modelId="{42E76F3E-2EE1-40A6-B819-5307C57AAC34}">
      <dgm:prSet phldrT="[Text]"/>
      <dgm:spPr>
        <a:solidFill>
          <a:schemeClr val="accent1"/>
        </a:solidFill>
      </dgm:spPr>
      <dgm:t>
        <a:bodyPr/>
        <a:lstStyle/>
        <a:p>
          <a:r>
            <a:rPr lang="en-US" dirty="0" smtClean="0"/>
            <a:t>Collections Analysis</a:t>
          </a:r>
          <a:endParaRPr lang="en-US" dirty="0"/>
        </a:p>
      </dgm:t>
    </dgm:pt>
    <dgm:pt modelId="{6A43A8CF-BEFD-43CE-A231-F4FAC46B82F6}" type="parTrans" cxnId="{5B43C177-6101-4F7F-B1B5-882C78E7502E}">
      <dgm:prSet/>
      <dgm:spPr/>
      <dgm:t>
        <a:bodyPr/>
        <a:lstStyle/>
        <a:p>
          <a:endParaRPr lang="en-US"/>
        </a:p>
      </dgm:t>
    </dgm:pt>
    <dgm:pt modelId="{FD1117AE-BFEA-47B7-9CAD-179CF09D32A6}" type="sibTrans" cxnId="{5B43C177-6101-4F7F-B1B5-882C78E7502E}">
      <dgm:prSet/>
      <dgm:spPr/>
      <dgm:t>
        <a:bodyPr/>
        <a:lstStyle/>
        <a:p>
          <a:endParaRPr lang="en-US"/>
        </a:p>
      </dgm:t>
    </dgm:pt>
    <dgm:pt modelId="{AAD9C509-9CEE-441D-8772-5A035BF0CA0A}">
      <dgm:prSet phldrT="[Text]"/>
      <dgm:spPr>
        <a:solidFill>
          <a:schemeClr val="accent1"/>
        </a:solidFill>
      </dgm:spPr>
      <dgm:t>
        <a:bodyPr/>
        <a:lstStyle/>
        <a:p>
          <a:r>
            <a:rPr lang="en-US" dirty="0" smtClean="0"/>
            <a:t>Archiving Proposals</a:t>
          </a:r>
          <a:endParaRPr lang="en-US" dirty="0"/>
        </a:p>
      </dgm:t>
    </dgm:pt>
    <dgm:pt modelId="{C5C222B1-79A1-49DD-A1FD-DB0B59181975}" type="parTrans" cxnId="{72C7D873-8E09-47A3-B676-2C54055ADF31}">
      <dgm:prSet/>
      <dgm:spPr/>
      <dgm:t>
        <a:bodyPr/>
        <a:lstStyle/>
        <a:p>
          <a:endParaRPr lang="en-US"/>
        </a:p>
      </dgm:t>
    </dgm:pt>
    <dgm:pt modelId="{9F7ABF07-B953-4CEB-BCF9-D94A428BA06F}" type="sibTrans" cxnId="{72C7D873-8E09-47A3-B676-2C54055ADF31}">
      <dgm:prSet/>
      <dgm:spPr/>
      <dgm:t>
        <a:bodyPr/>
        <a:lstStyle/>
        <a:p>
          <a:endParaRPr lang="en-US"/>
        </a:p>
      </dgm:t>
    </dgm:pt>
    <dgm:pt modelId="{C477AC48-8A6C-414B-ACE9-9F7E8B845E35}">
      <dgm:prSet/>
      <dgm:spPr>
        <a:solidFill>
          <a:schemeClr val="accent6"/>
        </a:solidFill>
      </dgm:spPr>
      <dgm:t>
        <a:bodyPr/>
        <a:lstStyle/>
        <a:p>
          <a:r>
            <a:rPr lang="en-US" dirty="0" smtClean="0"/>
            <a:t>Perform Archiving work</a:t>
          </a:r>
          <a:endParaRPr lang="en-US" dirty="0"/>
        </a:p>
      </dgm:t>
    </dgm:pt>
    <dgm:pt modelId="{5E860FE2-104A-4D3A-8D97-2F471DCB6EF4}" type="parTrans" cxnId="{D6E18A45-D51A-4DDD-9316-D1A2177BD1CE}">
      <dgm:prSet/>
      <dgm:spPr/>
      <dgm:t>
        <a:bodyPr/>
        <a:lstStyle/>
        <a:p>
          <a:endParaRPr lang="en-US"/>
        </a:p>
      </dgm:t>
    </dgm:pt>
    <dgm:pt modelId="{FE4CE63F-B0B2-45A2-892B-6E308741762B}" type="sibTrans" cxnId="{D6E18A45-D51A-4DDD-9316-D1A2177BD1CE}">
      <dgm:prSet/>
      <dgm:spPr/>
      <dgm:t>
        <a:bodyPr/>
        <a:lstStyle/>
        <a:p>
          <a:endParaRPr lang="en-US"/>
        </a:p>
      </dgm:t>
    </dgm:pt>
    <dgm:pt modelId="{BC410F0B-C238-4B5A-8C65-1F93DF002E8A}">
      <dgm:prSet/>
      <dgm:spPr>
        <a:solidFill>
          <a:schemeClr val="accent3"/>
        </a:solidFill>
      </dgm:spPr>
      <dgm:t>
        <a:bodyPr/>
        <a:lstStyle/>
        <a:p>
          <a:r>
            <a:rPr lang="en-US" dirty="0" smtClean="0"/>
            <a:t>Disclose</a:t>
          </a:r>
          <a:endParaRPr lang="en-US" dirty="0"/>
        </a:p>
      </dgm:t>
    </dgm:pt>
    <dgm:pt modelId="{7BC794EE-FEFF-420C-9A5E-4B1510573858}" type="parTrans" cxnId="{EBEE23F5-B969-4323-B97F-36720D90B2CF}">
      <dgm:prSet/>
      <dgm:spPr/>
      <dgm:t>
        <a:bodyPr/>
        <a:lstStyle/>
        <a:p>
          <a:endParaRPr lang="en-US"/>
        </a:p>
      </dgm:t>
    </dgm:pt>
    <dgm:pt modelId="{EE888E4C-08B3-4CE9-B0CC-76527E39A431}" type="sibTrans" cxnId="{EBEE23F5-B969-4323-B97F-36720D90B2CF}">
      <dgm:prSet/>
      <dgm:spPr/>
      <dgm:t>
        <a:bodyPr/>
        <a:lstStyle/>
        <a:p>
          <a:endParaRPr lang="en-US"/>
        </a:p>
      </dgm:t>
    </dgm:pt>
    <dgm:pt modelId="{6CEC1CBB-542F-41EA-A690-88611894142F}">
      <dgm:prSet/>
      <dgm:spPr>
        <a:solidFill>
          <a:schemeClr val="accent1"/>
        </a:solidFill>
      </dgm:spPr>
      <dgm:t>
        <a:bodyPr/>
        <a:lstStyle/>
        <a:p>
          <a:r>
            <a:rPr lang="en-US" dirty="0" smtClean="0"/>
            <a:t>Collection Comparison Reports</a:t>
          </a:r>
          <a:endParaRPr lang="en-US" dirty="0"/>
        </a:p>
      </dgm:t>
    </dgm:pt>
    <dgm:pt modelId="{B5A0F4C9-A8BB-409B-B4B6-7C2D56F0E07F}" type="parTrans" cxnId="{7A1CAB8D-E3BC-47B0-9767-734B7018E55E}">
      <dgm:prSet/>
      <dgm:spPr/>
      <dgm:t>
        <a:bodyPr/>
        <a:lstStyle/>
        <a:p>
          <a:endParaRPr lang="en-US"/>
        </a:p>
      </dgm:t>
    </dgm:pt>
    <dgm:pt modelId="{72CBAA39-1939-47EF-AEB9-98DA1A050C06}" type="sibTrans" cxnId="{7A1CAB8D-E3BC-47B0-9767-734B7018E55E}">
      <dgm:prSet/>
      <dgm:spPr/>
      <dgm:t>
        <a:bodyPr/>
        <a:lstStyle/>
        <a:p>
          <a:endParaRPr lang="en-US"/>
        </a:p>
      </dgm:t>
    </dgm:pt>
    <dgm:pt modelId="{EEAB516E-F341-4679-97F3-B5215DEC2B32}" type="pres">
      <dgm:prSet presAssocID="{DD2033BA-BB0E-43E9-BA2C-F9B61B4DB8DC}" presName="Name0" presStyleCnt="0">
        <dgm:presLayoutVars>
          <dgm:dir/>
          <dgm:resizeHandles val="exact"/>
        </dgm:presLayoutVars>
      </dgm:prSet>
      <dgm:spPr/>
    </dgm:pt>
    <dgm:pt modelId="{743FB09E-DE2D-4F99-A198-A8EA09DC4411}" type="pres">
      <dgm:prSet presAssocID="{C694A3B5-E67C-4723-A20F-5B8261178E63}" presName="parTxOnly" presStyleLbl="node1" presStyleIdx="0" presStyleCnt="6" custLinFactNeighborX="294" custLinFactNeighborY="1910">
        <dgm:presLayoutVars>
          <dgm:bulletEnabled val="1"/>
        </dgm:presLayoutVars>
      </dgm:prSet>
      <dgm:spPr/>
      <dgm:t>
        <a:bodyPr/>
        <a:lstStyle/>
        <a:p>
          <a:endParaRPr lang="en-US"/>
        </a:p>
      </dgm:t>
    </dgm:pt>
    <dgm:pt modelId="{749A82B6-302B-4690-9438-2524EE8E9B3A}" type="pres">
      <dgm:prSet presAssocID="{AE340F98-8E62-47A3-8B53-680F04B2FFF3}" presName="parSpace" presStyleCnt="0"/>
      <dgm:spPr/>
    </dgm:pt>
    <dgm:pt modelId="{AFF96C1B-1D08-444A-8426-E230F7417EF8}" type="pres">
      <dgm:prSet presAssocID="{42E76F3E-2EE1-40A6-B819-5307C57AAC34}" presName="parTxOnly" presStyleLbl="node1" presStyleIdx="1" presStyleCnt="6">
        <dgm:presLayoutVars>
          <dgm:bulletEnabled val="1"/>
        </dgm:presLayoutVars>
      </dgm:prSet>
      <dgm:spPr/>
      <dgm:t>
        <a:bodyPr/>
        <a:lstStyle/>
        <a:p>
          <a:endParaRPr lang="en-US"/>
        </a:p>
      </dgm:t>
    </dgm:pt>
    <dgm:pt modelId="{105E9679-BEE2-4476-B080-1680B29419C7}" type="pres">
      <dgm:prSet presAssocID="{FD1117AE-BFEA-47B7-9CAD-179CF09D32A6}" presName="parSpace" presStyleCnt="0"/>
      <dgm:spPr/>
    </dgm:pt>
    <dgm:pt modelId="{87D0DE62-EF81-47B2-82AC-EDF13B79F643}" type="pres">
      <dgm:prSet presAssocID="{AAD9C509-9CEE-441D-8772-5A035BF0CA0A}" presName="parTxOnly" presStyleLbl="node1" presStyleIdx="2" presStyleCnt="6">
        <dgm:presLayoutVars>
          <dgm:bulletEnabled val="1"/>
        </dgm:presLayoutVars>
      </dgm:prSet>
      <dgm:spPr/>
      <dgm:t>
        <a:bodyPr/>
        <a:lstStyle/>
        <a:p>
          <a:endParaRPr lang="en-US"/>
        </a:p>
      </dgm:t>
    </dgm:pt>
    <dgm:pt modelId="{45905F82-B739-4206-9ABC-268FBB35390F}" type="pres">
      <dgm:prSet presAssocID="{9F7ABF07-B953-4CEB-BCF9-D94A428BA06F}" presName="parSpace" presStyleCnt="0"/>
      <dgm:spPr/>
    </dgm:pt>
    <dgm:pt modelId="{45A838DC-990A-4F43-8AD0-5B557023201B}" type="pres">
      <dgm:prSet presAssocID="{C477AC48-8A6C-414B-ACE9-9F7E8B845E35}" presName="parTxOnly" presStyleLbl="node1" presStyleIdx="3" presStyleCnt="6" custScaleX="78159" custLinFactNeighborY="-195">
        <dgm:presLayoutVars>
          <dgm:bulletEnabled val="1"/>
        </dgm:presLayoutVars>
      </dgm:prSet>
      <dgm:spPr/>
      <dgm:t>
        <a:bodyPr/>
        <a:lstStyle/>
        <a:p>
          <a:endParaRPr lang="en-US"/>
        </a:p>
      </dgm:t>
    </dgm:pt>
    <dgm:pt modelId="{968146A1-A007-4688-A80D-7E1332F6FC41}" type="pres">
      <dgm:prSet presAssocID="{FE4CE63F-B0B2-45A2-892B-6E308741762B}" presName="parSpace" presStyleCnt="0"/>
      <dgm:spPr/>
    </dgm:pt>
    <dgm:pt modelId="{AAC3A072-D6D0-4CB5-AB5E-7C4F93B56431}" type="pres">
      <dgm:prSet presAssocID="{BC410F0B-C238-4B5A-8C65-1F93DF002E8A}" presName="parTxOnly" presStyleLbl="node1" presStyleIdx="4" presStyleCnt="6" custScaleX="80035">
        <dgm:presLayoutVars>
          <dgm:bulletEnabled val="1"/>
        </dgm:presLayoutVars>
      </dgm:prSet>
      <dgm:spPr/>
      <dgm:t>
        <a:bodyPr/>
        <a:lstStyle/>
        <a:p>
          <a:endParaRPr lang="en-US"/>
        </a:p>
      </dgm:t>
    </dgm:pt>
    <dgm:pt modelId="{1D36A3A8-53EE-4058-9BA7-2BCF2773E843}" type="pres">
      <dgm:prSet presAssocID="{EE888E4C-08B3-4CE9-B0CC-76527E39A431}" presName="parSpace" presStyleCnt="0"/>
      <dgm:spPr/>
    </dgm:pt>
    <dgm:pt modelId="{40250D1A-9711-4BD3-808D-98EF18DE9885}" type="pres">
      <dgm:prSet presAssocID="{6CEC1CBB-542F-41EA-A690-88611894142F}" presName="parTxOnly" presStyleLbl="node1" presStyleIdx="5" presStyleCnt="6" custScaleX="85472">
        <dgm:presLayoutVars>
          <dgm:bulletEnabled val="1"/>
        </dgm:presLayoutVars>
      </dgm:prSet>
      <dgm:spPr/>
      <dgm:t>
        <a:bodyPr/>
        <a:lstStyle/>
        <a:p>
          <a:endParaRPr lang="en-US"/>
        </a:p>
      </dgm:t>
    </dgm:pt>
  </dgm:ptLst>
  <dgm:cxnLst>
    <dgm:cxn modelId="{6F73F713-8DC4-43EE-ADFF-D343F0678E92}" type="presOf" srcId="{42E76F3E-2EE1-40A6-B819-5307C57AAC34}" destId="{AFF96C1B-1D08-444A-8426-E230F7417EF8}" srcOrd="0" destOrd="0" presId="urn:microsoft.com/office/officeart/2005/8/layout/hChevron3"/>
    <dgm:cxn modelId="{5B43C177-6101-4F7F-B1B5-882C78E7502E}" srcId="{DD2033BA-BB0E-43E9-BA2C-F9B61B4DB8DC}" destId="{42E76F3E-2EE1-40A6-B819-5307C57AAC34}" srcOrd="1" destOrd="0" parTransId="{6A43A8CF-BEFD-43CE-A231-F4FAC46B82F6}" sibTransId="{FD1117AE-BFEA-47B7-9CAD-179CF09D32A6}"/>
    <dgm:cxn modelId="{7A1CAB8D-E3BC-47B0-9767-734B7018E55E}" srcId="{DD2033BA-BB0E-43E9-BA2C-F9B61B4DB8DC}" destId="{6CEC1CBB-542F-41EA-A690-88611894142F}" srcOrd="5" destOrd="0" parTransId="{B5A0F4C9-A8BB-409B-B4B6-7C2D56F0E07F}" sibTransId="{72CBAA39-1939-47EF-AEB9-98DA1A050C06}"/>
    <dgm:cxn modelId="{D6E18A45-D51A-4DDD-9316-D1A2177BD1CE}" srcId="{DD2033BA-BB0E-43E9-BA2C-F9B61B4DB8DC}" destId="{C477AC48-8A6C-414B-ACE9-9F7E8B845E35}" srcOrd="3" destOrd="0" parTransId="{5E860FE2-104A-4D3A-8D97-2F471DCB6EF4}" sibTransId="{FE4CE63F-B0B2-45A2-892B-6E308741762B}"/>
    <dgm:cxn modelId="{FF1736B1-EE40-46CF-A819-3C80B4BD3076}" type="presOf" srcId="{BC410F0B-C238-4B5A-8C65-1F93DF002E8A}" destId="{AAC3A072-D6D0-4CB5-AB5E-7C4F93B56431}" srcOrd="0" destOrd="0" presId="urn:microsoft.com/office/officeart/2005/8/layout/hChevron3"/>
    <dgm:cxn modelId="{EBEE23F5-B969-4323-B97F-36720D90B2CF}" srcId="{DD2033BA-BB0E-43E9-BA2C-F9B61B4DB8DC}" destId="{BC410F0B-C238-4B5A-8C65-1F93DF002E8A}" srcOrd="4" destOrd="0" parTransId="{7BC794EE-FEFF-420C-9A5E-4B1510573858}" sibTransId="{EE888E4C-08B3-4CE9-B0CC-76527E39A431}"/>
    <dgm:cxn modelId="{7EE9341F-9BB6-446A-9EC5-95FFB36BCEFE}" type="presOf" srcId="{C694A3B5-E67C-4723-A20F-5B8261178E63}" destId="{743FB09E-DE2D-4F99-A198-A8EA09DC4411}" srcOrd="0" destOrd="0" presId="urn:microsoft.com/office/officeart/2005/8/layout/hChevron3"/>
    <dgm:cxn modelId="{EF599D2E-FA31-4800-A22D-C0E4FF96B6F6}" type="presOf" srcId="{C477AC48-8A6C-414B-ACE9-9F7E8B845E35}" destId="{45A838DC-990A-4F43-8AD0-5B557023201B}" srcOrd="0" destOrd="0" presId="urn:microsoft.com/office/officeart/2005/8/layout/hChevron3"/>
    <dgm:cxn modelId="{289D189C-2702-44F9-B762-851BF9CF862D}" type="presOf" srcId="{DD2033BA-BB0E-43E9-BA2C-F9B61B4DB8DC}" destId="{EEAB516E-F341-4679-97F3-B5215DEC2B32}" srcOrd="0" destOrd="0" presId="urn:microsoft.com/office/officeart/2005/8/layout/hChevron3"/>
    <dgm:cxn modelId="{DE224C91-C793-4B71-BC73-CE2B2172A024}" type="presOf" srcId="{6CEC1CBB-542F-41EA-A690-88611894142F}" destId="{40250D1A-9711-4BD3-808D-98EF18DE9885}" srcOrd="0" destOrd="0" presId="urn:microsoft.com/office/officeart/2005/8/layout/hChevron3"/>
    <dgm:cxn modelId="{EB3B8D41-CDAB-4C7C-9151-4926A8E062B5}" type="presOf" srcId="{AAD9C509-9CEE-441D-8772-5A035BF0CA0A}" destId="{87D0DE62-EF81-47B2-82AC-EDF13B79F643}" srcOrd="0" destOrd="0" presId="urn:microsoft.com/office/officeart/2005/8/layout/hChevron3"/>
    <dgm:cxn modelId="{8D10D2E8-D620-4357-9CE8-62D0B2122CEB}" srcId="{DD2033BA-BB0E-43E9-BA2C-F9B61B4DB8DC}" destId="{C694A3B5-E67C-4723-A20F-5B8261178E63}" srcOrd="0" destOrd="0" parTransId="{DB4079F3-31DA-4239-9C16-41FB8A9CF8C0}" sibTransId="{AE340F98-8E62-47A3-8B53-680F04B2FFF3}"/>
    <dgm:cxn modelId="{72C7D873-8E09-47A3-B676-2C54055ADF31}" srcId="{DD2033BA-BB0E-43E9-BA2C-F9B61B4DB8DC}" destId="{AAD9C509-9CEE-441D-8772-5A035BF0CA0A}" srcOrd="2" destOrd="0" parTransId="{C5C222B1-79A1-49DD-A1FD-DB0B59181975}" sibTransId="{9F7ABF07-B953-4CEB-BCF9-D94A428BA06F}"/>
    <dgm:cxn modelId="{34C5328A-0AD5-4382-BEEA-64C10303B5CA}" type="presParOf" srcId="{EEAB516E-F341-4679-97F3-B5215DEC2B32}" destId="{743FB09E-DE2D-4F99-A198-A8EA09DC4411}" srcOrd="0" destOrd="0" presId="urn:microsoft.com/office/officeart/2005/8/layout/hChevron3"/>
    <dgm:cxn modelId="{62038AB4-3CAF-4A3D-ABA3-FB88A56FFA4B}" type="presParOf" srcId="{EEAB516E-F341-4679-97F3-B5215DEC2B32}" destId="{749A82B6-302B-4690-9438-2524EE8E9B3A}" srcOrd="1" destOrd="0" presId="urn:microsoft.com/office/officeart/2005/8/layout/hChevron3"/>
    <dgm:cxn modelId="{2FE4DC57-56C0-469D-B4F4-58ECB3D75120}" type="presParOf" srcId="{EEAB516E-F341-4679-97F3-B5215DEC2B32}" destId="{AFF96C1B-1D08-444A-8426-E230F7417EF8}" srcOrd="2" destOrd="0" presId="urn:microsoft.com/office/officeart/2005/8/layout/hChevron3"/>
    <dgm:cxn modelId="{C733D5A5-CF54-466B-9252-8E46CA359370}" type="presParOf" srcId="{EEAB516E-F341-4679-97F3-B5215DEC2B32}" destId="{105E9679-BEE2-4476-B080-1680B29419C7}" srcOrd="3" destOrd="0" presId="urn:microsoft.com/office/officeart/2005/8/layout/hChevron3"/>
    <dgm:cxn modelId="{DBFC8C9B-62E9-43B2-B84A-60126BD41E72}" type="presParOf" srcId="{EEAB516E-F341-4679-97F3-B5215DEC2B32}" destId="{87D0DE62-EF81-47B2-82AC-EDF13B79F643}" srcOrd="4" destOrd="0" presId="urn:microsoft.com/office/officeart/2005/8/layout/hChevron3"/>
    <dgm:cxn modelId="{0C65AB37-F536-4ECF-908C-2A2708AD6C0E}" type="presParOf" srcId="{EEAB516E-F341-4679-97F3-B5215DEC2B32}" destId="{45905F82-B739-4206-9ABC-268FBB35390F}" srcOrd="5" destOrd="0" presId="urn:microsoft.com/office/officeart/2005/8/layout/hChevron3"/>
    <dgm:cxn modelId="{C3B560CD-DEB1-47FB-A8F1-540F773AF433}" type="presParOf" srcId="{EEAB516E-F341-4679-97F3-B5215DEC2B32}" destId="{45A838DC-990A-4F43-8AD0-5B557023201B}" srcOrd="6" destOrd="0" presId="urn:microsoft.com/office/officeart/2005/8/layout/hChevron3"/>
    <dgm:cxn modelId="{852E8694-177C-4744-A66D-0D1D23D09018}" type="presParOf" srcId="{EEAB516E-F341-4679-97F3-B5215DEC2B32}" destId="{968146A1-A007-4688-A80D-7E1332F6FC41}" srcOrd="7" destOrd="0" presId="urn:microsoft.com/office/officeart/2005/8/layout/hChevron3"/>
    <dgm:cxn modelId="{754C3291-27D6-41F4-9906-DD6650E56B94}" type="presParOf" srcId="{EEAB516E-F341-4679-97F3-B5215DEC2B32}" destId="{AAC3A072-D6D0-4CB5-AB5E-7C4F93B56431}" srcOrd="8" destOrd="0" presId="urn:microsoft.com/office/officeart/2005/8/layout/hChevron3"/>
    <dgm:cxn modelId="{53C7B122-FB80-490B-AD21-D018B2F694EF}" type="presParOf" srcId="{EEAB516E-F341-4679-97F3-B5215DEC2B32}" destId="{1D36A3A8-53EE-4058-9BA7-2BCF2773E843}" srcOrd="9" destOrd="0" presId="urn:microsoft.com/office/officeart/2005/8/layout/hChevron3"/>
    <dgm:cxn modelId="{3A607903-C3BC-4FCD-BA7F-D74CDA81A273}" type="presParOf" srcId="{EEAB516E-F341-4679-97F3-B5215DEC2B32}" destId="{40250D1A-9711-4BD3-808D-98EF18DE9885}" srcOrd="1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F405E-CC94-4982-A7FF-68F122E42647}">
      <dsp:nvSpPr>
        <dsp:cNvPr id="0" name=""/>
        <dsp:cNvSpPr/>
      </dsp:nvSpPr>
      <dsp:spPr>
        <a:xfrm>
          <a:off x="5836" y="251964"/>
          <a:ext cx="2063146" cy="7470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US" sz="2000" b="1" kern="1200" dirty="0" smtClean="0"/>
            <a:t>Implementation</a:t>
          </a:r>
          <a:endParaRPr lang="en-US" sz="2000" b="1" kern="1200" dirty="0"/>
        </a:p>
      </dsp:txBody>
      <dsp:txXfrm>
        <a:off x="5836" y="251964"/>
        <a:ext cx="2063146" cy="498008"/>
      </dsp:txXfrm>
    </dsp:sp>
    <dsp:sp modelId="{80E8FDE8-85AD-4370-9D76-800F18680E58}">
      <dsp:nvSpPr>
        <dsp:cNvPr id="0" name=""/>
        <dsp:cNvSpPr/>
      </dsp:nvSpPr>
      <dsp:spPr>
        <a:xfrm>
          <a:off x="495935" y="749973"/>
          <a:ext cx="1834381" cy="33716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2011-2013</a:t>
          </a:r>
          <a:endParaRPr lang="en-US" sz="1500" kern="1200" dirty="0"/>
        </a:p>
        <a:p>
          <a:pPr marL="114300" lvl="1" indent="-114300" algn="l" defTabSz="666750">
            <a:lnSpc>
              <a:spcPct val="90000"/>
            </a:lnSpc>
            <a:spcBef>
              <a:spcPct val="0"/>
            </a:spcBef>
            <a:spcAft>
              <a:spcPct val="15000"/>
            </a:spcAft>
            <a:buChar char="••"/>
          </a:pPr>
          <a:r>
            <a:rPr lang="en-US" sz="1500" kern="1200" dirty="0" smtClean="0"/>
            <a:t>3 archive cycles</a:t>
          </a:r>
          <a:endParaRPr lang="en-US" sz="1500" kern="1200" dirty="0"/>
        </a:p>
        <a:p>
          <a:pPr marL="114300" lvl="1" indent="-114300" algn="l" defTabSz="666750">
            <a:lnSpc>
              <a:spcPct val="90000"/>
            </a:lnSpc>
            <a:spcBef>
              <a:spcPct val="0"/>
            </a:spcBef>
            <a:spcAft>
              <a:spcPct val="15000"/>
            </a:spcAft>
            <a:buChar char="••"/>
          </a:pPr>
          <a:r>
            <a:rPr lang="en-US" sz="1500" kern="1200" dirty="0" smtClean="0"/>
            <a:t>Establish program</a:t>
          </a:r>
          <a:endParaRPr lang="en-US" sz="1500" kern="1200" dirty="0"/>
        </a:p>
        <a:p>
          <a:pPr marL="114300" lvl="1" indent="-114300" algn="l" defTabSz="666750">
            <a:lnSpc>
              <a:spcPct val="90000"/>
            </a:lnSpc>
            <a:spcBef>
              <a:spcPct val="0"/>
            </a:spcBef>
            <a:spcAft>
              <a:spcPct val="15000"/>
            </a:spcAft>
            <a:buChar char="••"/>
          </a:pPr>
          <a:r>
            <a:rPr lang="en-US" sz="1500" kern="1200" dirty="0" smtClean="0"/>
            <a:t>Mellon/Member supported</a:t>
          </a:r>
          <a:endParaRPr lang="en-US" sz="1500" kern="1200" dirty="0"/>
        </a:p>
      </dsp:txBody>
      <dsp:txXfrm>
        <a:off x="549662" y="803700"/>
        <a:ext cx="1726927" cy="3264171"/>
      </dsp:txXfrm>
    </dsp:sp>
    <dsp:sp modelId="{538CEF55-231D-47B8-8FEF-A69453EA8C76}">
      <dsp:nvSpPr>
        <dsp:cNvPr id="0" name=""/>
        <dsp:cNvSpPr/>
      </dsp:nvSpPr>
      <dsp:spPr>
        <a:xfrm>
          <a:off x="2318473" y="272615"/>
          <a:ext cx="528918" cy="4567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318473" y="363956"/>
        <a:ext cx="391906" cy="274025"/>
      </dsp:txXfrm>
    </dsp:sp>
    <dsp:sp modelId="{455EB333-383D-4CB7-BE74-75A324DFFC3C}">
      <dsp:nvSpPr>
        <dsp:cNvPr id="0" name=""/>
        <dsp:cNvSpPr/>
      </dsp:nvSpPr>
      <dsp:spPr>
        <a:xfrm>
          <a:off x="3066942" y="251964"/>
          <a:ext cx="1834381" cy="747012"/>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US" sz="2000" b="1" kern="1200" dirty="0" smtClean="0"/>
            <a:t>Sustainability</a:t>
          </a:r>
          <a:endParaRPr lang="en-US" sz="2000" b="1" kern="1200" dirty="0"/>
        </a:p>
      </dsp:txBody>
      <dsp:txXfrm>
        <a:off x="3066942" y="251964"/>
        <a:ext cx="1834381" cy="498008"/>
      </dsp:txXfrm>
    </dsp:sp>
    <dsp:sp modelId="{BB9A2914-7F9B-428B-B049-F8688C609D3B}">
      <dsp:nvSpPr>
        <dsp:cNvPr id="0" name=""/>
        <dsp:cNvSpPr/>
      </dsp:nvSpPr>
      <dsp:spPr>
        <a:xfrm>
          <a:off x="3442659" y="749973"/>
          <a:ext cx="1834381" cy="33716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2014-2016</a:t>
          </a:r>
          <a:endParaRPr lang="en-US" sz="1500" kern="1200" dirty="0"/>
        </a:p>
        <a:p>
          <a:pPr marL="114300" lvl="1" indent="-114300" algn="l" defTabSz="666750">
            <a:lnSpc>
              <a:spcPct val="90000"/>
            </a:lnSpc>
            <a:spcBef>
              <a:spcPct val="0"/>
            </a:spcBef>
            <a:spcAft>
              <a:spcPct val="15000"/>
            </a:spcAft>
            <a:buChar char="••"/>
          </a:pPr>
          <a:r>
            <a:rPr lang="en-US" sz="1500" kern="1200" dirty="0" smtClean="0"/>
            <a:t>2 archive cycles</a:t>
          </a:r>
          <a:endParaRPr lang="en-US" sz="1500" kern="1200" dirty="0"/>
        </a:p>
        <a:p>
          <a:pPr marL="114300" lvl="1" indent="-114300" algn="l" defTabSz="666750">
            <a:lnSpc>
              <a:spcPct val="90000"/>
            </a:lnSpc>
            <a:spcBef>
              <a:spcPct val="0"/>
            </a:spcBef>
            <a:spcAft>
              <a:spcPct val="15000"/>
            </a:spcAft>
            <a:buChar char="••"/>
          </a:pPr>
          <a:r>
            <a:rPr lang="en-US" sz="1500" kern="1200" dirty="0" smtClean="0"/>
            <a:t>System enhancements</a:t>
          </a:r>
          <a:endParaRPr lang="en-US" sz="1500" kern="1200" dirty="0"/>
        </a:p>
        <a:p>
          <a:pPr marL="114300" lvl="1" indent="-114300" algn="l" defTabSz="666750">
            <a:lnSpc>
              <a:spcPct val="90000"/>
            </a:lnSpc>
            <a:spcBef>
              <a:spcPct val="0"/>
            </a:spcBef>
            <a:spcAft>
              <a:spcPct val="15000"/>
            </a:spcAft>
            <a:buChar char="••"/>
          </a:pPr>
          <a:r>
            <a:rPr lang="en-US" sz="1500" kern="1200" dirty="0" smtClean="0"/>
            <a:t>Program assessment P1&amp;P2</a:t>
          </a:r>
          <a:endParaRPr lang="en-US" sz="1500" kern="1200" dirty="0"/>
        </a:p>
        <a:p>
          <a:pPr marL="114300" lvl="1" indent="-114300" algn="l" defTabSz="666750">
            <a:lnSpc>
              <a:spcPct val="90000"/>
            </a:lnSpc>
            <a:spcBef>
              <a:spcPct val="0"/>
            </a:spcBef>
            <a:spcAft>
              <a:spcPct val="15000"/>
            </a:spcAft>
            <a:buChar char="••"/>
          </a:pPr>
          <a:r>
            <a:rPr lang="en-US" sz="1500" kern="1200" dirty="0" smtClean="0"/>
            <a:t>Strategic Planning for sustainability</a:t>
          </a:r>
          <a:endParaRPr lang="en-US" sz="1500" kern="1200" dirty="0"/>
        </a:p>
        <a:p>
          <a:pPr marL="114300" lvl="1" indent="-114300" algn="l" defTabSz="666750">
            <a:lnSpc>
              <a:spcPct val="90000"/>
            </a:lnSpc>
            <a:spcBef>
              <a:spcPct val="0"/>
            </a:spcBef>
            <a:spcAft>
              <a:spcPct val="15000"/>
            </a:spcAft>
            <a:buChar char="••"/>
          </a:pPr>
          <a:r>
            <a:rPr lang="en-US" sz="1500" kern="1200" dirty="0" smtClean="0"/>
            <a:t>Mellon/Member supported</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dsp:txBody>
      <dsp:txXfrm>
        <a:off x="3496386" y="803700"/>
        <a:ext cx="1726927" cy="3264171"/>
      </dsp:txXfrm>
    </dsp:sp>
    <dsp:sp modelId="{DEA8E981-C60F-4975-A82D-21A886D87B5B}">
      <dsp:nvSpPr>
        <dsp:cNvPr id="0" name=""/>
        <dsp:cNvSpPr/>
      </dsp:nvSpPr>
      <dsp:spPr>
        <a:xfrm>
          <a:off x="5179409" y="272615"/>
          <a:ext cx="589541" cy="4567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179409" y="363956"/>
        <a:ext cx="452529" cy="274025"/>
      </dsp:txXfrm>
    </dsp:sp>
    <dsp:sp modelId="{28E02D58-C824-439A-B4AF-ED90C9A46C5E}">
      <dsp:nvSpPr>
        <dsp:cNvPr id="0" name=""/>
        <dsp:cNvSpPr/>
      </dsp:nvSpPr>
      <dsp:spPr>
        <a:xfrm>
          <a:off x="6013665" y="251964"/>
          <a:ext cx="1834381" cy="7470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US" sz="2000" b="1" kern="1200" dirty="0" smtClean="0"/>
            <a:t>Future</a:t>
          </a:r>
          <a:endParaRPr lang="en-US" sz="2000" b="1" kern="1200" dirty="0"/>
        </a:p>
      </dsp:txBody>
      <dsp:txXfrm>
        <a:off x="6013665" y="251964"/>
        <a:ext cx="1834381" cy="498008"/>
      </dsp:txXfrm>
    </dsp:sp>
    <dsp:sp modelId="{374588C4-AE1B-4065-B656-84071BC254F0}">
      <dsp:nvSpPr>
        <dsp:cNvPr id="0" name=""/>
        <dsp:cNvSpPr/>
      </dsp:nvSpPr>
      <dsp:spPr>
        <a:xfrm>
          <a:off x="6389382" y="749973"/>
          <a:ext cx="1834381" cy="33716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2017-</a:t>
          </a:r>
          <a:endParaRPr lang="en-US" sz="1500" kern="1200" dirty="0"/>
        </a:p>
        <a:p>
          <a:pPr marL="114300" lvl="1" indent="-114300" algn="l" defTabSz="666750">
            <a:lnSpc>
              <a:spcPct val="90000"/>
            </a:lnSpc>
            <a:spcBef>
              <a:spcPct val="0"/>
            </a:spcBef>
            <a:spcAft>
              <a:spcPct val="15000"/>
            </a:spcAft>
            <a:buChar char="••"/>
          </a:pPr>
          <a:r>
            <a:rPr lang="en-US" sz="1500" kern="1200" dirty="0" smtClean="0"/>
            <a:t>Ongoing archive cycles</a:t>
          </a:r>
          <a:endParaRPr lang="en-US" sz="1500" kern="1200" dirty="0"/>
        </a:p>
        <a:p>
          <a:pPr marL="114300" lvl="1" indent="-114300" algn="l" defTabSz="666750">
            <a:lnSpc>
              <a:spcPct val="90000"/>
            </a:lnSpc>
            <a:spcBef>
              <a:spcPct val="0"/>
            </a:spcBef>
            <a:spcAft>
              <a:spcPct val="15000"/>
            </a:spcAft>
            <a:buChar char="••"/>
          </a:pPr>
          <a:r>
            <a:rPr lang="en-US" sz="1500" kern="1200" dirty="0" smtClean="0"/>
            <a:t>Bi-</a:t>
          </a:r>
          <a:r>
            <a:rPr lang="en-US" sz="1500" kern="1200" dirty="0" err="1" smtClean="0"/>
            <a:t>ennial</a:t>
          </a:r>
          <a:r>
            <a:rPr lang="en-US" sz="1500" kern="1200" dirty="0" smtClean="0"/>
            <a:t> collections analyses</a:t>
          </a:r>
          <a:endParaRPr lang="en-US" sz="1500" kern="1200" dirty="0"/>
        </a:p>
        <a:p>
          <a:pPr marL="114300" lvl="1" indent="-114300" algn="l" defTabSz="666750">
            <a:lnSpc>
              <a:spcPct val="90000"/>
            </a:lnSpc>
            <a:spcBef>
              <a:spcPct val="0"/>
            </a:spcBef>
            <a:spcAft>
              <a:spcPct val="15000"/>
            </a:spcAft>
            <a:buChar char="••"/>
          </a:pPr>
          <a:r>
            <a:rPr lang="en-US" sz="1500" kern="1200" dirty="0" smtClean="0"/>
            <a:t>Program adjustments</a:t>
          </a:r>
          <a:endParaRPr lang="en-US" sz="1500" kern="1200" dirty="0"/>
        </a:p>
        <a:p>
          <a:pPr marL="114300" lvl="1" indent="-114300" algn="l" defTabSz="666750">
            <a:lnSpc>
              <a:spcPct val="90000"/>
            </a:lnSpc>
            <a:spcBef>
              <a:spcPct val="0"/>
            </a:spcBef>
            <a:spcAft>
              <a:spcPct val="15000"/>
            </a:spcAft>
            <a:buChar char="••"/>
          </a:pPr>
          <a:r>
            <a:rPr lang="en-US" sz="1500" kern="1200" dirty="0" smtClean="0"/>
            <a:t>Fully member supported</a:t>
          </a:r>
          <a:endParaRPr lang="en-US" sz="1500" kern="1200" dirty="0"/>
        </a:p>
      </dsp:txBody>
      <dsp:txXfrm>
        <a:off x="6443109" y="803700"/>
        <a:ext cx="1726927" cy="32641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FB09E-DE2D-4F99-A198-A8EA09DC4411}">
      <dsp:nvSpPr>
        <dsp:cNvPr id="0" name=""/>
        <dsp:cNvSpPr/>
      </dsp:nvSpPr>
      <dsp:spPr>
        <a:xfrm>
          <a:off x="2019" y="2402634"/>
          <a:ext cx="1820130" cy="72805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t>Receive </a:t>
          </a:r>
          <a:r>
            <a:rPr lang="en-US" sz="1200" kern="1200" dirty="0" err="1" smtClean="0"/>
            <a:t>unarchived</a:t>
          </a:r>
          <a:r>
            <a:rPr lang="en-US" sz="1200" kern="1200" dirty="0" smtClean="0"/>
            <a:t> holdings</a:t>
          </a:r>
          <a:endParaRPr lang="en-US" sz="1200" kern="1200" dirty="0"/>
        </a:p>
      </dsp:txBody>
      <dsp:txXfrm>
        <a:off x="2019" y="2402634"/>
        <a:ext cx="1638117" cy="728052"/>
      </dsp:txXfrm>
    </dsp:sp>
    <dsp:sp modelId="{AFF96C1B-1D08-444A-8426-E230F7417EF8}">
      <dsp:nvSpPr>
        <dsp:cNvPr id="0" name=""/>
        <dsp:cNvSpPr/>
      </dsp:nvSpPr>
      <dsp:spPr>
        <a:xfrm>
          <a:off x="1457053" y="2388728"/>
          <a:ext cx="1820130" cy="728052"/>
        </a:xfrm>
        <a:prstGeom prst="chevron">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t>Collections Analysis</a:t>
          </a:r>
          <a:endParaRPr lang="en-US" sz="1200" kern="1200" dirty="0"/>
        </a:p>
      </dsp:txBody>
      <dsp:txXfrm>
        <a:off x="1821079" y="2388728"/>
        <a:ext cx="1092078" cy="728052"/>
      </dsp:txXfrm>
    </dsp:sp>
    <dsp:sp modelId="{87D0DE62-EF81-47B2-82AC-EDF13B79F643}">
      <dsp:nvSpPr>
        <dsp:cNvPr id="0" name=""/>
        <dsp:cNvSpPr/>
      </dsp:nvSpPr>
      <dsp:spPr>
        <a:xfrm>
          <a:off x="2913158" y="2388728"/>
          <a:ext cx="1820130" cy="728052"/>
        </a:xfrm>
        <a:prstGeom prst="chevron">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t>Archiving Proposals</a:t>
          </a:r>
          <a:endParaRPr lang="en-US" sz="1200" kern="1200" dirty="0"/>
        </a:p>
      </dsp:txBody>
      <dsp:txXfrm>
        <a:off x="3277184" y="2388728"/>
        <a:ext cx="1092078" cy="728052"/>
      </dsp:txXfrm>
    </dsp:sp>
    <dsp:sp modelId="{45A838DC-990A-4F43-8AD0-5B557023201B}">
      <dsp:nvSpPr>
        <dsp:cNvPr id="0" name=""/>
        <dsp:cNvSpPr/>
      </dsp:nvSpPr>
      <dsp:spPr>
        <a:xfrm>
          <a:off x="4369262" y="2387309"/>
          <a:ext cx="1422595" cy="728052"/>
        </a:xfrm>
        <a:prstGeom prst="chevron">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t>Perform Archiving work</a:t>
          </a:r>
          <a:endParaRPr lang="en-US" sz="1200" kern="1200" dirty="0"/>
        </a:p>
      </dsp:txBody>
      <dsp:txXfrm>
        <a:off x="4733288" y="2387309"/>
        <a:ext cx="694543" cy="728052"/>
      </dsp:txXfrm>
    </dsp:sp>
    <dsp:sp modelId="{AAC3A072-D6D0-4CB5-AB5E-7C4F93B56431}">
      <dsp:nvSpPr>
        <dsp:cNvPr id="0" name=""/>
        <dsp:cNvSpPr/>
      </dsp:nvSpPr>
      <dsp:spPr>
        <a:xfrm>
          <a:off x="5427832" y="2388728"/>
          <a:ext cx="1456741" cy="728052"/>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t>Disclose</a:t>
          </a:r>
          <a:endParaRPr lang="en-US" sz="1200" kern="1200" dirty="0"/>
        </a:p>
      </dsp:txBody>
      <dsp:txXfrm>
        <a:off x="5791858" y="2388728"/>
        <a:ext cx="728689" cy="728052"/>
      </dsp:txXfrm>
    </dsp:sp>
    <dsp:sp modelId="{40250D1A-9711-4BD3-808D-98EF18DE9885}">
      <dsp:nvSpPr>
        <dsp:cNvPr id="0" name=""/>
        <dsp:cNvSpPr/>
      </dsp:nvSpPr>
      <dsp:spPr>
        <a:xfrm>
          <a:off x="6520547" y="2388728"/>
          <a:ext cx="1555701" cy="728052"/>
        </a:xfrm>
        <a:prstGeom prst="chevron">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t>Collection Comparison Reports</a:t>
          </a:r>
          <a:endParaRPr lang="en-US" sz="1200" kern="1200" dirty="0"/>
        </a:p>
      </dsp:txBody>
      <dsp:txXfrm>
        <a:off x="6884573" y="2388728"/>
        <a:ext cx="827649" cy="7280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7F1BEE4-956A-4B03-866B-012BEB54D9A7}" type="datetimeFigureOut">
              <a:rPr lang="en-US" smtClean="0"/>
              <a:pPr/>
              <a:t>3/11/2016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7F4AC5D-EC41-4D3D-922C-EE0D4CD2D673}" type="slidenum">
              <a:rPr lang="en-US" smtClean="0"/>
              <a:pPr/>
              <a:t>‹#›</a:t>
            </a:fld>
            <a:endParaRPr lang="en-US"/>
          </a:p>
        </p:txBody>
      </p:sp>
    </p:spTree>
    <p:extLst>
      <p:ext uri="{BB962C8B-B14F-4D97-AF65-F5344CB8AC3E}">
        <p14:creationId xmlns:p14="http://schemas.microsoft.com/office/powerpoint/2010/main" val="2590297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50C91-710E-488C-A34E-B97298D241B4}" type="datetimeFigureOut">
              <a:rPr lang="en-US" smtClean="0"/>
              <a:pPr/>
              <a:t>3/11/2016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51B1B6-CDFD-4A2C-BC0E-6714C3067DF2}" type="slidenum">
              <a:rPr lang="en-US" smtClean="0"/>
              <a:pPr/>
              <a:t>‹#›</a:t>
            </a:fld>
            <a:endParaRPr lang="en-US"/>
          </a:p>
        </p:txBody>
      </p:sp>
    </p:spTree>
    <p:extLst>
      <p:ext uri="{BB962C8B-B14F-4D97-AF65-F5344CB8AC3E}">
        <p14:creationId xmlns:p14="http://schemas.microsoft.com/office/powerpoint/2010/main" val="1144280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pPr/>
              <a:t>5</a:t>
            </a:fld>
            <a:endParaRPr lang="en-US"/>
          </a:p>
        </p:txBody>
      </p:sp>
    </p:spTree>
    <p:extLst>
      <p:ext uri="{BB962C8B-B14F-4D97-AF65-F5344CB8AC3E}">
        <p14:creationId xmlns:p14="http://schemas.microsoft.com/office/powerpoint/2010/main" val="2498071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dirty="0" smtClean="0">
                <a:solidFill>
                  <a:schemeClr val="tx1"/>
                </a:solidFill>
                <a:effectLst/>
                <a:latin typeface="+mn-lt"/>
                <a:ea typeface="+mn-ea"/>
                <a:cs typeface="+mn-cs"/>
              </a:rPr>
              <a:t>WEST released AGUA, the WEST Information Center, in July 2014. Developed with the California Digital Library (CDL) PAPR team, AGUA acts as an online dashboard for WEST member libraries to review archive proposals, electronically submit archive commitments, and download both historical and current reports.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Shortly after the initial release of AGUA, WEST began developing the AGUA Decision Support System to enhance WEST collections analysis. Working again with the CDL PAPR team, WEST sought to add a staff-only module to AGUA that automates and improves various steps in the now standard WEST group collections analysis process. The AGUA Decision Support System interacts with the PAPR Collections Analysis Service (the service used for WEST collections analysis since cycle 1), and provides a graphical user interface for the collection’s analyst and the ability to more easily run collections scenarios. Developed and tested over the second half of 2014 and into January 2015, the new module was completed in February of this year in time for the cycle 5 collections analysis.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Next Deepest </a:t>
            </a:r>
            <a:r>
              <a:rPr lang="en-US" sz="1200" kern="1200" dirty="0" err="1" smtClean="0">
                <a:solidFill>
                  <a:schemeClr val="tx1"/>
                </a:solidFill>
                <a:effectLst/>
                <a:latin typeface="+mn-lt"/>
                <a:ea typeface="+mn-ea"/>
                <a:cs typeface="+mn-cs"/>
              </a:rPr>
              <a:t>Backfile</a:t>
            </a:r>
            <a:r>
              <a:rPr lang="en-US" sz="1200" kern="1200" dirty="0" smtClean="0">
                <a:solidFill>
                  <a:schemeClr val="tx1"/>
                </a:solidFill>
                <a:effectLst/>
                <a:latin typeface="+mn-lt"/>
                <a:ea typeface="+mn-ea"/>
                <a:cs typeface="+mn-cs"/>
              </a:rPr>
              <a:t> – historically, WEST has proposed archives to the institutions that hold the deepest</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backfile</a:t>
            </a:r>
            <a:r>
              <a:rPr lang="en-US" sz="1200" kern="1200" baseline="0" dirty="0" smtClean="0">
                <a:solidFill>
                  <a:schemeClr val="tx1"/>
                </a:solidFill>
                <a:effectLst/>
                <a:latin typeface="+mn-lt"/>
                <a:ea typeface="+mn-ea"/>
                <a:cs typeface="+mn-cs"/>
              </a:rPr>
              <a:t>. However, to ensure WEST’s ability to maintain the distributed nature of the archives, we developed the functionality to easily redistribute archive proposals from the institution with the deepest </a:t>
            </a:r>
            <a:r>
              <a:rPr lang="en-US" sz="1200" kern="1200" baseline="0" dirty="0" err="1" smtClean="0">
                <a:solidFill>
                  <a:schemeClr val="tx1"/>
                </a:solidFill>
                <a:effectLst/>
                <a:latin typeface="+mn-lt"/>
                <a:ea typeface="+mn-ea"/>
                <a:cs typeface="+mn-cs"/>
              </a:rPr>
              <a:t>backfile</a:t>
            </a:r>
            <a:r>
              <a:rPr lang="en-US" sz="1200" kern="1200" baseline="0" dirty="0" smtClean="0">
                <a:solidFill>
                  <a:schemeClr val="tx1"/>
                </a:solidFill>
                <a:effectLst/>
                <a:latin typeface="+mn-lt"/>
                <a:ea typeface="+mn-ea"/>
                <a:cs typeface="+mn-cs"/>
              </a:rPr>
              <a:t>, to those with the next of second deepest </a:t>
            </a:r>
            <a:r>
              <a:rPr lang="en-US" sz="1200" kern="1200" baseline="0" dirty="0" err="1" smtClean="0">
                <a:solidFill>
                  <a:schemeClr val="tx1"/>
                </a:solidFill>
                <a:effectLst/>
                <a:latin typeface="+mn-lt"/>
                <a:ea typeface="+mn-ea"/>
                <a:cs typeface="+mn-cs"/>
              </a:rPr>
              <a:t>backfile</a:t>
            </a:r>
            <a:r>
              <a:rPr lang="en-US" sz="1200" kern="1200" baseline="0" dirty="0" smtClean="0">
                <a:solidFill>
                  <a:schemeClr val="tx1"/>
                </a:solidFill>
                <a:effectLst/>
                <a:latin typeface="+mn-lt"/>
                <a:ea typeface="+mn-ea"/>
                <a:cs typeface="+mn-cs"/>
              </a:rPr>
              <a:t>. I should note that when this occurs, these institutions still possess deep </a:t>
            </a:r>
            <a:r>
              <a:rPr lang="en-US" sz="1200" kern="1200" baseline="0" dirty="0" err="1" smtClean="0">
                <a:solidFill>
                  <a:schemeClr val="tx1"/>
                </a:solidFill>
                <a:effectLst/>
                <a:latin typeface="+mn-lt"/>
                <a:ea typeface="+mn-ea"/>
                <a:cs typeface="+mn-cs"/>
              </a:rPr>
              <a:t>backfiles</a:t>
            </a:r>
            <a:r>
              <a:rPr lang="en-US" sz="1200" kern="1200" baseline="0" dirty="0" smtClean="0">
                <a:solidFill>
                  <a:schemeClr val="tx1"/>
                </a:solidFill>
                <a:effectLst/>
                <a:latin typeface="+mn-lt"/>
                <a:ea typeface="+mn-ea"/>
                <a:cs typeface="+mn-cs"/>
              </a:rPr>
              <a:t> – for cycle 5, the redistributed proposals still went to members who had 96-99% of the volumes held in the deepest </a:t>
            </a:r>
            <a:r>
              <a:rPr lang="en-US" sz="1200" kern="1200" baseline="0" dirty="0" err="1" smtClean="0">
                <a:solidFill>
                  <a:schemeClr val="tx1"/>
                </a:solidFill>
                <a:effectLst/>
                <a:latin typeface="+mn-lt"/>
                <a:ea typeface="+mn-ea"/>
                <a:cs typeface="+mn-cs"/>
              </a:rPr>
              <a:t>backfile</a:t>
            </a:r>
            <a:r>
              <a:rPr lang="en-US" sz="1200" kern="1200" baseline="0" dirty="0" smtClean="0">
                <a:solidFill>
                  <a:schemeClr val="tx1"/>
                </a:solidFill>
                <a:effectLst/>
                <a:latin typeface="+mn-lt"/>
                <a:ea typeface="+mn-ea"/>
                <a:cs typeface="+mn-cs"/>
              </a:rPr>
              <a:t>.</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Are the titles being proposed for cycle 5 archiving already disclosed as archives by other print programs in PAPR. Currently, most proposals are not held by any other archive program (at least as disclosed in PAPR). But in future, this new functionality will allow WEST and WEST archivers to make strategic decisions about adding to the optimal number of copies in the collective collection).</a:t>
            </a:r>
          </a:p>
        </p:txBody>
      </p:sp>
      <p:sp>
        <p:nvSpPr>
          <p:cNvPr id="4" name="Slide Number Placeholder 3"/>
          <p:cNvSpPr>
            <a:spLocks noGrp="1"/>
          </p:cNvSpPr>
          <p:nvPr>
            <p:ph type="sldNum" sz="quarter" idx="10"/>
          </p:nvPr>
        </p:nvSpPr>
        <p:spPr/>
        <p:txBody>
          <a:bodyPr/>
          <a:lstStyle/>
          <a:p>
            <a:fld id="{0451B1B6-CDFD-4A2C-BC0E-6714C3067DF2}"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153477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dirty="0" smtClean="0">
                <a:solidFill>
                  <a:schemeClr val="tx1"/>
                </a:solidFill>
                <a:effectLst/>
                <a:latin typeface="+mn-lt"/>
                <a:ea typeface="+mn-ea"/>
                <a:cs typeface="+mn-cs"/>
              </a:rPr>
              <a:t>Title nominations are an additional opportunity for member libraries to participate in WEST in an Archive Holder role. Under</a:t>
            </a:r>
            <a:r>
              <a:rPr lang="en-US" sz="1200" b="0" i="0" u="none" strike="noStrike" kern="1200" baseline="0" dirty="0" smtClean="0">
                <a:solidFill>
                  <a:schemeClr val="tx1"/>
                </a:solidFill>
                <a:effectLst/>
                <a:latin typeface="+mn-lt"/>
                <a:ea typeface="+mn-ea"/>
                <a:cs typeface="+mn-cs"/>
              </a:rPr>
              <a:t> the new policy,</a:t>
            </a:r>
            <a:r>
              <a:rPr lang="en-US" dirty="0" smtClean="0"/>
              <a:t> </a:t>
            </a:r>
            <a:r>
              <a:rPr lang="en-US" sz="1200" b="0" i="0" u="none" strike="noStrike" kern="1200" dirty="0" smtClean="0">
                <a:solidFill>
                  <a:schemeClr val="tx1"/>
                </a:solidFill>
                <a:effectLst/>
                <a:latin typeface="+mn-lt"/>
                <a:ea typeface="+mn-ea"/>
                <a:cs typeface="+mn-cs"/>
              </a:rPr>
              <a:t>a member library may nominate themselves to</a:t>
            </a:r>
            <a:r>
              <a:rPr lang="en-US" sz="1200" b="0" i="0" u="none" strike="noStrike" kern="1200" baseline="0" dirty="0" smtClean="0">
                <a:solidFill>
                  <a:schemeClr val="tx1"/>
                </a:solidFill>
                <a:effectLst/>
                <a:latin typeface="+mn-lt"/>
                <a:ea typeface="+mn-ea"/>
                <a:cs typeface="+mn-cs"/>
              </a:rPr>
              <a:t> act as archive holder for a title. There is criteria for the title nominations – that the institution possesses at least 80% of the </a:t>
            </a:r>
            <a:r>
              <a:rPr lang="en-US" sz="1200" b="0" i="0" u="none" strike="noStrike" kern="1200" baseline="0" dirty="0" err="1" smtClean="0">
                <a:solidFill>
                  <a:schemeClr val="tx1"/>
                </a:solidFill>
                <a:effectLst/>
                <a:latin typeface="+mn-lt"/>
                <a:ea typeface="+mn-ea"/>
                <a:cs typeface="+mn-cs"/>
              </a:rPr>
              <a:t>backfile</a:t>
            </a:r>
            <a:r>
              <a:rPr lang="en-US" sz="1200" b="0" i="0" u="none" strike="noStrike" kern="1200" baseline="0" dirty="0" smtClean="0">
                <a:solidFill>
                  <a:schemeClr val="tx1"/>
                </a:solidFill>
                <a:effectLst/>
                <a:latin typeface="+mn-lt"/>
                <a:ea typeface="+mn-ea"/>
                <a:cs typeface="+mn-cs"/>
              </a:rPr>
              <a:t>, that at least 5 copies are held within WEST. Title nominations are still for journals – so WEST won’t accept monographic series or government documents. Title Nominations are reviewed by WEST’s Operations &amp; Collections committee before they are accepted into the archive.</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Accepted Title Nominations are held in place by the Archiver for the full duration of WEST's retention period. </a:t>
            </a:r>
            <a:r>
              <a:rPr lang="en-US" dirty="0" smtClean="0"/>
              <a:t> There is a form on the WEST website for Title </a:t>
            </a:r>
            <a:r>
              <a:rPr lang="en-US" sz="1200" b="0" i="0" u="none" strike="noStrike" kern="1200" dirty="0" smtClean="0">
                <a:solidFill>
                  <a:schemeClr val="tx1"/>
                </a:solidFill>
                <a:effectLst/>
                <a:latin typeface="+mn-lt"/>
                <a:ea typeface="+mn-ea"/>
                <a:cs typeface="+mn-cs"/>
              </a:rPr>
              <a:t>Nominations (we’ll provide a link in</a:t>
            </a:r>
            <a:r>
              <a:rPr lang="en-US" sz="1200" b="0" i="0" u="none" strike="noStrike" kern="1200" baseline="0" dirty="0" smtClean="0">
                <a:solidFill>
                  <a:schemeClr val="tx1"/>
                </a:solidFill>
                <a:effectLst/>
                <a:latin typeface="+mn-lt"/>
                <a:ea typeface="+mn-ea"/>
                <a:cs typeface="+mn-cs"/>
              </a:rPr>
              <a:t> the slides when we distribute them) – and nominations</a:t>
            </a:r>
            <a:r>
              <a:rPr lang="en-US" sz="1200" b="0" i="0" u="none" strike="noStrike" kern="1200" dirty="0" smtClean="0">
                <a:solidFill>
                  <a:schemeClr val="tx1"/>
                </a:solidFill>
                <a:effectLst/>
                <a:latin typeface="+mn-lt"/>
                <a:ea typeface="+mn-ea"/>
                <a:cs typeface="+mn-cs"/>
              </a:rPr>
              <a:t> are accepted at any time during the year. As with the bronze, silver and gold WEST archives, disclosures for endorsed</a:t>
            </a:r>
            <a:r>
              <a:rPr lang="en-US" sz="1200" b="0" i="0" u="none" strike="noStrike" kern="1200" baseline="0" dirty="0" smtClean="0">
                <a:solidFill>
                  <a:schemeClr val="tx1"/>
                </a:solidFill>
                <a:effectLst/>
                <a:latin typeface="+mn-lt"/>
                <a:ea typeface="+mn-ea"/>
                <a:cs typeface="+mn-cs"/>
              </a:rPr>
              <a:t> title nominations</a:t>
            </a:r>
            <a:r>
              <a:rPr lang="en-US" sz="1200" b="0" i="0" u="none" strike="noStrike" kern="1200" dirty="0" smtClean="0">
                <a:solidFill>
                  <a:schemeClr val="tx1"/>
                </a:solidFill>
                <a:effectLst/>
                <a:latin typeface="+mn-lt"/>
                <a:ea typeface="+mn-ea"/>
                <a:cs typeface="+mn-cs"/>
              </a:rPr>
              <a:t> must be registered in OCLC and PAPR according to the WEST Disclosure policy. Once</a:t>
            </a:r>
            <a:r>
              <a:rPr lang="en-US" sz="1200" b="0" i="0" u="none" strike="noStrike" kern="1200" baseline="0" dirty="0" smtClean="0">
                <a:solidFill>
                  <a:schemeClr val="tx1"/>
                </a:solidFill>
                <a:effectLst/>
                <a:latin typeface="+mn-lt"/>
                <a:ea typeface="+mn-ea"/>
                <a:cs typeface="+mn-cs"/>
              </a:rPr>
              <a:t> disclosed, title nominations become part of a new WEST archive type – WEST Sequoia.</a:t>
            </a:r>
            <a:endParaRPr lang="en-US" sz="1200" b="0" i="0" u="none" strike="noStrike"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451B1B6-CDFD-4A2C-BC0E-6714C3067DF2}"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4152743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4003375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previously mentioned, WEST Archive Builders will continue to send out calls for holdings each cycle. However, JRNL will improve our</a:t>
            </a:r>
            <a:r>
              <a:rPr lang="en-US" baseline="0" dirty="0" smtClean="0"/>
              <a:t> efficiency for completing WEST </a:t>
            </a:r>
            <a:r>
              <a:rPr lang="en-US" baseline="0" dirty="0" err="1" smtClean="0"/>
              <a:t>backfiles</a:t>
            </a:r>
            <a:r>
              <a:rPr lang="en-US" baseline="0" dirty="0" smtClean="0"/>
              <a:t> once our Archivers have moved onto another cycle and set of titles. JRNL will also support member libraries and their deselection efforts – particularly the JRNL functionality to batch upload ISSNs of titles to be withdrawn to determine if they can be offers.</a:t>
            </a:r>
          </a:p>
          <a:p>
            <a:endParaRPr lang="en-US" baseline="0" dirty="0" smtClean="0"/>
          </a:p>
          <a:p>
            <a:r>
              <a:rPr lang="en-US" dirty="0" smtClean="0"/>
              <a:t>Within the JRNL system, when a</a:t>
            </a:r>
            <a:r>
              <a:rPr lang="en-US" baseline="0" dirty="0" smtClean="0"/>
              <a:t> member library identifies an offer they want to make – all they need to do is select the offer button and click save – JRNL will automatically communicate your intention to make an offer to the Archive Builder (this communication is done via email – you’ll be </a:t>
            </a:r>
            <a:r>
              <a:rPr lang="en-US" baseline="0" dirty="0" err="1" smtClean="0"/>
              <a:t>cc’ed</a:t>
            </a:r>
            <a:r>
              <a:rPr lang="en-US" baseline="0" dirty="0" smtClean="0"/>
              <a:t> on the email, and it will outline the title or titles you’d like to offer). </a:t>
            </a:r>
          </a:p>
          <a:p>
            <a:endParaRPr lang="en-US" baseline="0" dirty="0" smtClean="0"/>
          </a:p>
          <a:p>
            <a:r>
              <a:rPr lang="en-US" baseline="0" dirty="0" smtClean="0"/>
              <a:t>We also expect that this will expand the community of potential offering libraries and will increase the visibility of our </a:t>
            </a:r>
            <a:r>
              <a:rPr lang="en-US" baseline="0" dirty="0" err="1" smtClean="0"/>
              <a:t>backfile</a:t>
            </a:r>
            <a:r>
              <a:rPr lang="en-US" baseline="0" dirty="0" smtClean="0"/>
              <a:t> holders (this is because the U. of Florida, ASERL and </a:t>
            </a:r>
            <a:r>
              <a:rPr lang="en-US" baseline="0" dirty="0" err="1" smtClean="0"/>
              <a:t>ScholarsTrust</a:t>
            </a:r>
            <a:r>
              <a:rPr lang="en-US" baseline="0" dirty="0" smtClean="0"/>
              <a:t> libraries will be able to view our archives and gaps) .</a:t>
            </a:r>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843802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JRNL asks archivers to submit archive and gap disclosures differently from WEST (where we request MARC-formatted records, JRNL requests a series of tab-delimited files). To help ease the transition to using JRNL, WEST has developed the functionality in AGUA for Archive Holders and Builders to generate and download the tab-delimited files that JRNL requires (so WEST archivers won’t have to format and develop these reports themselves – they’ll just be able to download them from AGUA). The first half of this diagram illustrates the new AGUA functionality that creates the files WEST Archivers will need to then import their WEST archive data into JRNL.</a:t>
            </a:r>
          </a:p>
          <a:p>
            <a:endParaRPr lang="en-US" baseline="0" dirty="0" smtClean="0"/>
          </a:p>
          <a:p>
            <a:r>
              <a:rPr lang="en-US" baseline="0" dirty="0" smtClean="0"/>
              <a:t>The bottom half of the diagram illustrates certain manual efforts that are already happening at member libraries – the identification of journals that need to be withdrawn. Member libraries can use their unique JRNL accounts to either search the JRNL database one title at a time (to determine if it is a title with gaps), or they can prepare list of ISSNs of potential offers that can then be imported into JRNL for an automated comparison.</a:t>
            </a:r>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533216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2979636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345879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pPr/>
              <a:t>6</a:t>
            </a:fld>
            <a:endParaRPr lang="en-US"/>
          </a:p>
        </p:txBody>
      </p:sp>
    </p:spTree>
    <p:extLst>
      <p:ext uri="{BB962C8B-B14F-4D97-AF65-F5344CB8AC3E}">
        <p14:creationId xmlns:p14="http://schemas.microsoft.com/office/powerpoint/2010/main" val="2498071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pPr/>
              <a:t>7</a:t>
            </a:fld>
            <a:endParaRPr lang="en-US"/>
          </a:p>
        </p:txBody>
      </p:sp>
    </p:spTree>
    <p:extLst>
      <p:ext uri="{BB962C8B-B14F-4D97-AF65-F5344CB8AC3E}">
        <p14:creationId xmlns:p14="http://schemas.microsoft.com/office/powerpoint/2010/main" val="2498071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pPr/>
              <a:t>8</a:t>
            </a:fld>
            <a:endParaRPr lang="en-US"/>
          </a:p>
        </p:txBody>
      </p:sp>
    </p:spTree>
    <p:extLst>
      <p:ext uri="{BB962C8B-B14F-4D97-AF65-F5344CB8AC3E}">
        <p14:creationId xmlns:p14="http://schemas.microsoft.com/office/powerpoint/2010/main" val="1466665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0451B1B6-CDFD-4A2C-BC0E-6714C3067DF2}" type="slidenum">
              <a:rPr lang="en-US" smtClean="0"/>
              <a:pPr/>
              <a:t>9</a:t>
            </a:fld>
            <a:endParaRPr lang="en-US"/>
          </a:p>
        </p:txBody>
      </p:sp>
    </p:spTree>
    <p:extLst>
      <p:ext uri="{BB962C8B-B14F-4D97-AF65-F5344CB8AC3E}">
        <p14:creationId xmlns:p14="http://schemas.microsoft.com/office/powerpoint/2010/main" val="1266084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map showcases WEST’s distributed nature – the blue dots are Archive Holders responsible for bronze archives; the red dots are the Archive Builders responsible for silver and gold archives.</a:t>
            </a:r>
          </a:p>
          <a:p>
            <a:r>
              <a:rPr lang="en-US" dirty="0" smtClean="0"/>
              <a:t> </a:t>
            </a:r>
          </a:p>
          <a:p>
            <a:r>
              <a:rPr lang="en-US" dirty="0" smtClean="0"/>
              <a:t>Across archiving cycles 1 through 4, a total of 46 members have committed to act as Archive Holders or Builders for WEST; that is 63% of the current WEST membership.</a:t>
            </a:r>
          </a:p>
        </p:txBody>
      </p:sp>
      <p:sp>
        <p:nvSpPr>
          <p:cNvPr id="4" name="Slide Number Placeholder 3"/>
          <p:cNvSpPr>
            <a:spLocks noGrp="1"/>
          </p:cNvSpPr>
          <p:nvPr>
            <p:ph type="sldNum" sz="quarter" idx="10"/>
          </p:nvPr>
        </p:nvSpPr>
        <p:spPr/>
        <p:txBody>
          <a:bodyPr/>
          <a:lstStyle/>
          <a:p>
            <a:fld id="{0451B1B6-CDFD-4A2C-BC0E-6714C3067DF2}" type="slidenum">
              <a:rPr lang="en-US" smtClean="0"/>
              <a:pPr/>
              <a:t>10</a:t>
            </a:fld>
            <a:endParaRPr lang="en-US"/>
          </a:p>
        </p:txBody>
      </p:sp>
    </p:spTree>
    <p:extLst>
      <p:ext uri="{BB962C8B-B14F-4D97-AF65-F5344CB8AC3E}">
        <p14:creationId xmlns:p14="http://schemas.microsoft.com/office/powerpoint/2010/main" val="1266084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Analysis of only a subset of member record</a:t>
            </a:r>
          </a:p>
          <a:p>
            <a:endParaRPr lang="en-US" sz="2800" dirty="0" smtClean="0"/>
          </a:p>
          <a:p>
            <a:r>
              <a:rPr lang="en-US" sz="2800" dirty="0" smtClean="0"/>
              <a:t>Identify archiving proposals for cycles 6 and 7 (2016-2018)</a:t>
            </a:r>
          </a:p>
          <a:p>
            <a:pPr lvl="1"/>
            <a:r>
              <a:rPr lang="en-US" sz="2400" dirty="0" smtClean="0"/>
              <a:t>In response to member feedback from the 2014 survey</a:t>
            </a:r>
          </a:p>
          <a:p>
            <a:pPr lvl="1"/>
            <a:r>
              <a:rPr lang="en-US" sz="2400" dirty="0" smtClean="0"/>
              <a:t>Further streamline routinized WEST activities, resulting in time and cost savings</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451B1B6-CDFD-4A2C-BC0E-6714C3067DF2}" type="slidenum">
              <a:rPr lang="en-US" smtClean="0"/>
              <a:pPr/>
              <a:t>11</a:t>
            </a:fld>
            <a:endParaRPr lang="en-US"/>
          </a:p>
        </p:txBody>
      </p:sp>
    </p:spTree>
    <p:extLst>
      <p:ext uri="{BB962C8B-B14F-4D97-AF65-F5344CB8AC3E}">
        <p14:creationId xmlns:p14="http://schemas.microsoft.com/office/powerpoint/2010/main" val="1741126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pPr/>
              <a:t>12</a:t>
            </a:fld>
            <a:endParaRPr lang="en-US"/>
          </a:p>
        </p:txBody>
      </p:sp>
    </p:spTree>
    <p:extLst>
      <p:ext uri="{BB962C8B-B14F-4D97-AF65-F5344CB8AC3E}">
        <p14:creationId xmlns:p14="http://schemas.microsoft.com/office/powerpoint/2010/main" val="1466665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Update slide</a:t>
            </a:r>
            <a:endParaRPr lang="en-US" dirty="0"/>
          </a:p>
        </p:txBody>
      </p:sp>
      <p:sp>
        <p:nvSpPr>
          <p:cNvPr id="4" name="Slide Number Placeholder 3"/>
          <p:cNvSpPr>
            <a:spLocks noGrp="1"/>
          </p:cNvSpPr>
          <p:nvPr>
            <p:ph type="sldNum" sz="quarter" idx="10"/>
          </p:nvPr>
        </p:nvSpPr>
        <p:spPr/>
        <p:txBody>
          <a:bodyPr/>
          <a:lstStyle/>
          <a:p>
            <a:fld id="{0451B1B6-CDFD-4A2C-BC0E-6714C3067DF2}"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4351366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660775"/>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spc="40" baseline="0"/>
            </a:lvl1pPr>
          </a:lstStyle>
          <a:p>
            <a:fld id="{75440A2D-B10B-4A64-891F-9D732D9E4F7B}" type="datetime3">
              <a:rPr lang="en-US" smtClean="0"/>
              <a:pPr/>
              <a:t>11 March 2016</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pc="40" baseline="0"/>
            </a:lvl1pPr>
          </a:lstStyle>
          <a:p>
            <a:fld id="{79052145-17AD-474E-B08C-2A4B32D9FF24}" type="slidenum">
              <a:rPr lang="en-US" smtClean="0"/>
              <a:pPr/>
              <a:t>‹#›</a:t>
            </a:fld>
            <a:endParaRPr lang="en-US"/>
          </a:p>
        </p:txBody>
      </p:sp>
      <p:pic>
        <p:nvPicPr>
          <p:cNvPr id="7" name="Picture 6" descr="WEST_Logo.png"/>
          <p:cNvPicPr>
            <a:picLocks noChangeAspect="1"/>
          </p:cNvPicPr>
          <p:nvPr/>
        </p:nvPicPr>
        <p:blipFill>
          <a:blip r:embed="rId2" cstate="print"/>
          <a:stretch>
            <a:fillRect/>
          </a:stretch>
        </p:blipFill>
        <p:spPr>
          <a:xfrm>
            <a:off x="3276600" y="838200"/>
            <a:ext cx="2749302" cy="938786"/>
          </a:xfrm>
          <a:prstGeom prst="rect">
            <a:avLst/>
          </a:prstGeom>
        </p:spPr>
      </p:pic>
      <p:pic>
        <p:nvPicPr>
          <p:cNvPr id="8" name="Picture 7" descr="WEST_Logo.png"/>
          <p:cNvPicPr>
            <a:picLocks noChangeAspect="1"/>
          </p:cNvPicPr>
          <p:nvPr userDrawn="1"/>
        </p:nvPicPr>
        <p:blipFill>
          <a:blip r:embed="rId2" cstate="print"/>
          <a:stretch>
            <a:fillRect/>
          </a:stretch>
        </p:blipFill>
        <p:spPr>
          <a:xfrm>
            <a:off x="3276600" y="838200"/>
            <a:ext cx="2749302" cy="93878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493837"/>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172200"/>
            <a:ext cx="2133600" cy="365125"/>
          </a:xfrm>
        </p:spPr>
        <p:txBody>
          <a:bodyPr/>
          <a:lstStyle/>
          <a:p>
            <a:fld id="{FA887970-CC2A-4EA3-B696-343EA82753F8}" type="datetime3">
              <a:rPr lang="en-US" smtClean="0"/>
              <a:pPr/>
              <a:t>11 March 2016</a:t>
            </a:fld>
            <a:endParaRPr lang="en-US"/>
          </a:p>
        </p:txBody>
      </p:sp>
      <p:sp>
        <p:nvSpPr>
          <p:cNvPr id="6" name="Slide Number Placeholder 5"/>
          <p:cNvSpPr>
            <a:spLocks noGrp="1"/>
          </p:cNvSpPr>
          <p:nvPr>
            <p:ph type="sldNum" sz="quarter" idx="12"/>
          </p:nvPr>
        </p:nvSpPr>
        <p:spPr>
          <a:xfrm>
            <a:off x="6553200" y="6172200"/>
            <a:ext cx="2133600" cy="365125"/>
          </a:xfrm>
        </p:spPr>
        <p:txBody>
          <a:bodyPr/>
          <a:lstStyle/>
          <a:p>
            <a:fld id="{79052145-17AD-474E-B08C-2A4B32D9FF24}" type="slidenum">
              <a:rPr lang="en-US" smtClean="0"/>
              <a:pPr/>
              <a:t>‹#›</a:t>
            </a:fld>
            <a:endParaRPr lang="en-US"/>
          </a:p>
        </p:txBody>
      </p:sp>
      <p:pic>
        <p:nvPicPr>
          <p:cNvPr id="8" name="Picture 7" descr="WEST_bar.jpg"/>
          <p:cNvPicPr>
            <a:picLocks noChangeAspect="1"/>
          </p:cNvPicPr>
          <p:nvPr/>
        </p:nvPicPr>
        <p:blipFill>
          <a:blip r:embed="rId2" cstate="print"/>
          <a:srcRect l="12039" t="14669" r="85373" b="13506"/>
          <a:stretch>
            <a:fillRect/>
          </a:stretch>
        </p:blipFill>
        <p:spPr>
          <a:xfrm rot="5400000">
            <a:off x="4457700" y="2171700"/>
            <a:ext cx="228600" cy="9144000"/>
          </a:xfrm>
          <a:prstGeom prst="rect">
            <a:avLst/>
          </a:prstGeom>
        </p:spPr>
      </p:pic>
    </p:spTree>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24338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7432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7" name="Picture 6" descr="WEST_Logo.png"/>
          <p:cNvPicPr>
            <a:picLocks noChangeAspect="1"/>
          </p:cNvPicPr>
          <p:nvPr/>
        </p:nvPicPr>
        <p:blipFill>
          <a:blip r:embed="rId2" cstate="print"/>
          <a:stretch>
            <a:fillRect/>
          </a:stretch>
        </p:blipFill>
        <p:spPr>
          <a:xfrm>
            <a:off x="3962400" y="6248400"/>
            <a:ext cx="1142999" cy="390293"/>
          </a:xfrm>
          <a:prstGeom prst="rect">
            <a:avLst/>
          </a:prstGeom>
        </p:spPr>
      </p:pic>
      <p:sp>
        <p:nvSpPr>
          <p:cNvPr id="8" name="Date Placeholder 7"/>
          <p:cNvSpPr>
            <a:spLocks noGrp="1"/>
          </p:cNvSpPr>
          <p:nvPr>
            <p:ph type="dt" sz="half" idx="10"/>
          </p:nvPr>
        </p:nvSpPr>
        <p:spPr/>
        <p:txBody>
          <a:bodyPr/>
          <a:lstStyle/>
          <a:p>
            <a:fld id="{800F5184-E77C-4C58-900E-09089B84E894}" type="datetime3">
              <a:rPr lang="en-US" smtClean="0"/>
              <a:pPr/>
              <a:t>11 March 2016</a:t>
            </a:fld>
            <a:endParaRPr lang="en-US"/>
          </a:p>
        </p:txBody>
      </p:sp>
      <p:sp>
        <p:nvSpPr>
          <p:cNvPr id="9" name="Slide Number Placeholder 8"/>
          <p:cNvSpPr>
            <a:spLocks noGrp="1"/>
          </p:cNvSpPr>
          <p:nvPr>
            <p:ph type="sldNum" sz="quarter" idx="11"/>
          </p:nvPr>
        </p:nvSpPr>
        <p:spPr/>
        <p:txBody>
          <a:bodyPr/>
          <a:lstStyle/>
          <a:p>
            <a:fld id="{79052145-17AD-474E-B08C-2A4B32D9FF24}" type="slidenum">
              <a:rPr lang="en-US" smtClean="0"/>
              <a:pPr/>
              <a:t>‹#›</a:t>
            </a:fld>
            <a:endParaRPr lang="en-US"/>
          </a:p>
        </p:txBody>
      </p:sp>
      <p:pic>
        <p:nvPicPr>
          <p:cNvPr id="10" name="Picture 9" descr="WEST_Logo.png"/>
          <p:cNvPicPr>
            <a:picLocks noChangeAspect="1"/>
          </p:cNvPicPr>
          <p:nvPr userDrawn="1"/>
        </p:nvPicPr>
        <p:blipFill>
          <a:blip r:embed="rId2" cstate="print"/>
          <a:stretch>
            <a:fillRect/>
          </a:stretch>
        </p:blipFill>
        <p:spPr>
          <a:xfrm>
            <a:off x="3962400" y="6248400"/>
            <a:ext cx="1142999" cy="39029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24338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7432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A887970-CC2A-4EA3-B696-343EA82753F8}" type="datetime3">
              <a:rPr lang="en-US" smtClean="0"/>
              <a:pPr/>
              <a:t>11 March 2016</a:t>
            </a:fld>
            <a:endParaRPr lang="en-US"/>
          </a:p>
        </p:txBody>
      </p:sp>
      <p:sp>
        <p:nvSpPr>
          <p:cNvPr id="9" name="Slide Number Placeholder 8"/>
          <p:cNvSpPr>
            <a:spLocks noGrp="1"/>
          </p:cNvSpPr>
          <p:nvPr>
            <p:ph type="sldNum" sz="quarter" idx="11"/>
          </p:nvPr>
        </p:nvSpPr>
        <p:spPr/>
        <p:txBody>
          <a:bodyPr/>
          <a:lstStyle/>
          <a:p>
            <a:fld id="{79052145-17AD-474E-B08C-2A4B32D9FF24}" type="slidenum">
              <a:rPr lang="en-US" smtClean="0"/>
              <a:pPr/>
              <a:t>‹#›</a:t>
            </a:fld>
            <a:endParaRPr lang="en-US"/>
          </a:p>
        </p:txBody>
      </p:sp>
      <p:pic>
        <p:nvPicPr>
          <p:cNvPr id="10" name="Picture 9" descr="WEST_bar.jpg"/>
          <p:cNvPicPr>
            <a:picLocks noChangeAspect="1"/>
          </p:cNvPicPr>
          <p:nvPr/>
        </p:nvPicPr>
        <p:blipFill>
          <a:blip r:embed="rId2" cstate="print"/>
          <a:srcRect l="12039" t="14669" r="85373" b="13506"/>
          <a:stretch>
            <a:fillRect/>
          </a:stretch>
        </p:blipFill>
        <p:spPr>
          <a:xfrm rot="5400000">
            <a:off x="4457700" y="-4457700"/>
            <a:ext cx="228600" cy="9144000"/>
          </a:xfrm>
          <a:prstGeom prst="rect">
            <a:avLst/>
          </a:prstGeom>
        </p:spPr>
      </p:pic>
    </p:spTree>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45F953-DAA3-4E5C-BA7B-60817427E9B5}" type="datetime3">
              <a:rPr lang="en-US" smtClean="0"/>
              <a:pPr/>
              <a:t>11 March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B48FDF-4805-4DE2-BB7B-8E6C231A6C65}" type="datetime3">
              <a:rPr lang="en-US" smtClean="0"/>
              <a:pPr/>
              <a:t>11 March 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BDDA9C-7022-4CC6-9F92-8432F6DEDEC5}" type="datetime3">
              <a:rPr lang="en-US" smtClean="0"/>
              <a:pPr/>
              <a:t>11 March 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B7E47D-8C20-4882-989B-A3A45140FAB0}" type="datetime3">
              <a:rPr lang="en-US" smtClean="0"/>
              <a:pPr/>
              <a:t>11 March 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BFB90B-42D0-49BB-B9F2-DA8967E05400}" type="datetime3">
              <a:rPr lang="en-US" smtClean="0"/>
              <a:pPr/>
              <a:t>11 March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8D708-B58E-486E-9B2E-37646E22561F}" type="datetime3">
              <a:rPr lang="en-US" smtClean="0"/>
              <a:pPr/>
              <a:t>11 March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5E70D-3E5C-4751-A2A7-144806D8B74A}" type="datetime3">
              <a:rPr lang="en-US" smtClean="0"/>
              <a:pPr/>
              <a:t>11 March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70C9B9-9C68-4688-9BBF-1A7F94BA7D8E}" type="datetime3">
              <a:rPr lang="en-US" smtClean="0"/>
              <a:pPr/>
              <a:t>11 March 2016</a:t>
            </a:fld>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pic>
        <p:nvPicPr>
          <p:cNvPr id="7" name="Picture 6" descr="WEST_Logo.png"/>
          <p:cNvPicPr>
            <a:picLocks noChangeAspect="1"/>
          </p:cNvPicPr>
          <p:nvPr/>
        </p:nvPicPr>
        <p:blipFill>
          <a:blip r:embed="rId2" cstate="print"/>
          <a:stretch>
            <a:fillRect/>
          </a:stretch>
        </p:blipFill>
        <p:spPr>
          <a:xfrm>
            <a:off x="3962400" y="6248400"/>
            <a:ext cx="1142999" cy="390293"/>
          </a:xfrm>
          <a:prstGeom prst="rect">
            <a:avLst/>
          </a:prstGeom>
        </p:spPr>
      </p:pic>
      <p:pic>
        <p:nvPicPr>
          <p:cNvPr id="8" name="Picture 7" descr="WEST_Logo.png"/>
          <p:cNvPicPr>
            <a:picLocks noChangeAspect="1"/>
          </p:cNvPicPr>
          <p:nvPr userDrawn="1"/>
        </p:nvPicPr>
        <p:blipFill>
          <a:blip r:embed="rId2" cstate="print"/>
          <a:stretch>
            <a:fillRect/>
          </a:stretch>
        </p:blipFill>
        <p:spPr>
          <a:xfrm>
            <a:off x="3962400" y="6248400"/>
            <a:ext cx="1142999" cy="390293"/>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EA4333-8944-4AD9-B573-0C788CF2D628}" type="datetime3">
              <a:rPr lang="en-US" smtClean="0"/>
              <a:pPr/>
              <a:t>11 March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87970-CC2A-4EA3-B696-343EA82753F8}" type="datetime3">
              <a:rPr lang="en-US" smtClean="0"/>
              <a:pPr/>
              <a:t>11 March 2016</a:t>
            </a:fld>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pic>
        <p:nvPicPr>
          <p:cNvPr id="8" name="Picture 7" descr="WEST_bar.jpg"/>
          <p:cNvPicPr>
            <a:picLocks noChangeAspect="1"/>
          </p:cNvPicPr>
          <p:nvPr/>
        </p:nvPicPr>
        <p:blipFill>
          <a:blip r:embed="rId2" cstate="print"/>
          <a:srcRect l="12039" t="14669" r="85373" b="13506"/>
          <a:stretch>
            <a:fillRect/>
          </a:stretch>
        </p:blipFill>
        <p:spPr>
          <a:xfrm>
            <a:off x="8991600" y="0"/>
            <a:ext cx="228600" cy="6858000"/>
          </a:xfrm>
          <a:prstGeom prst="rect">
            <a:avLst/>
          </a:prstGeom>
        </p:spPr>
      </p:pic>
    </p:spTree>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87970-CC2A-4EA3-B696-343EA82753F8}" type="datetime3">
              <a:rPr lang="en-US" smtClean="0"/>
              <a:pPr/>
              <a:t>11 March 2016</a:t>
            </a:fld>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pic>
        <p:nvPicPr>
          <p:cNvPr id="8" name="Picture 7" descr="WEST_bar.jpg"/>
          <p:cNvPicPr>
            <a:picLocks noChangeAspect="1"/>
          </p:cNvPicPr>
          <p:nvPr/>
        </p:nvPicPr>
        <p:blipFill>
          <a:blip r:embed="rId2" cstate="print"/>
          <a:srcRect l="12039" t="14669" r="85373" b="11112"/>
          <a:stretch>
            <a:fillRect/>
          </a:stretch>
        </p:blipFill>
        <p:spPr>
          <a:xfrm>
            <a:off x="0" y="0"/>
            <a:ext cx="228600" cy="7010400"/>
          </a:xfrm>
          <a:prstGeom prst="rect">
            <a:avLst/>
          </a:prstGeom>
        </p:spPr>
      </p:pic>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87970-CC2A-4EA3-B696-343EA82753F8}" type="datetime3">
              <a:rPr lang="en-US" smtClean="0"/>
              <a:pPr/>
              <a:t>11 March 2016</a:t>
            </a:fld>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pic>
        <p:nvPicPr>
          <p:cNvPr id="8" name="Picture 7" descr="WEST_bar.jpg"/>
          <p:cNvPicPr>
            <a:picLocks noChangeAspect="1"/>
          </p:cNvPicPr>
          <p:nvPr/>
        </p:nvPicPr>
        <p:blipFill>
          <a:blip r:embed="rId2" cstate="print"/>
          <a:srcRect l="12039" t="14669" r="85373" b="13506"/>
          <a:stretch>
            <a:fillRect/>
          </a:stretch>
        </p:blipFill>
        <p:spPr>
          <a:xfrm rot="5400000">
            <a:off x="4457700" y="-4457700"/>
            <a:ext cx="228600" cy="9144000"/>
          </a:xfrm>
          <a:prstGeom prst="rect">
            <a:avLst/>
          </a:prstGeom>
        </p:spPr>
      </p:pic>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87970-CC2A-4EA3-B696-343EA82753F8}" type="datetime3">
              <a:rPr lang="en-US" smtClean="0"/>
              <a:pPr/>
              <a:t>11 March 2016</a:t>
            </a:fld>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29600"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887970-CC2A-4EA3-B696-343EA82753F8}" type="datetime3">
              <a:rPr lang="en-US" smtClean="0"/>
              <a:pPr/>
              <a:t>11 March 2016</a:t>
            </a:fld>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pic>
        <p:nvPicPr>
          <p:cNvPr id="8" name="Picture 7" descr="WEST_bar.jpg"/>
          <p:cNvPicPr>
            <a:picLocks noChangeAspect="1"/>
          </p:cNvPicPr>
          <p:nvPr/>
        </p:nvPicPr>
        <p:blipFill>
          <a:blip r:embed="rId2" cstate="print"/>
          <a:srcRect l="12039" t="14669" r="86236" b="13506"/>
          <a:stretch>
            <a:fillRect/>
          </a:stretch>
        </p:blipFill>
        <p:spPr>
          <a:xfrm rot="5400000">
            <a:off x="4495800" y="-3048000"/>
            <a:ext cx="152400" cy="9144000"/>
          </a:xfrm>
          <a:prstGeom prst="rect">
            <a:avLst/>
          </a:prstGeom>
        </p:spPr>
      </p:pic>
    </p:spTree>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29600"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887970-CC2A-4EA3-B696-343EA82753F8}" type="datetime3">
              <a:rPr lang="en-US" smtClean="0"/>
              <a:pPr/>
              <a:t>11 March 2016</a:t>
            </a:fld>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pic>
        <p:nvPicPr>
          <p:cNvPr id="8" name="Picture 7" descr="WEST_bar.jpg"/>
          <p:cNvPicPr>
            <a:picLocks noChangeAspect="1"/>
          </p:cNvPicPr>
          <p:nvPr/>
        </p:nvPicPr>
        <p:blipFill>
          <a:blip r:embed="rId2" cstate="print"/>
          <a:srcRect l="12039" t="14669" r="85373" b="13506"/>
          <a:stretch>
            <a:fillRect/>
          </a:stretch>
        </p:blipFill>
        <p:spPr>
          <a:xfrm rot="5400000">
            <a:off x="4457700" y="-3009900"/>
            <a:ext cx="228600" cy="9144000"/>
          </a:xfrm>
          <a:prstGeom prst="rect">
            <a:avLst/>
          </a:prstGeom>
        </p:spPr>
      </p:pic>
      <p:pic>
        <p:nvPicPr>
          <p:cNvPr id="7" name="Picture 6" descr="WEST_Logo.png"/>
          <p:cNvPicPr>
            <a:picLocks noChangeAspect="1"/>
          </p:cNvPicPr>
          <p:nvPr/>
        </p:nvPicPr>
        <p:blipFill>
          <a:blip r:embed="rId3" cstate="print"/>
          <a:stretch>
            <a:fillRect/>
          </a:stretch>
        </p:blipFill>
        <p:spPr>
          <a:xfrm>
            <a:off x="3962400" y="6248400"/>
            <a:ext cx="1142999" cy="390293"/>
          </a:xfrm>
          <a:prstGeom prst="rect">
            <a:avLst/>
          </a:prstGeom>
        </p:spPr>
      </p:pic>
    </p:spTree>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887970-CC2A-4EA3-B696-343EA82753F8}" type="datetime3">
              <a:rPr lang="en-US" smtClean="0"/>
              <a:pPr/>
              <a:t>11 March 2016</a:t>
            </a:fld>
            <a:endParaRPr lang="en-US"/>
          </a:p>
        </p:txBody>
      </p:sp>
      <p:sp>
        <p:nvSpPr>
          <p:cNvPr id="6" name="Slide Number Placeholder 5"/>
          <p:cNvSpPr>
            <a:spLocks noGrp="1"/>
          </p:cNvSpPr>
          <p:nvPr>
            <p:ph type="sldNum" sz="quarter" idx="12"/>
          </p:nvPr>
        </p:nvSpPr>
        <p:spPr/>
        <p:txBody>
          <a:bodyPr/>
          <a:lstStyle/>
          <a:p>
            <a:fld id="{79052145-17AD-474E-B08C-2A4B32D9FF24}" type="slidenum">
              <a:rPr lang="en-US" smtClean="0"/>
              <a:pPr/>
              <a:t>‹#›</a:t>
            </a:fld>
            <a:endParaRPr lang="en-US"/>
          </a:p>
        </p:txBody>
      </p:sp>
      <p:cxnSp>
        <p:nvCxnSpPr>
          <p:cNvPr id="10" name="Straight Connector 9"/>
          <p:cNvCxnSpPr/>
          <p:nvPr/>
        </p:nvCxnSpPr>
        <p:spPr>
          <a:xfrm>
            <a:off x="0" y="1524000"/>
            <a:ext cx="9144000" cy="0"/>
          </a:xfrm>
          <a:prstGeom prst="line">
            <a:avLst/>
          </a:prstGeom>
          <a:ln w="152400">
            <a:solidFill>
              <a:srgbClr val="A8C4F2"/>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D56509"/>
                </a:solidFill>
              </a:defRPr>
            </a:lvl1pPr>
          </a:lstStyle>
          <a:p>
            <a:fld id="{FA887970-CC2A-4EA3-B696-343EA82753F8}" type="datetime3">
              <a:rPr lang="en-US" smtClean="0"/>
              <a:pPr/>
              <a:t>11 March 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D56509"/>
                </a:solidFill>
              </a:defRPr>
            </a:lvl1pPr>
          </a:lstStyle>
          <a:p>
            <a:fld id="{79052145-17AD-474E-B08C-2A4B32D9FF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s://agua.cdlib.org/" TargetMode="External"/><Relationship Id="rId2" Type="http://schemas.openxmlformats.org/officeDocument/2006/relationships/diagramData" Target="../diagrams/data2.xml"/><Relationship Id="rId1" Type="http://schemas.openxmlformats.org/officeDocument/2006/relationships/slideLayout" Target="../slideLayouts/slideLayout1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mailto:emily.stambaugh@ucop.edu" TargetMode="External"/><Relationship Id="rId2" Type="http://schemas.openxmlformats.org/officeDocument/2006/relationships/hyperlink" Target="http://www.cdlib.org/west" TargetMode="External"/><Relationship Id="rId1" Type="http://schemas.openxmlformats.org/officeDocument/2006/relationships/slideLayout" Target="../slideLayouts/slideLayout7.xml"/><Relationship Id="rId5" Type="http://schemas.openxmlformats.org/officeDocument/2006/relationships/hyperlink" Target="mailto:lizannepayne03@gmail.com" TargetMode="External"/><Relationship Id="rId4" Type="http://schemas.openxmlformats.org/officeDocument/2006/relationships/hyperlink" Target="mailto:danielle.westbrook@ucop.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WEST Members Meeting</a:t>
            </a:r>
            <a:br>
              <a:rPr lang="en-US" dirty="0"/>
            </a:br>
            <a:endParaRPr lang="en-US" dirty="0"/>
          </a:p>
        </p:txBody>
      </p:sp>
      <p:sp>
        <p:nvSpPr>
          <p:cNvPr id="3" name="Text Placeholder 2"/>
          <p:cNvSpPr>
            <a:spLocks noGrp="1"/>
          </p:cNvSpPr>
          <p:nvPr>
            <p:ph type="subTitle" idx="1"/>
          </p:nvPr>
        </p:nvSpPr>
        <p:spPr/>
        <p:txBody>
          <a:bodyPr/>
          <a:lstStyle/>
          <a:p>
            <a:r>
              <a:rPr lang="en-US" dirty="0" smtClean="0"/>
              <a:t>ALA Midwinter2016</a:t>
            </a:r>
          </a:p>
          <a:p>
            <a:r>
              <a:rPr lang="en-US" dirty="0" smtClean="0"/>
              <a:t>Boston, MA</a:t>
            </a:r>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600" dirty="0" smtClean="0"/>
              <a:t>Total WEST Archive Holders/Builders: 46</a:t>
            </a:r>
            <a:endParaRPr lang="en-US" sz="24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574348"/>
            <a:ext cx="8305800" cy="4369252"/>
          </a:xfrm>
          <a:prstGeom prst="rect">
            <a:avLst/>
          </a:prstGeom>
        </p:spPr>
      </p:pic>
      <p:sp>
        <p:nvSpPr>
          <p:cNvPr id="6" name="TextBox 5"/>
          <p:cNvSpPr txBox="1"/>
          <p:nvPr/>
        </p:nvSpPr>
        <p:spPr>
          <a:xfrm>
            <a:off x="382248" y="2593336"/>
            <a:ext cx="2665752" cy="646331"/>
          </a:xfrm>
          <a:prstGeom prst="rect">
            <a:avLst/>
          </a:prstGeom>
          <a:noFill/>
          <a:ln>
            <a:noFill/>
          </a:ln>
        </p:spPr>
        <p:txBody>
          <a:bodyPr wrap="square" rtlCol="0">
            <a:spAutoFit/>
          </a:bodyPr>
          <a:lstStyle/>
          <a:p>
            <a:r>
              <a:rPr lang="en-US" b="1" dirty="0" smtClean="0">
                <a:solidFill>
                  <a:schemeClr val="tx2"/>
                </a:solidFill>
              </a:rPr>
              <a:t>Blue</a:t>
            </a:r>
            <a:r>
              <a:rPr lang="en-US" dirty="0" smtClean="0">
                <a:solidFill>
                  <a:schemeClr val="tx2"/>
                </a:solidFill>
              </a:rPr>
              <a:t> </a:t>
            </a:r>
            <a:r>
              <a:rPr lang="en-US" dirty="0" smtClean="0"/>
              <a:t>= Archive Holders</a:t>
            </a:r>
          </a:p>
          <a:p>
            <a:r>
              <a:rPr lang="en-US" b="1" dirty="0" smtClean="0">
                <a:solidFill>
                  <a:srgbClr val="C00000"/>
                </a:solidFill>
              </a:rPr>
              <a:t>Red</a:t>
            </a:r>
            <a:r>
              <a:rPr lang="en-US" dirty="0" smtClean="0">
                <a:solidFill>
                  <a:schemeClr val="tx2"/>
                </a:solidFill>
              </a:rPr>
              <a:t> </a:t>
            </a:r>
            <a:r>
              <a:rPr lang="en-US" dirty="0" smtClean="0"/>
              <a:t>= Archive Builders</a:t>
            </a:r>
            <a:endParaRPr lang="en-US" dirty="0"/>
          </a:p>
        </p:txBody>
      </p:sp>
      <p:sp>
        <p:nvSpPr>
          <p:cNvPr id="9" name="TextBox 8"/>
          <p:cNvSpPr txBox="1"/>
          <p:nvPr/>
        </p:nvSpPr>
        <p:spPr>
          <a:xfrm>
            <a:off x="381000" y="3562833"/>
            <a:ext cx="2667000" cy="646331"/>
          </a:xfrm>
          <a:prstGeom prst="rect">
            <a:avLst/>
          </a:prstGeom>
          <a:noFill/>
        </p:spPr>
        <p:txBody>
          <a:bodyPr wrap="square" rtlCol="0">
            <a:spAutoFit/>
          </a:bodyPr>
          <a:lstStyle/>
          <a:p>
            <a:r>
              <a:rPr lang="en-US" dirty="0"/>
              <a:t>Total Archive Holders = </a:t>
            </a:r>
            <a:r>
              <a:rPr lang="en-US" dirty="0" smtClean="0"/>
              <a:t>40</a:t>
            </a:r>
          </a:p>
          <a:p>
            <a:r>
              <a:rPr lang="en-US" dirty="0" smtClean="0"/>
              <a:t>Total Archive Builders = 6</a:t>
            </a:r>
            <a:endParaRPr lang="en-US" dirty="0"/>
          </a:p>
        </p:txBody>
      </p:sp>
    </p:spTree>
    <p:extLst>
      <p:ext uri="{BB962C8B-B14F-4D97-AF65-F5344CB8AC3E}">
        <p14:creationId xmlns:p14="http://schemas.microsoft.com/office/powerpoint/2010/main" val="334514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ea typeface="Verdana" pitchFamily="34" charset="0"/>
                <a:cs typeface="Calibri" pitchFamily="34" charset="0"/>
              </a:rPr>
              <a:t>Collections Analysis Update</a:t>
            </a:r>
            <a:endParaRPr lang="en-US" sz="3600" dirty="0">
              <a:ea typeface="Verdana" pitchFamily="34" charset="0"/>
              <a:cs typeface="Calibri" pitchFamily="34" charset="0"/>
            </a:endParaRPr>
          </a:p>
        </p:txBody>
      </p:sp>
      <p:sp>
        <p:nvSpPr>
          <p:cNvPr id="9" name="Content Placeholder 8"/>
          <p:cNvSpPr>
            <a:spLocks noGrp="1"/>
          </p:cNvSpPr>
          <p:nvPr>
            <p:ph idx="1"/>
          </p:nvPr>
        </p:nvSpPr>
        <p:spPr/>
        <p:txBody>
          <a:bodyPr>
            <a:noAutofit/>
          </a:bodyPr>
          <a:lstStyle/>
          <a:p>
            <a:pPr marL="0" lvl="0" indent="0">
              <a:buNone/>
            </a:pPr>
            <a:endParaRPr lang="en-US" sz="2000" dirty="0" smtClean="0">
              <a:ea typeface="Verdana" pitchFamily="34" charset="0"/>
              <a:cs typeface="Calibri" pitchFamily="34" charset="0"/>
            </a:endParaRPr>
          </a:p>
          <a:p>
            <a:pPr lvl="0">
              <a:buFont typeface="Wingdings" pitchFamily="2" charset="2"/>
              <a:buChar char="Ø"/>
            </a:pPr>
            <a:endParaRPr lang="en-US" sz="2000" dirty="0" smtClean="0">
              <a:ea typeface="Verdana" pitchFamily="34" charset="0"/>
              <a:cs typeface="Calibri" pitchFamily="34" charset="0"/>
            </a:endParaRPr>
          </a:p>
          <a:p>
            <a:pPr>
              <a:buFont typeface="Wingdings" pitchFamily="2" charset="2"/>
              <a:buChar char="Ø"/>
            </a:pPr>
            <a:endParaRPr lang="en-US" sz="2000" dirty="0">
              <a:ea typeface="Verdana" pitchFamily="34" charset="0"/>
              <a:cs typeface="Calibri" pitchFamily="34" charset="0"/>
            </a:endParaRPr>
          </a:p>
        </p:txBody>
      </p:sp>
      <p:sp>
        <p:nvSpPr>
          <p:cNvPr id="4" name="Content Placeholder 2"/>
          <p:cNvSpPr txBox="1">
            <a:spLocks/>
          </p:cNvSpPr>
          <p:nvPr/>
        </p:nvSpPr>
        <p:spPr>
          <a:xfrm>
            <a:off x="457200" y="1828800"/>
            <a:ext cx="8229600" cy="449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Collections analysis about to commence for cycles 6 and 7</a:t>
            </a:r>
          </a:p>
          <a:p>
            <a:r>
              <a:rPr lang="en-US" sz="2800" dirty="0" smtClean="0"/>
              <a:t>Records ingested, normalized and enhanced from </a:t>
            </a:r>
            <a:r>
              <a:rPr lang="en-US" sz="2800" u="sng" dirty="0" smtClean="0"/>
              <a:t>full members only </a:t>
            </a:r>
            <a:r>
              <a:rPr lang="en-US" sz="2800" dirty="0" smtClean="0"/>
              <a:t>(61 total)</a:t>
            </a:r>
            <a:endParaRPr lang="en-US" dirty="0"/>
          </a:p>
          <a:p>
            <a:r>
              <a:rPr lang="en-US" sz="2800" dirty="0" smtClean="0"/>
              <a:t>Estimated 15,000+ journal families to be included in analysis</a:t>
            </a:r>
          </a:p>
          <a:p>
            <a:r>
              <a:rPr lang="en-US" sz="2800" dirty="0" smtClean="0"/>
              <a:t>Two-years worth of archiving will be identified during the 2016 collections analysis</a:t>
            </a:r>
            <a:endParaRPr lang="en-US" sz="2400" dirty="0" smtClean="0"/>
          </a:p>
        </p:txBody>
      </p:sp>
    </p:spTree>
    <p:extLst>
      <p:ext uri="{BB962C8B-B14F-4D97-AF65-F5344CB8AC3E}">
        <p14:creationId xmlns:p14="http://schemas.microsoft.com/office/powerpoint/2010/main" val="659789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lstStyle/>
          <a:p>
            <a:r>
              <a:rPr lang="en-US" dirty="0" smtClean="0"/>
              <a:t>Q&amp;A</a:t>
            </a:r>
            <a:endParaRPr lang="en-US" dirty="0"/>
          </a:p>
        </p:txBody>
      </p:sp>
    </p:spTree>
    <p:extLst>
      <p:ext uri="{BB962C8B-B14F-4D97-AF65-F5344CB8AC3E}">
        <p14:creationId xmlns:p14="http://schemas.microsoft.com/office/powerpoint/2010/main" val="3326546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43050" y="1600200"/>
            <a:ext cx="6172200" cy="4191000"/>
          </a:xfrm>
          <a:prstGeom prst="rect">
            <a:avLst/>
          </a:prstGeom>
        </p:spPr>
        <p:txBody>
          <a:bodyPr/>
          <a:lstStyle/>
          <a:p>
            <a:pPr marL="274320" indent="-274320" algn="ctr">
              <a:spcBef>
                <a:spcPts val="600"/>
              </a:spcBef>
              <a:buClr>
                <a:srgbClr val="C0504D"/>
              </a:buClr>
              <a:buSzPct val="85000"/>
              <a:defRPr/>
            </a:pPr>
            <a:endParaRPr lang="en-US" dirty="0">
              <a:solidFill>
                <a:prstClr val="black"/>
              </a:solidFill>
            </a:endParaRPr>
          </a:p>
        </p:txBody>
      </p:sp>
      <p:sp>
        <p:nvSpPr>
          <p:cNvPr id="8" name="Content Placeholder 2"/>
          <p:cNvSpPr txBox="1">
            <a:spLocks/>
          </p:cNvSpPr>
          <p:nvPr/>
        </p:nvSpPr>
        <p:spPr>
          <a:xfrm>
            <a:off x="1828800" y="1447800"/>
            <a:ext cx="6115050" cy="5638800"/>
          </a:xfrm>
          <a:prstGeom prst="rect">
            <a:avLst/>
          </a:prstGeom>
        </p:spPr>
        <p:txBody>
          <a:bodyPr>
            <a:noAutofit/>
          </a:bodyPr>
          <a:lstStyle/>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p:txBody>
      </p:sp>
      <p:sp>
        <p:nvSpPr>
          <p:cNvPr id="7" name="Title 6"/>
          <p:cNvSpPr>
            <a:spLocks noGrp="1"/>
          </p:cNvSpPr>
          <p:nvPr>
            <p:ph type="title"/>
          </p:nvPr>
        </p:nvSpPr>
        <p:spPr>
          <a:xfrm>
            <a:off x="1485900" y="152400"/>
            <a:ext cx="6172200" cy="1143000"/>
          </a:xfrm>
        </p:spPr>
        <p:txBody>
          <a:bodyPr>
            <a:normAutofit fontScale="90000"/>
          </a:bodyPr>
          <a:lstStyle/>
          <a:p>
            <a:pPr lvl="0"/>
            <a:r>
              <a:rPr lang="en-US" sz="3600" dirty="0"/>
              <a:t>V.  WEST Phase 2 (2013-2016)</a:t>
            </a:r>
            <a:br>
              <a:rPr lang="en-US" sz="3600" dirty="0"/>
            </a:br>
            <a:r>
              <a:rPr lang="en-US" sz="3600" dirty="0"/>
              <a:t>System Development Update</a:t>
            </a:r>
          </a:p>
        </p:txBody>
      </p:sp>
      <p:sp>
        <p:nvSpPr>
          <p:cNvPr id="9" name="Content Placeholder 8"/>
          <p:cNvSpPr>
            <a:spLocks noGrp="1"/>
          </p:cNvSpPr>
          <p:nvPr>
            <p:ph idx="1"/>
          </p:nvPr>
        </p:nvSpPr>
        <p:spPr>
          <a:xfrm>
            <a:off x="1485900" y="1828802"/>
            <a:ext cx="6343650" cy="4373563"/>
          </a:xfrm>
        </p:spPr>
        <p:txBody>
          <a:bodyPr>
            <a:normAutofit/>
          </a:bodyPr>
          <a:lstStyle/>
          <a:p>
            <a:pPr>
              <a:buNone/>
            </a:pPr>
            <a:endParaRPr lang="en-US" sz="1200" dirty="0"/>
          </a:p>
          <a:p>
            <a:pPr>
              <a:buNone/>
            </a:pPr>
            <a:r>
              <a:rPr lang="en-US" dirty="0" smtClean="0"/>
              <a:t>Recently Released Developments:</a:t>
            </a:r>
          </a:p>
          <a:p>
            <a:pPr>
              <a:buNone/>
            </a:pPr>
            <a:endParaRPr lang="en-US" sz="1500" dirty="0"/>
          </a:p>
          <a:p>
            <a:pPr marL="514350" indent="-514350">
              <a:buFont typeface="+mj-lt"/>
              <a:buAutoNum type="arabicPeriod"/>
            </a:pPr>
            <a:r>
              <a:rPr lang="en-US" sz="2800" dirty="0"/>
              <a:t>Collection analysis and archiving enhancements</a:t>
            </a:r>
          </a:p>
          <a:p>
            <a:pPr marL="514350" indent="-514350">
              <a:buFont typeface="+mj-lt"/>
              <a:buAutoNum type="arabicPeriod"/>
            </a:pPr>
            <a:r>
              <a:rPr lang="en-US" sz="2800" dirty="0"/>
              <a:t>Title nominations</a:t>
            </a:r>
          </a:p>
          <a:p>
            <a:pPr marL="514350" indent="-514350">
              <a:buFont typeface="+mj-lt"/>
              <a:buAutoNum type="arabicPeriod"/>
            </a:pPr>
            <a:r>
              <a:rPr lang="en-US" sz="2800" dirty="0"/>
              <a:t>Needs and Offers</a:t>
            </a:r>
          </a:p>
          <a:p>
            <a:endParaRPr lang="en-US" dirty="0" smtClean="0"/>
          </a:p>
          <a:p>
            <a:endParaRPr lang="en-US" dirty="0"/>
          </a:p>
        </p:txBody>
      </p:sp>
    </p:spTree>
    <p:extLst>
      <p:ext uri="{BB962C8B-B14F-4D97-AF65-F5344CB8AC3E}">
        <p14:creationId xmlns:p14="http://schemas.microsoft.com/office/powerpoint/2010/main" val="2262024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AGUA Decision Support </a:t>
            </a:r>
            <a:br>
              <a:rPr lang="en-US" dirty="0" smtClean="0"/>
            </a:br>
            <a:r>
              <a:rPr lang="en-US" dirty="0" smtClean="0"/>
              <a:t>and PAPR Collections Analysis</a:t>
            </a:r>
            <a:endParaRPr lang="en-US" dirty="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3863534570"/>
              </p:ext>
            </p:extLst>
          </p:nvPr>
        </p:nvGraphicFramePr>
        <p:xfrm>
          <a:off x="457200" y="1524000"/>
          <a:ext cx="8077199" cy="5505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ight Bracket 8"/>
          <p:cNvSpPr/>
          <p:nvPr/>
        </p:nvSpPr>
        <p:spPr>
          <a:xfrm rot="5400000">
            <a:off x="2976617" y="3614683"/>
            <a:ext cx="228600" cy="3210035"/>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10" name="Right Bracket 9"/>
          <p:cNvSpPr/>
          <p:nvPr/>
        </p:nvSpPr>
        <p:spPr>
          <a:xfrm rot="5400000">
            <a:off x="7624690" y="4729091"/>
            <a:ext cx="152400" cy="1057419"/>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11" name="Right Bracket 10"/>
          <p:cNvSpPr/>
          <p:nvPr/>
        </p:nvSpPr>
        <p:spPr>
          <a:xfrm rot="5400000">
            <a:off x="6448425" y="4852621"/>
            <a:ext cx="152400" cy="857250"/>
          </a:xfrm>
          <a:prstGeom prst="rightBracket">
            <a:avLst/>
          </a:prstGeom>
          <a:ln>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12" name="TextBox 11"/>
          <p:cNvSpPr txBox="1"/>
          <p:nvPr/>
        </p:nvSpPr>
        <p:spPr>
          <a:xfrm>
            <a:off x="1219200" y="5471410"/>
            <a:ext cx="3700950" cy="400110"/>
          </a:xfrm>
          <a:prstGeom prst="rect">
            <a:avLst/>
          </a:prstGeom>
          <a:noFill/>
        </p:spPr>
        <p:txBody>
          <a:bodyPr wrap="none" rtlCol="0">
            <a:spAutoFit/>
          </a:bodyPr>
          <a:lstStyle/>
          <a:p>
            <a:r>
              <a:rPr lang="en-US" sz="2000" b="1" dirty="0">
                <a:solidFill>
                  <a:srgbClr val="4F81BD"/>
                </a:solidFill>
              </a:rPr>
              <a:t>PAPR Collections Analysis (batch)</a:t>
            </a:r>
          </a:p>
        </p:txBody>
      </p:sp>
      <p:sp>
        <p:nvSpPr>
          <p:cNvPr id="13" name="TextBox 12"/>
          <p:cNvSpPr txBox="1"/>
          <p:nvPr/>
        </p:nvSpPr>
        <p:spPr>
          <a:xfrm>
            <a:off x="5474354" y="5498068"/>
            <a:ext cx="1654171" cy="400110"/>
          </a:xfrm>
          <a:prstGeom prst="rect">
            <a:avLst/>
          </a:prstGeom>
          <a:noFill/>
        </p:spPr>
        <p:txBody>
          <a:bodyPr wrap="none" rtlCol="0">
            <a:spAutoFit/>
          </a:bodyPr>
          <a:lstStyle/>
          <a:p>
            <a:r>
              <a:rPr lang="en-US" sz="2000" b="1" dirty="0">
                <a:solidFill>
                  <a:srgbClr val="9BBB59"/>
                </a:solidFill>
              </a:rPr>
              <a:t>PAPR </a:t>
            </a:r>
            <a:r>
              <a:rPr lang="en-US" sz="2000" b="1" dirty="0" smtClean="0">
                <a:solidFill>
                  <a:srgbClr val="9BBB59"/>
                </a:solidFill>
              </a:rPr>
              <a:t>Registry</a:t>
            </a:r>
          </a:p>
        </p:txBody>
      </p:sp>
      <p:sp>
        <p:nvSpPr>
          <p:cNvPr id="15" name="Right Bracket 14"/>
          <p:cNvSpPr/>
          <p:nvPr/>
        </p:nvSpPr>
        <p:spPr>
          <a:xfrm rot="5400000" flipH="1">
            <a:off x="3381375" y="2466915"/>
            <a:ext cx="228600" cy="2114550"/>
          </a:xfrm>
          <a:prstGeom prst="rightBracket">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C0504D"/>
              </a:solidFill>
            </a:endParaRPr>
          </a:p>
        </p:txBody>
      </p:sp>
      <p:sp>
        <p:nvSpPr>
          <p:cNvPr id="16" name="Right Bracket 15"/>
          <p:cNvSpPr/>
          <p:nvPr/>
        </p:nvSpPr>
        <p:spPr>
          <a:xfrm rot="5400000" flipH="1">
            <a:off x="7571288" y="2995480"/>
            <a:ext cx="259205" cy="1057419"/>
          </a:xfrm>
          <a:prstGeom prst="rightBracket">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C0504D"/>
              </a:solidFill>
            </a:endParaRPr>
          </a:p>
        </p:txBody>
      </p:sp>
      <p:sp>
        <p:nvSpPr>
          <p:cNvPr id="17" name="TextBox 16"/>
          <p:cNvSpPr txBox="1"/>
          <p:nvPr/>
        </p:nvSpPr>
        <p:spPr>
          <a:xfrm>
            <a:off x="1905000" y="2470746"/>
            <a:ext cx="3124199" cy="400110"/>
          </a:xfrm>
          <a:prstGeom prst="rect">
            <a:avLst/>
          </a:prstGeom>
          <a:noFill/>
        </p:spPr>
        <p:txBody>
          <a:bodyPr wrap="square" rtlCol="0">
            <a:spAutoFit/>
          </a:bodyPr>
          <a:lstStyle/>
          <a:p>
            <a:pPr algn="ctr"/>
            <a:r>
              <a:rPr lang="en-US" sz="2000" b="1" dirty="0">
                <a:solidFill>
                  <a:srgbClr val="C0504D"/>
                </a:solidFill>
              </a:rPr>
              <a:t>AGUA (WEST dashboard)</a:t>
            </a:r>
          </a:p>
        </p:txBody>
      </p:sp>
      <p:sp>
        <p:nvSpPr>
          <p:cNvPr id="18" name="TextBox 17"/>
          <p:cNvSpPr txBox="1"/>
          <p:nvPr/>
        </p:nvSpPr>
        <p:spPr>
          <a:xfrm>
            <a:off x="7315200" y="2514600"/>
            <a:ext cx="815864" cy="400110"/>
          </a:xfrm>
          <a:prstGeom prst="rect">
            <a:avLst/>
          </a:prstGeom>
          <a:noFill/>
        </p:spPr>
        <p:txBody>
          <a:bodyPr wrap="none" rtlCol="0">
            <a:spAutoFit/>
          </a:bodyPr>
          <a:lstStyle/>
          <a:p>
            <a:r>
              <a:rPr lang="en-US" sz="2000" b="1" dirty="0">
                <a:solidFill>
                  <a:srgbClr val="C0504D"/>
                </a:solidFill>
              </a:rPr>
              <a:t>AGUA</a:t>
            </a:r>
          </a:p>
        </p:txBody>
      </p:sp>
      <p:sp>
        <p:nvSpPr>
          <p:cNvPr id="14" name="Rectangle 13"/>
          <p:cNvSpPr/>
          <p:nvPr/>
        </p:nvSpPr>
        <p:spPr>
          <a:xfrm>
            <a:off x="1932536" y="2967335"/>
            <a:ext cx="3429000" cy="369332"/>
          </a:xfrm>
          <a:prstGeom prst="rect">
            <a:avLst/>
          </a:prstGeom>
        </p:spPr>
        <p:txBody>
          <a:bodyPr>
            <a:spAutoFit/>
          </a:bodyPr>
          <a:lstStyle/>
          <a:p>
            <a:pPr algn="ctr"/>
            <a:r>
              <a:rPr lang="en-US" b="1" dirty="0">
                <a:solidFill>
                  <a:prstClr val="black"/>
                </a:solidFill>
                <a:hlinkClick r:id="rId7"/>
              </a:rPr>
              <a:t>https://agua.cdlib.org</a:t>
            </a:r>
            <a:r>
              <a:rPr lang="en-US" b="1" dirty="0">
                <a:solidFill>
                  <a:prstClr val="black"/>
                </a:solidFill>
              </a:rPr>
              <a:t> </a:t>
            </a:r>
          </a:p>
        </p:txBody>
      </p:sp>
    </p:spTree>
    <p:extLst>
      <p:ext uri="{BB962C8B-B14F-4D97-AF65-F5344CB8AC3E}">
        <p14:creationId xmlns:p14="http://schemas.microsoft.com/office/powerpoint/2010/main" val="144866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43050" y="1600200"/>
            <a:ext cx="6172200" cy="4191000"/>
          </a:xfrm>
          <a:prstGeom prst="rect">
            <a:avLst/>
          </a:prstGeom>
        </p:spPr>
        <p:txBody>
          <a:bodyPr/>
          <a:lstStyle/>
          <a:p>
            <a:pPr marL="274320" indent="-274320" algn="ctr">
              <a:spcBef>
                <a:spcPts val="600"/>
              </a:spcBef>
              <a:buClr>
                <a:srgbClr val="C0504D"/>
              </a:buClr>
              <a:buSzPct val="85000"/>
              <a:defRPr/>
            </a:pPr>
            <a:endParaRPr lang="en-US" dirty="0">
              <a:solidFill>
                <a:prstClr val="black"/>
              </a:solidFill>
            </a:endParaRPr>
          </a:p>
        </p:txBody>
      </p:sp>
      <p:sp>
        <p:nvSpPr>
          <p:cNvPr id="8" name="Content Placeholder 2"/>
          <p:cNvSpPr txBox="1">
            <a:spLocks/>
          </p:cNvSpPr>
          <p:nvPr/>
        </p:nvSpPr>
        <p:spPr>
          <a:xfrm>
            <a:off x="1828800" y="1447800"/>
            <a:ext cx="6115050" cy="5638800"/>
          </a:xfrm>
          <a:prstGeom prst="rect">
            <a:avLst/>
          </a:prstGeom>
        </p:spPr>
        <p:txBody>
          <a:bodyPr>
            <a:noAutofit/>
          </a:bodyPr>
          <a:lstStyle/>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p:txBody>
      </p:sp>
      <p:sp>
        <p:nvSpPr>
          <p:cNvPr id="7" name="Title 6"/>
          <p:cNvSpPr>
            <a:spLocks noGrp="1"/>
          </p:cNvSpPr>
          <p:nvPr>
            <p:ph type="title"/>
          </p:nvPr>
        </p:nvSpPr>
        <p:spPr>
          <a:xfrm>
            <a:off x="1485900" y="228600"/>
            <a:ext cx="6172200" cy="1143000"/>
          </a:xfrm>
        </p:spPr>
        <p:txBody>
          <a:bodyPr>
            <a:normAutofit/>
          </a:bodyPr>
          <a:lstStyle/>
          <a:p>
            <a:pPr lvl="0"/>
            <a:r>
              <a:rPr lang="en-US" sz="3000" dirty="0"/>
              <a:t>1. Collections analysis and archiving enhancements</a:t>
            </a:r>
          </a:p>
        </p:txBody>
      </p:sp>
      <p:sp>
        <p:nvSpPr>
          <p:cNvPr id="9" name="Content Placeholder 8"/>
          <p:cNvSpPr>
            <a:spLocks noGrp="1"/>
          </p:cNvSpPr>
          <p:nvPr>
            <p:ph idx="1"/>
          </p:nvPr>
        </p:nvSpPr>
        <p:spPr>
          <a:xfrm>
            <a:off x="1485900" y="1828800"/>
            <a:ext cx="6172200" cy="4572000"/>
          </a:xfrm>
        </p:spPr>
        <p:txBody>
          <a:bodyPr>
            <a:normAutofit fontScale="70000" lnSpcReduction="20000"/>
          </a:bodyPr>
          <a:lstStyle/>
          <a:p>
            <a:pPr>
              <a:buNone/>
            </a:pPr>
            <a:r>
              <a:rPr lang="en-US" sz="3600" dirty="0"/>
              <a:t>The AGUA Decision Support System</a:t>
            </a:r>
          </a:p>
          <a:p>
            <a:pPr>
              <a:buNone/>
            </a:pPr>
            <a:endParaRPr lang="en-US" sz="1100" dirty="0"/>
          </a:p>
          <a:p>
            <a:r>
              <a:rPr lang="en-US" dirty="0" smtClean="0"/>
              <a:t>New AGUA module that facilitates the WEST group collections analysis to determine what to archive next</a:t>
            </a:r>
          </a:p>
          <a:p>
            <a:pPr marL="0" indent="0">
              <a:buNone/>
            </a:pPr>
            <a:endParaRPr lang="en-US" sz="1000" dirty="0"/>
          </a:p>
          <a:p>
            <a:r>
              <a:rPr lang="en-US" dirty="0" smtClean="0"/>
              <a:t>Improved processes/functionality</a:t>
            </a:r>
          </a:p>
          <a:p>
            <a:pPr lvl="1"/>
            <a:r>
              <a:rPr lang="en-US" dirty="0" smtClean="0"/>
              <a:t>Apply regional selection criteria</a:t>
            </a:r>
          </a:p>
          <a:p>
            <a:pPr lvl="1"/>
            <a:r>
              <a:rPr lang="en-US" dirty="0" smtClean="0"/>
              <a:t>Prioritize serials with particular characteristics for archiving (by subject, year first published, etc.)</a:t>
            </a:r>
          </a:p>
          <a:p>
            <a:pPr lvl="1"/>
            <a:r>
              <a:rPr lang="en-US" dirty="0" smtClean="0"/>
              <a:t>Run various scenarios to compare the contrasting criteria and the resulting title lists</a:t>
            </a:r>
          </a:p>
          <a:p>
            <a:pPr marL="457200" lvl="1" indent="0">
              <a:buNone/>
            </a:pPr>
            <a:endParaRPr lang="en-US" sz="1000" dirty="0"/>
          </a:p>
          <a:p>
            <a:r>
              <a:rPr lang="en-US" dirty="0" smtClean="0"/>
              <a:t>New functionality</a:t>
            </a:r>
          </a:p>
          <a:p>
            <a:pPr lvl="1"/>
            <a:r>
              <a:rPr lang="en-US" dirty="0" smtClean="0"/>
              <a:t>Redistribute proposals by selecting the “next deepest </a:t>
            </a:r>
            <a:r>
              <a:rPr lang="en-US" dirty="0" err="1" smtClean="0"/>
              <a:t>backfile</a:t>
            </a:r>
            <a:r>
              <a:rPr lang="en-US" dirty="0" smtClean="0"/>
              <a:t>”</a:t>
            </a:r>
          </a:p>
          <a:p>
            <a:pPr lvl="1"/>
            <a:r>
              <a:rPr lang="en-US" dirty="0" smtClean="0"/>
              <a:t>Compare proposals to other print archives</a:t>
            </a:r>
            <a:endParaRPr lang="en-US" dirty="0"/>
          </a:p>
          <a:p>
            <a:endParaRPr lang="en-US" dirty="0" smtClean="0"/>
          </a:p>
          <a:p>
            <a:endParaRPr lang="en-US" dirty="0"/>
          </a:p>
        </p:txBody>
      </p:sp>
    </p:spTree>
    <p:extLst>
      <p:ext uri="{BB962C8B-B14F-4D97-AF65-F5344CB8AC3E}">
        <p14:creationId xmlns:p14="http://schemas.microsoft.com/office/powerpoint/2010/main" val="642308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43050" y="1600200"/>
            <a:ext cx="6172200" cy="4191000"/>
          </a:xfrm>
          <a:prstGeom prst="rect">
            <a:avLst/>
          </a:prstGeom>
        </p:spPr>
        <p:txBody>
          <a:bodyPr/>
          <a:lstStyle/>
          <a:p>
            <a:pPr marL="274320" indent="-274320" algn="ctr">
              <a:spcBef>
                <a:spcPts val="600"/>
              </a:spcBef>
              <a:buClr>
                <a:srgbClr val="C0504D"/>
              </a:buClr>
              <a:buSzPct val="85000"/>
              <a:defRPr/>
            </a:pPr>
            <a:endParaRPr lang="en-US" dirty="0">
              <a:solidFill>
                <a:prstClr val="black"/>
              </a:solidFill>
            </a:endParaRPr>
          </a:p>
        </p:txBody>
      </p:sp>
      <p:sp>
        <p:nvSpPr>
          <p:cNvPr id="8" name="Content Placeholder 2"/>
          <p:cNvSpPr txBox="1">
            <a:spLocks/>
          </p:cNvSpPr>
          <p:nvPr/>
        </p:nvSpPr>
        <p:spPr>
          <a:xfrm>
            <a:off x="1828800" y="1447800"/>
            <a:ext cx="6115050" cy="5638800"/>
          </a:xfrm>
          <a:prstGeom prst="rect">
            <a:avLst/>
          </a:prstGeom>
        </p:spPr>
        <p:txBody>
          <a:bodyPr>
            <a:noAutofit/>
          </a:bodyPr>
          <a:lstStyle/>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p:txBody>
      </p:sp>
      <p:sp>
        <p:nvSpPr>
          <p:cNvPr id="7" name="Title 6"/>
          <p:cNvSpPr>
            <a:spLocks noGrp="1"/>
          </p:cNvSpPr>
          <p:nvPr>
            <p:ph type="title"/>
          </p:nvPr>
        </p:nvSpPr>
        <p:spPr>
          <a:xfrm>
            <a:off x="1485900" y="152400"/>
            <a:ext cx="6172200" cy="1143000"/>
          </a:xfrm>
        </p:spPr>
        <p:txBody>
          <a:bodyPr>
            <a:normAutofit/>
          </a:bodyPr>
          <a:lstStyle/>
          <a:p>
            <a:pPr lvl="0"/>
            <a:r>
              <a:rPr lang="en-US" sz="3600" dirty="0"/>
              <a:t>2. Title nominations</a:t>
            </a:r>
          </a:p>
        </p:txBody>
      </p:sp>
      <p:sp>
        <p:nvSpPr>
          <p:cNvPr id="9" name="Content Placeholder 8"/>
          <p:cNvSpPr>
            <a:spLocks noGrp="1"/>
          </p:cNvSpPr>
          <p:nvPr>
            <p:ph idx="1"/>
          </p:nvPr>
        </p:nvSpPr>
        <p:spPr>
          <a:xfrm>
            <a:off x="1485900" y="1828802"/>
            <a:ext cx="6172200" cy="4373563"/>
          </a:xfrm>
        </p:spPr>
        <p:txBody>
          <a:bodyPr>
            <a:normAutofit lnSpcReduction="10000"/>
          </a:bodyPr>
          <a:lstStyle/>
          <a:p>
            <a:pPr>
              <a:buNone/>
            </a:pPr>
            <a:r>
              <a:rPr lang="en-US" dirty="0" smtClean="0"/>
              <a:t>	</a:t>
            </a:r>
          </a:p>
          <a:p>
            <a:pPr lvl="1">
              <a:buFont typeface="Arial" panose="020B0604020202020204" pitchFamily="34" charset="0"/>
              <a:buChar char="•"/>
            </a:pPr>
            <a:r>
              <a:rPr lang="en-US" sz="3200" dirty="0"/>
              <a:t>Adopted policy and criteria for accepting title nominations (Sequoia)</a:t>
            </a:r>
          </a:p>
          <a:p>
            <a:pPr lvl="1">
              <a:buFont typeface="Arial" panose="020B0604020202020204" pitchFamily="34" charset="0"/>
              <a:buChar char="•"/>
            </a:pPr>
            <a:r>
              <a:rPr lang="en-US" sz="3200" dirty="0"/>
              <a:t>Integrated title nominations into analytic reports and PAPR Registry</a:t>
            </a:r>
          </a:p>
          <a:p>
            <a:pPr lvl="1">
              <a:buFont typeface="Arial" panose="020B0604020202020204" pitchFamily="34" charset="0"/>
              <a:buChar char="•"/>
            </a:pPr>
            <a:r>
              <a:rPr lang="en-US" sz="3200" dirty="0"/>
              <a:t>Occidental College nominated 16 titles for WEST</a:t>
            </a:r>
          </a:p>
          <a:p>
            <a:pPr marL="457200" lvl="1" indent="0">
              <a:buNone/>
            </a:pPr>
            <a:endParaRPr lang="en-US" sz="3200" dirty="0"/>
          </a:p>
          <a:p>
            <a:pPr marL="457200" lvl="1" indent="0">
              <a:buNone/>
            </a:pPr>
            <a:endParaRPr lang="en-US" dirty="0"/>
          </a:p>
          <a:p>
            <a:endParaRPr lang="en-US" dirty="0" smtClean="0"/>
          </a:p>
          <a:p>
            <a:endParaRPr lang="en-US" dirty="0"/>
          </a:p>
        </p:txBody>
      </p:sp>
    </p:spTree>
    <p:extLst>
      <p:ext uri="{BB962C8B-B14F-4D97-AF65-F5344CB8AC3E}">
        <p14:creationId xmlns:p14="http://schemas.microsoft.com/office/powerpoint/2010/main" val="1308174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43050" y="1600200"/>
            <a:ext cx="6172200" cy="4191000"/>
          </a:xfrm>
          <a:prstGeom prst="rect">
            <a:avLst/>
          </a:prstGeom>
        </p:spPr>
        <p:txBody>
          <a:bodyPr/>
          <a:lstStyle/>
          <a:p>
            <a:pPr marL="274320" indent="-274320" algn="ctr">
              <a:spcBef>
                <a:spcPts val="600"/>
              </a:spcBef>
              <a:buClr>
                <a:srgbClr val="C0504D"/>
              </a:buClr>
              <a:buSzPct val="85000"/>
              <a:defRPr/>
            </a:pPr>
            <a:endParaRPr lang="en-US" dirty="0">
              <a:solidFill>
                <a:prstClr val="black"/>
              </a:solidFill>
            </a:endParaRPr>
          </a:p>
        </p:txBody>
      </p:sp>
      <p:sp>
        <p:nvSpPr>
          <p:cNvPr id="8" name="Content Placeholder 2"/>
          <p:cNvSpPr txBox="1">
            <a:spLocks/>
          </p:cNvSpPr>
          <p:nvPr/>
        </p:nvSpPr>
        <p:spPr>
          <a:xfrm>
            <a:off x="1828800" y="1447800"/>
            <a:ext cx="6115050" cy="5638800"/>
          </a:xfrm>
          <a:prstGeom prst="rect">
            <a:avLst/>
          </a:prstGeom>
        </p:spPr>
        <p:txBody>
          <a:bodyPr>
            <a:noAutofit/>
          </a:bodyPr>
          <a:lstStyle/>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p:txBody>
      </p:sp>
      <p:sp>
        <p:nvSpPr>
          <p:cNvPr id="7" name="Title 6"/>
          <p:cNvSpPr>
            <a:spLocks noGrp="1"/>
          </p:cNvSpPr>
          <p:nvPr>
            <p:ph type="title"/>
          </p:nvPr>
        </p:nvSpPr>
        <p:spPr>
          <a:xfrm>
            <a:off x="1485900" y="152400"/>
            <a:ext cx="6172200" cy="1143000"/>
          </a:xfrm>
        </p:spPr>
        <p:txBody>
          <a:bodyPr>
            <a:normAutofit fontScale="90000"/>
          </a:bodyPr>
          <a:lstStyle/>
          <a:p>
            <a:pPr lvl="0"/>
            <a:r>
              <a:rPr lang="en-US" sz="3600" dirty="0"/>
              <a:t>3. WEST Needs and Offers (JRNL)</a:t>
            </a:r>
          </a:p>
        </p:txBody>
      </p:sp>
      <p:sp>
        <p:nvSpPr>
          <p:cNvPr id="9" name="Content Placeholder 8"/>
          <p:cNvSpPr>
            <a:spLocks noGrp="1"/>
          </p:cNvSpPr>
          <p:nvPr>
            <p:ph idx="1"/>
          </p:nvPr>
        </p:nvSpPr>
        <p:spPr>
          <a:xfrm>
            <a:off x="1485900" y="2286000"/>
            <a:ext cx="6172200" cy="3352800"/>
          </a:xfrm>
        </p:spPr>
        <p:txBody>
          <a:bodyPr>
            <a:normAutofit fontScale="92500"/>
          </a:bodyPr>
          <a:lstStyle/>
          <a:p>
            <a:r>
              <a:rPr lang="en-US" sz="2400" dirty="0"/>
              <a:t>WEST has joined with the U of Florida/ASERL/</a:t>
            </a:r>
            <a:r>
              <a:rPr lang="en-US" sz="2400" dirty="0" err="1"/>
              <a:t>ScholarsTrust</a:t>
            </a:r>
            <a:r>
              <a:rPr lang="en-US" sz="2400" dirty="0"/>
              <a:t> to use the Journal Retention and Needs Listing (JRNL) system which supports gap-filling and communication among offering/needing libraries</a:t>
            </a:r>
          </a:p>
          <a:p>
            <a:pPr marL="0" indent="0">
              <a:buNone/>
            </a:pPr>
            <a:endParaRPr lang="en-US" sz="2400" dirty="0"/>
          </a:p>
          <a:p>
            <a:r>
              <a:rPr lang="en-US" sz="2400" dirty="0"/>
              <a:t>JRNL will improve the process for filling gaps; the system publicizes “needs” (gaps) and facilitates “offers” for needed volumes.</a:t>
            </a:r>
          </a:p>
          <a:p>
            <a:pPr marL="0" indent="0">
              <a:buNone/>
            </a:pPr>
            <a:endParaRPr lang="en-US" sz="2400" dirty="0"/>
          </a:p>
          <a:p>
            <a:endParaRPr lang="en-US" sz="2400" dirty="0"/>
          </a:p>
        </p:txBody>
      </p:sp>
    </p:spTree>
    <p:extLst>
      <p:ext uri="{BB962C8B-B14F-4D97-AF65-F5344CB8AC3E}">
        <p14:creationId xmlns:p14="http://schemas.microsoft.com/office/powerpoint/2010/main" val="2551967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43050" y="1600200"/>
            <a:ext cx="6172200" cy="4191000"/>
          </a:xfrm>
          <a:prstGeom prst="rect">
            <a:avLst/>
          </a:prstGeom>
        </p:spPr>
        <p:txBody>
          <a:bodyPr/>
          <a:lstStyle/>
          <a:p>
            <a:pPr marL="274320" indent="-274320" algn="ctr">
              <a:spcBef>
                <a:spcPts val="600"/>
              </a:spcBef>
              <a:buClr>
                <a:srgbClr val="C0504D"/>
              </a:buClr>
              <a:buSzPct val="85000"/>
              <a:defRPr/>
            </a:pPr>
            <a:endParaRPr lang="en-US" dirty="0">
              <a:solidFill>
                <a:prstClr val="black"/>
              </a:solidFill>
            </a:endParaRPr>
          </a:p>
        </p:txBody>
      </p:sp>
      <p:sp>
        <p:nvSpPr>
          <p:cNvPr id="8" name="Content Placeholder 2"/>
          <p:cNvSpPr txBox="1">
            <a:spLocks/>
          </p:cNvSpPr>
          <p:nvPr/>
        </p:nvSpPr>
        <p:spPr>
          <a:xfrm>
            <a:off x="1828800" y="1447800"/>
            <a:ext cx="6115050" cy="5638800"/>
          </a:xfrm>
          <a:prstGeom prst="rect">
            <a:avLst/>
          </a:prstGeom>
        </p:spPr>
        <p:txBody>
          <a:bodyPr>
            <a:noAutofit/>
          </a:bodyPr>
          <a:lstStyle/>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p:txBody>
      </p:sp>
      <p:sp>
        <p:nvSpPr>
          <p:cNvPr id="7" name="Title 6"/>
          <p:cNvSpPr>
            <a:spLocks noGrp="1"/>
          </p:cNvSpPr>
          <p:nvPr>
            <p:ph type="title"/>
          </p:nvPr>
        </p:nvSpPr>
        <p:spPr/>
        <p:txBody>
          <a:bodyPr>
            <a:normAutofit fontScale="90000"/>
          </a:bodyPr>
          <a:lstStyle/>
          <a:p>
            <a:pPr lvl="0"/>
            <a:r>
              <a:rPr lang="en-US" sz="3600" dirty="0"/>
              <a:t>Anticipated benefits of </a:t>
            </a:r>
            <a:br>
              <a:rPr lang="en-US" sz="3600" dirty="0"/>
            </a:br>
            <a:r>
              <a:rPr lang="en-US" sz="3600" dirty="0"/>
              <a:t>WEST participation in JRNL</a:t>
            </a:r>
          </a:p>
        </p:txBody>
      </p:sp>
      <p:sp>
        <p:nvSpPr>
          <p:cNvPr id="9" name="Content Placeholder 8"/>
          <p:cNvSpPr>
            <a:spLocks noGrp="1"/>
          </p:cNvSpPr>
          <p:nvPr>
            <p:ph idx="1"/>
          </p:nvPr>
        </p:nvSpPr>
        <p:spPr/>
        <p:txBody>
          <a:bodyPr>
            <a:normAutofit/>
          </a:bodyPr>
          <a:lstStyle/>
          <a:p>
            <a:endParaRPr lang="en-US" sz="2400" dirty="0"/>
          </a:p>
          <a:p>
            <a:endParaRPr lang="en-US" sz="2400" dirty="0"/>
          </a:p>
        </p:txBody>
      </p:sp>
      <p:sp>
        <p:nvSpPr>
          <p:cNvPr id="2" name="TextBox 1"/>
          <p:cNvSpPr txBox="1"/>
          <p:nvPr/>
        </p:nvSpPr>
        <p:spPr>
          <a:xfrm>
            <a:off x="2228850" y="2164080"/>
            <a:ext cx="4972050" cy="4893647"/>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prstClr val="black"/>
                </a:solidFill>
              </a:rPr>
              <a:t>Improve efficiency of completing WEST </a:t>
            </a:r>
            <a:r>
              <a:rPr lang="en-US" sz="2400" dirty="0" err="1">
                <a:solidFill>
                  <a:prstClr val="black"/>
                </a:solidFill>
              </a:rPr>
              <a:t>backfiles</a:t>
            </a:r>
            <a:endParaRPr lang="en-US" sz="2400" dirty="0">
              <a:solidFill>
                <a:prstClr val="black"/>
              </a:solidFill>
            </a:endParaRPr>
          </a:p>
          <a:p>
            <a:endParaRPr lang="en-US" sz="2400" dirty="0">
              <a:solidFill>
                <a:prstClr val="black"/>
              </a:solidFill>
            </a:endParaRPr>
          </a:p>
          <a:p>
            <a:pPr marL="285750" indent="-285750">
              <a:buFont typeface="Arial" panose="020B0604020202020204" pitchFamily="34" charset="0"/>
              <a:buChar char="•"/>
            </a:pPr>
            <a:r>
              <a:rPr lang="en-US" sz="2400" dirty="0">
                <a:solidFill>
                  <a:prstClr val="black"/>
                </a:solidFill>
              </a:rPr>
              <a:t>Support WEST library deselection efforts</a:t>
            </a:r>
          </a:p>
          <a:p>
            <a:endParaRPr lang="en-US" sz="2400" dirty="0">
              <a:solidFill>
                <a:prstClr val="black"/>
              </a:solidFill>
            </a:endParaRPr>
          </a:p>
          <a:p>
            <a:pPr marL="285750" indent="-285750">
              <a:buFont typeface="Arial" panose="020B0604020202020204" pitchFamily="34" charset="0"/>
              <a:buChar char="•"/>
            </a:pPr>
            <a:r>
              <a:rPr lang="en-US" sz="2400" dirty="0">
                <a:solidFill>
                  <a:prstClr val="black"/>
                </a:solidFill>
              </a:rPr>
              <a:t>Facilitate and track communication between offering libraries and Archive Builders</a:t>
            </a:r>
          </a:p>
          <a:p>
            <a:endParaRPr lang="en-US" sz="2400" dirty="0">
              <a:solidFill>
                <a:prstClr val="black"/>
              </a:solidFill>
            </a:endParaRPr>
          </a:p>
          <a:p>
            <a:pPr marL="285750" indent="-285750">
              <a:buFont typeface="Arial" panose="020B0604020202020204" pitchFamily="34" charset="0"/>
              <a:buChar char="•"/>
            </a:pPr>
            <a:r>
              <a:rPr lang="en-US" sz="2400" dirty="0">
                <a:solidFill>
                  <a:prstClr val="black"/>
                </a:solidFill>
              </a:rPr>
              <a:t>Expand the community of potential “</a:t>
            </a:r>
            <a:r>
              <a:rPr lang="en-US" sz="2400" dirty="0" err="1">
                <a:solidFill>
                  <a:prstClr val="black"/>
                </a:solidFill>
              </a:rPr>
              <a:t>offerers</a:t>
            </a:r>
            <a:r>
              <a:rPr lang="en-US" sz="2400" dirty="0">
                <a:solidFill>
                  <a:prstClr val="black"/>
                </a:solidFill>
              </a:rPr>
              <a:t>” and the visibility of </a:t>
            </a:r>
            <a:r>
              <a:rPr lang="en-US" sz="2400" dirty="0" err="1">
                <a:solidFill>
                  <a:prstClr val="black"/>
                </a:solidFill>
              </a:rPr>
              <a:t>backfile</a:t>
            </a:r>
            <a:r>
              <a:rPr lang="en-US" sz="2400" dirty="0">
                <a:solidFill>
                  <a:prstClr val="black"/>
                </a:solidFill>
              </a:rPr>
              <a:t> holders</a:t>
            </a:r>
          </a:p>
        </p:txBody>
      </p:sp>
    </p:spTree>
    <p:extLst>
      <p:ext uri="{BB962C8B-B14F-4D97-AF65-F5344CB8AC3E}">
        <p14:creationId xmlns:p14="http://schemas.microsoft.com/office/powerpoint/2010/main" val="39666755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WEST Use of JRNL</a:t>
            </a:r>
          </a:p>
        </p:txBody>
      </p:sp>
      <p:sp>
        <p:nvSpPr>
          <p:cNvPr id="5" name="Rectangle 4"/>
          <p:cNvSpPr/>
          <p:nvPr/>
        </p:nvSpPr>
        <p:spPr>
          <a:xfrm>
            <a:off x="1492437" y="2172652"/>
            <a:ext cx="1401793" cy="81583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flipH="1">
            <a:off x="1542577" y="2146914"/>
            <a:ext cx="1351652" cy="954107"/>
          </a:xfrm>
          <a:prstGeom prst="rect">
            <a:avLst/>
          </a:prstGeom>
          <a:noFill/>
        </p:spPr>
        <p:txBody>
          <a:bodyPr wrap="square" rtlCol="0">
            <a:spAutoFit/>
          </a:bodyPr>
          <a:lstStyle/>
          <a:p>
            <a:r>
              <a:rPr lang="en-US" sz="1400" dirty="0">
                <a:solidFill>
                  <a:prstClr val="black"/>
                </a:solidFill>
              </a:rPr>
              <a:t>Generate required JRNL files from WEST archived titles</a:t>
            </a:r>
          </a:p>
        </p:txBody>
      </p:sp>
      <p:sp>
        <p:nvSpPr>
          <p:cNvPr id="8" name="TextBox 7"/>
          <p:cNvSpPr txBox="1"/>
          <p:nvPr/>
        </p:nvSpPr>
        <p:spPr>
          <a:xfrm>
            <a:off x="1492438" y="1724828"/>
            <a:ext cx="2034539" cy="400110"/>
          </a:xfrm>
          <a:prstGeom prst="rect">
            <a:avLst/>
          </a:prstGeom>
          <a:noFill/>
        </p:spPr>
        <p:txBody>
          <a:bodyPr wrap="square" rtlCol="0">
            <a:spAutoFit/>
          </a:bodyPr>
          <a:lstStyle/>
          <a:p>
            <a:r>
              <a:rPr lang="en-US" sz="2000" i="1" dirty="0">
                <a:solidFill>
                  <a:prstClr val="black"/>
                </a:solidFill>
              </a:rPr>
              <a:t>AGUA functions</a:t>
            </a:r>
          </a:p>
        </p:txBody>
      </p:sp>
      <p:sp>
        <p:nvSpPr>
          <p:cNvPr id="9" name="TextBox 8"/>
          <p:cNvSpPr txBox="1"/>
          <p:nvPr/>
        </p:nvSpPr>
        <p:spPr>
          <a:xfrm>
            <a:off x="5816375" y="1724828"/>
            <a:ext cx="1384524" cy="707886"/>
          </a:xfrm>
          <a:prstGeom prst="rect">
            <a:avLst/>
          </a:prstGeom>
          <a:noFill/>
        </p:spPr>
        <p:txBody>
          <a:bodyPr wrap="square" rtlCol="0">
            <a:spAutoFit/>
          </a:bodyPr>
          <a:lstStyle/>
          <a:p>
            <a:r>
              <a:rPr lang="en-US" sz="2000" i="1" dirty="0">
                <a:solidFill>
                  <a:prstClr val="black"/>
                </a:solidFill>
              </a:rPr>
              <a:t>JRNL functions</a:t>
            </a:r>
          </a:p>
        </p:txBody>
      </p:sp>
      <p:sp>
        <p:nvSpPr>
          <p:cNvPr id="10" name="Rectangle 9"/>
          <p:cNvSpPr/>
          <p:nvPr/>
        </p:nvSpPr>
        <p:spPr>
          <a:xfrm>
            <a:off x="1483811" y="3091161"/>
            <a:ext cx="1401793" cy="81583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3897342" y="5426102"/>
            <a:ext cx="1222203" cy="81583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5793296" y="3003800"/>
            <a:ext cx="1237730" cy="81583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5793296" y="5344779"/>
            <a:ext cx="2512503" cy="103543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TextBox 13"/>
          <p:cNvSpPr txBox="1"/>
          <p:nvPr/>
        </p:nvSpPr>
        <p:spPr>
          <a:xfrm flipH="1">
            <a:off x="3891493" y="5384509"/>
            <a:ext cx="1222202" cy="954107"/>
          </a:xfrm>
          <a:prstGeom prst="rect">
            <a:avLst/>
          </a:prstGeom>
          <a:noFill/>
        </p:spPr>
        <p:txBody>
          <a:bodyPr wrap="square" rtlCol="0">
            <a:spAutoFit/>
          </a:bodyPr>
          <a:lstStyle/>
          <a:p>
            <a:r>
              <a:rPr lang="en-US" sz="1400" dirty="0">
                <a:solidFill>
                  <a:prstClr val="black"/>
                </a:solidFill>
              </a:rPr>
              <a:t>Prepare ISSN file of potential offers</a:t>
            </a:r>
          </a:p>
        </p:txBody>
      </p:sp>
      <p:sp>
        <p:nvSpPr>
          <p:cNvPr id="15" name="TextBox 14"/>
          <p:cNvSpPr txBox="1"/>
          <p:nvPr/>
        </p:nvSpPr>
        <p:spPr>
          <a:xfrm flipH="1">
            <a:off x="5854478" y="5294293"/>
            <a:ext cx="2375122" cy="954107"/>
          </a:xfrm>
          <a:prstGeom prst="rect">
            <a:avLst/>
          </a:prstGeom>
          <a:noFill/>
        </p:spPr>
        <p:txBody>
          <a:bodyPr wrap="square" rtlCol="0">
            <a:spAutoFit/>
          </a:bodyPr>
          <a:lstStyle/>
          <a:p>
            <a:r>
              <a:rPr lang="en-US" sz="1400" u="sng" dirty="0">
                <a:solidFill>
                  <a:prstClr val="black"/>
                </a:solidFill>
              </a:rPr>
              <a:t>Fill Gaps (batch)</a:t>
            </a:r>
          </a:p>
          <a:p>
            <a:r>
              <a:rPr lang="en-US" sz="1400" dirty="0">
                <a:solidFill>
                  <a:prstClr val="black"/>
                </a:solidFill>
              </a:rPr>
              <a:t>Import ISSN offer file</a:t>
            </a:r>
          </a:p>
          <a:p>
            <a:r>
              <a:rPr lang="en-US" sz="1400" dirty="0">
                <a:solidFill>
                  <a:prstClr val="black"/>
                </a:solidFill>
              </a:rPr>
              <a:t>Generate report of matching titles</a:t>
            </a:r>
          </a:p>
        </p:txBody>
      </p:sp>
      <p:sp>
        <p:nvSpPr>
          <p:cNvPr id="16" name="TextBox 15"/>
          <p:cNvSpPr txBox="1"/>
          <p:nvPr/>
        </p:nvSpPr>
        <p:spPr>
          <a:xfrm flipH="1">
            <a:off x="5884495" y="2895600"/>
            <a:ext cx="1093412" cy="954107"/>
          </a:xfrm>
          <a:prstGeom prst="rect">
            <a:avLst/>
          </a:prstGeom>
          <a:noFill/>
        </p:spPr>
        <p:txBody>
          <a:bodyPr wrap="square" rtlCol="0">
            <a:spAutoFit/>
          </a:bodyPr>
          <a:lstStyle/>
          <a:p>
            <a:r>
              <a:rPr lang="en-US" sz="1400" dirty="0">
                <a:solidFill>
                  <a:prstClr val="black"/>
                </a:solidFill>
              </a:rPr>
              <a:t>Import WEST member JRNL files</a:t>
            </a:r>
          </a:p>
        </p:txBody>
      </p:sp>
      <p:sp>
        <p:nvSpPr>
          <p:cNvPr id="17" name="TextBox 16"/>
          <p:cNvSpPr txBox="1"/>
          <p:nvPr/>
        </p:nvSpPr>
        <p:spPr>
          <a:xfrm flipH="1">
            <a:off x="1573202" y="3022023"/>
            <a:ext cx="1312402" cy="954107"/>
          </a:xfrm>
          <a:prstGeom prst="rect">
            <a:avLst/>
          </a:prstGeom>
          <a:noFill/>
        </p:spPr>
        <p:txBody>
          <a:bodyPr wrap="square" rtlCol="0">
            <a:spAutoFit/>
          </a:bodyPr>
          <a:lstStyle/>
          <a:p>
            <a:r>
              <a:rPr lang="en-US" sz="1400" dirty="0">
                <a:solidFill>
                  <a:prstClr val="black"/>
                </a:solidFill>
              </a:rPr>
              <a:t>Download WEST member JRNL files from AGUA</a:t>
            </a:r>
          </a:p>
        </p:txBody>
      </p:sp>
      <p:sp>
        <p:nvSpPr>
          <p:cNvPr id="18" name="TextBox 17"/>
          <p:cNvSpPr txBox="1"/>
          <p:nvPr/>
        </p:nvSpPr>
        <p:spPr>
          <a:xfrm>
            <a:off x="3723979" y="1724828"/>
            <a:ext cx="1543050" cy="707886"/>
          </a:xfrm>
          <a:prstGeom prst="rect">
            <a:avLst/>
          </a:prstGeom>
          <a:noFill/>
        </p:spPr>
        <p:txBody>
          <a:bodyPr wrap="square" rtlCol="0">
            <a:spAutoFit/>
          </a:bodyPr>
          <a:lstStyle/>
          <a:p>
            <a:r>
              <a:rPr lang="en-US" sz="2000" i="1" dirty="0">
                <a:solidFill>
                  <a:prstClr val="black"/>
                </a:solidFill>
              </a:rPr>
              <a:t>Manual functions</a:t>
            </a:r>
          </a:p>
        </p:txBody>
      </p:sp>
      <p:cxnSp>
        <p:nvCxnSpPr>
          <p:cNvPr id="20" name="Straight Arrow Connector 19"/>
          <p:cNvCxnSpPr>
            <a:endCxn id="12" idx="1"/>
          </p:cNvCxnSpPr>
          <p:nvPr/>
        </p:nvCxnSpPr>
        <p:spPr>
          <a:xfrm flipV="1">
            <a:off x="2885604" y="3411718"/>
            <a:ext cx="2907694" cy="3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093668" y="5834020"/>
            <a:ext cx="673751" cy="2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flipH="1">
            <a:off x="5840730" y="4214336"/>
            <a:ext cx="2236470" cy="738664"/>
          </a:xfrm>
          <a:prstGeom prst="rect">
            <a:avLst/>
          </a:prstGeom>
          <a:noFill/>
        </p:spPr>
        <p:txBody>
          <a:bodyPr wrap="square" rtlCol="0">
            <a:spAutoFit/>
          </a:bodyPr>
          <a:lstStyle/>
          <a:p>
            <a:r>
              <a:rPr lang="en-US" sz="1400" u="sng" dirty="0">
                <a:solidFill>
                  <a:prstClr val="black"/>
                </a:solidFill>
              </a:rPr>
              <a:t>Fill Gaps  (individual)</a:t>
            </a:r>
          </a:p>
          <a:p>
            <a:r>
              <a:rPr lang="en-US" sz="1400" dirty="0">
                <a:solidFill>
                  <a:prstClr val="black"/>
                </a:solidFill>
              </a:rPr>
              <a:t>Search JRNL database</a:t>
            </a:r>
          </a:p>
          <a:p>
            <a:r>
              <a:rPr lang="en-US" sz="1400" dirty="0">
                <a:solidFill>
                  <a:prstClr val="black"/>
                </a:solidFill>
              </a:rPr>
              <a:t>Offer individual volumes</a:t>
            </a:r>
          </a:p>
        </p:txBody>
      </p:sp>
      <p:sp>
        <p:nvSpPr>
          <p:cNvPr id="25" name="Rectangle 24"/>
          <p:cNvSpPr/>
          <p:nvPr/>
        </p:nvSpPr>
        <p:spPr>
          <a:xfrm>
            <a:off x="5816373" y="4141987"/>
            <a:ext cx="2489425" cy="93894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8" name="Rectangle 27"/>
          <p:cNvSpPr/>
          <p:nvPr/>
        </p:nvSpPr>
        <p:spPr>
          <a:xfrm>
            <a:off x="3891492" y="4156393"/>
            <a:ext cx="1222203" cy="81583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p:cNvSpPr txBox="1"/>
          <p:nvPr/>
        </p:nvSpPr>
        <p:spPr>
          <a:xfrm flipH="1">
            <a:off x="3897342" y="4114800"/>
            <a:ext cx="1196324" cy="954107"/>
          </a:xfrm>
          <a:prstGeom prst="rect">
            <a:avLst/>
          </a:prstGeom>
          <a:noFill/>
        </p:spPr>
        <p:txBody>
          <a:bodyPr wrap="square" rtlCol="0">
            <a:spAutoFit/>
          </a:bodyPr>
          <a:lstStyle/>
          <a:p>
            <a:r>
              <a:rPr lang="en-US" sz="1400" dirty="0">
                <a:solidFill>
                  <a:prstClr val="black"/>
                </a:solidFill>
              </a:rPr>
              <a:t>Identify volumes willing to offer</a:t>
            </a:r>
          </a:p>
        </p:txBody>
      </p:sp>
      <p:cxnSp>
        <p:nvCxnSpPr>
          <p:cNvPr id="32" name="Straight Arrow Connector 31"/>
          <p:cNvCxnSpPr/>
          <p:nvPr/>
        </p:nvCxnSpPr>
        <p:spPr>
          <a:xfrm>
            <a:off x="5142625" y="4538619"/>
            <a:ext cx="673751" cy="2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8" idx="2"/>
            <a:endCxn id="11" idx="0"/>
          </p:cNvCxnSpPr>
          <p:nvPr/>
        </p:nvCxnSpPr>
        <p:spPr>
          <a:xfrm>
            <a:off x="4502594" y="4972227"/>
            <a:ext cx="5850" cy="453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585104" y="4936863"/>
            <a:ext cx="300847" cy="407916"/>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7" name="Rectangle 36"/>
          <p:cNvSpPr/>
          <p:nvPr/>
        </p:nvSpPr>
        <p:spPr>
          <a:xfrm>
            <a:off x="1571626" y="5702729"/>
            <a:ext cx="300847" cy="40791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8" name="TextBox 37"/>
          <p:cNvSpPr txBox="1"/>
          <p:nvPr/>
        </p:nvSpPr>
        <p:spPr>
          <a:xfrm flipH="1">
            <a:off x="1989398" y="4800600"/>
            <a:ext cx="1734580" cy="738664"/>
          </a:xfrm>
          <a:prstGeom prst="rect">
            <a:avLst/>
          </a:prstGeom>
          <a:noFill/>
        </p:spPr>
        <p:txBody>
          <a:bodyPr wrap="square" rtlCol="0">
            <a:spAutoFit/>
          </a:bodyPr>
          <a:lstStyle/>
          <a:p>
            <a:r>
              <a:rPr lang="en-US" sz="1400" dirty="0">
                <a:solidFill>
                  <a:prstClr val="black"/>
                </a:solidFill>
              </a:rPr>
              <a:t>Archive Holders/Builders (Needs)</a:t>
            </a:r>
          </a:p>
        </p:txBody>
      </p:sp>
      <p:sp>
        <p:nvSpPr>
          <p:cNvPr id="39" name="TextBox 38"/>
          <p:cNvSpPr txBox="1"/>
          <p:nvPr/>
        </p:nvSpPr>
        <p:spPr>
          <a:xfrm flipH="1">
            <a:off x="1989398" y="5648980"/>
            <a:ext cx="1537578" cy="523220"/>
          </a:xfrm>
          <a:prstGeom prst="rect">
            <a:avLst/>
          </a:prstGeom>
          <a:noFill/>
        </p:spPr>
        <p:txBody>
          <a:bodyPr wrap="square" rtlCol="0">
            <a:spAutoFit/>
          </a:bodyPr>
          <a:lstStyle/>
          <a:p>
            <a:r>
              <a:rPr lang="en-US" sz="1400" dirty="0">
                <a:solidFill>
                  <a:prstClr val="black"/>
                </a:solidFill>
              </a:rPr>
              <a:t>Any WEST library (Offers)</a:t>
            </a:r>
          </a:p>
        </p:txBody>
      </p:sp>
    </p:spTree>
    <p:extLst>
      <p:ext uri="{BB962C8B-B14F-4D97-AF65-F5344CB8AC3E}">
        <p14:creationId xmlns:p14="http://schemas.microsoft.com/office/powerpoint/2010/main" val="3179468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WEST Program Update</a:t>
            </a:r>
            <a:endParaRPr lang="en-US" sz="3600" dirty="0"/>
          </a:p>
        </p:txBody>
      </p:sp>
      <p:sp>
        <p:nvSpPr>
          <p:cNvPr id="3" name="Content Placeholder 2"/>
          <p:cNvSpPr>
            <a:spLocks noGrp="1"/>
          </p:cNvSpPr>
          <p:nvPr>
            <p:ph idx="1"/>
          </p:nvPr>
        </p:nvSpPr>
        <p:spPr/>
        <p:txBody>
          <a:bodyPr>
            <a:normAutofit/>
          </a:bodyPr>
          <a:lstStyle/>
          <a:p>
            <a:pPr marL="571500" indent="-571500">
              <a:lnSpc>
                <a:spcPct val="150000"/>
              </a:lnSpc>
              <a:buAutoNum type="romanUcPeriod"/>
            </a:pPr>
            <a:r>
              <a:rPr lang="en-US" sz="2400" dirty="0" smtClean="0"/>
              <a:t>Introductions</a:t>
            </a:r>
            <a:endParaRPr lang="en-US" sz="2400" dirty="0" smtClean="0">
              <a:solidFill>
                <a:srgbClr val="FF0000"/>
              </a:solidFill>
            </a:endParaRPr>
          </a:p>
          <a:p>
            <a:pPr marL="571500" indent="-571500">
              <a:lnSpc>
                <a:spcPct val="150000"/>
              </a:lnSpc>
              <a:buAutoNum type="romanUcPeriod"/>
            </a:pPr>
            <a:r>
              <a:rPr lang="en-US" sz="2400" dirty="0" smtClean="0"/>
              <a:t>WEST Program Update</a:t>
            </a:r>
            <a:endParaRPr lang="en-US" sz="2400" dirty="0" smtClean="0">
              <a:solidFill>
                <a:srgbClr val="FF0000"/>
              </a:solidFill>
            </a:endParaRPr>
          </a:p>
          <a:p>
            <a:pPr marL="571500" indent="-571500">
              <a:lnSpc>
                <a:spcPct val="150000"/>
              </a:lnSpc>
              <a:buAutoNum type="romanUcPeriod" startAt="3"/>
            </a:pPr>
            <a:r>
              <a:rPr lang="en-US" sz="2400" dirty="0" smtClean="0"/>
              <a:t>Archiving Progress and Collections Analysis Update</a:t>
            </a:r>
            <a:endParaRPr lang="en-US" sz="2400" dirty="0" smtClean="0">
              <a:solidFill>
                <a:srgbClr val="FF0000"/>
              </a:solidFill>
            </a:endParaRPr>
          </a:p>
          <a:p>
            <a:pPr marL="571500" indent="-571500">
              <a:lnSpc>
                <a:spcPct val="150000"/>
              </a:lnSpc>
              <a:buFont typeface="Arial" pitchFamily="34" charset="0"/>
              <a:buAutoNum type="romanUcPeriod" startAt="3"/>
            </a:pPr>
            <a:r>
              <a:rPr lang="en-US" sz="2400" dirty="0" smtClean="0"/>
              <a:t>Systems Development Update</a:t>
            </a:r>
          </a:p>
          <a:p>
            <a:pPr marL="571500" indent="-571500">
              <a:lnSpc>
                <a:spcPct val="150000"/>
              </a:lnSpc>
              <a:buFont typeface="Arial" pitchFamily="34" charset="0"/>
              <a:buAutoNum type="romanUcPeriod" startAt="3"/>
            </a:pPr>
            <a:r>
              <a:rPr lang="en-US" sz="2400" dirty="0" smtClean="0"/>
              <a:t>Your questions?</a:t>
            </a:r>
          </a:p>
          <a:p>
            <a:pPr marL="571500" indent="-571500">
              <a:lnSpc>
                <a:spcPct val="150000"/>
              </a:lnSpc>
              <a:buFont typeface="Arial" pitchFamily="34" charset="0"/>
              <a:buAutoNum type="romanUcPeriod" startAt="3"/>
            </a:pPr>
            <a:endParaRPr lang="en-US" sz="2400" dirty="0" smtClean="0"/>
          </a:p>
          <a:p>
            <a:pPr marL="571500" indent="-571500">
              <a:lnSpc>
                <a:spcPct val="150000"/>
              </a:lnSpc>
              <a:buFont typeface="Arial" pitchFamily="34" charset="0"/>
              <a:buAutoNum type="romanUcPeriod" startAt="3"/>
            </a:pPr>
            <a:endParaRPr lang="en-US" sz="2400" dirty="0" smtClean="0">
              <a:solidFill>
                <a:srgbClr val="FF0000"/>
              </a:solidFill>
            </a:endParaRPr>
          </a:p>
        </p:txBody>
      </p:sp>
    </p:spTree>
    <p:extLst>
      <p:ext uri="{BB962C8B-B14F-4D97-AF65-F5344CB8AC3E}">
        <p14:creationId xmlns:p14="http://schemas.microsoft.com/office/powerpoint/2010/main" val="2286034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43050" y="1600200"/>
            <a:ext cx="6172200" cy="4191000"/>
          </a:xfrm>
          <a:prstGeom prst="rect">
            <a:avLst/>
          </a:prstGeom>
        </p:spPr>
        <p:txBody>
          <a:bodyPr/>
          <a:lstStyle/>
          <a:p>
            <a:pPr marL="274320" indent="-274320" algn="ctr">
              <a:spcBef>
                <a:spcPts val="600"/>
              </a:spcBef>
              <a:buClr>
                <a:srgbClr val="C0504D"/>
              </a:buClr>
              <a:buSzPct val="85000"/>
              <a:defRPr/>
            </a:pPr>
            <a:endParaRPr lang="en-US" dirty="0">
              <a:solidFill>
                <a:prstClr val="black"/>
              </a:solidFill>
            </a:endParaRPr>
          </a:p>
        </p:txBody>
      </p:sp>
      <p:sp>
        <p:nvSpPr>
          <p:cNvPr id="8" name="Content Placeholder 2"/>
          <p:cNvSpPr txBox="1">
            <a:spLocks/>
          </p:cNvSpPr>
          <p:nvPr/>
        </p:nvSpPr>
        <p:spPr>
          <a:xfrm>
            <a:off x="1828800" y="1447800"/>
            <a:ext cx="6115050" cy="5638800"/>
          </a:xfrm>
          <a:prstGeom prst="rect">
            <a:avLst/>
          </a:prstGeom>
        </p:spPr>
        <p:txBody>
          <a:bodyPr>
            <a:noAutofit/>
          </a:bodyPr>
          <a:lstStyle/>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a:p>
            <a:pPr marL="320040" indent="-320040">
              <a:spcBef>
                <a:spcPts val="700"/>
              </a:spcBef>
              <a:buClr>
                <a:srgbClr val="C0504D"/>
              </a:buClr>
              <a:buSzPct val="60000"/>
              <a:buFont typeface="Wingdings" pitchFamily="2" charset="2"/>
              <a:buChar char="Ø"/>
              <a:defRPr/>
            </a:pPr>
            <a:endParaRPr lang="en-US" sz="2000" dirty="0">
              <a:solidFill>
                <a:prstClr val="black"/>
              </a:solidFill>
            </a:endParaRPr>
          </a:p>
        </p:txBody>
      </p:sp>
      <p:sp>
        <p:nvSpPr>
          <p:cNvPr id="7" name="Title 6"/>
          <p:cNvSpPr>
            <a:spLocks noGrp="1"/>
          </p:cNvSpPr>
          <p:nvPr>
            <p:ph type="title"/>
          </p:nvPr>
        </p:nvSpPr>
        <p:spPr>
          <a:xfrm>
            <a:off x="1485900" y="152400"/>
            <a:ext cx="6172200" cy="1143000"/>
          </a:xfrm>
        </p:spPr>
        <p:txBody>
          <a:bodyPr>
            <a:normAutofit fontScale="90000"/>
          </a:bodyPr>
          <a:lstStyle/>
          <a:p>
            <a:pPr lvl="0"/>
            <a:r>
              <a:rPr lang="en-US" sz="3600" dirty="0"/>
              <a:t>WEST JRNL Implementation 2015</a:t>
            </a:r>
          </a:p>
        </p:txBody>
      </p:sp>
      <p:sp>
        <p:nvSpPr>
          <p:cNvPr id="9" name="Content Placeholder 8"/>
          <p:cNvSpPr>
            <a:spLocks noGrp="1"/>
          </p:cNvSpPr>
          <p:nvPr>
            <p:ph idx="1"/>
          </p:nvPr>
        </p:nvSpPr>
        <p:spPr>
          <a:xfrm>
            <a:off x="1485900" y="1828802"/>
            <a:ext cx="6172200" cy="4373563"/>
          </a:xfrm>
        </p:spPr>
        <p:txBody>
          <a:bodyPr>
            <a:normAutofit fontScale="92500" lnSpcReduction="10000"/>
          </a:bodyPr>
          <a:lstStyle/>
          <a:p>
            <a:pPr marL="0" indent="0">
              <a:buNone/>
            </a:pPr>
            <a:endParaRPr lang="en-US" sz="600" dirty="0"/>
          </a:p>
          <a:p>
            <a:r>
              <a:rPr lang="en-US" sz="2600" dirty="0"/>
              <a:t>AGUA file export function developed</a:t>
            </a:r>
          </a:p>
          <a:p>
            <a:pPr marL="0" indent="0">
              <a:buNone/>
            </a:pPr>
            <a:endParaRPr lang="en-US" sz="2600" dirty="0"/>
          </a:p>
          <a:p>
            <a:r>
              <a:rPr lang="en-US" sz="2600" dirty="0"/>
              <a:t>22 WEST libraries signed up to use JRNL, including 6 Archive Builders</a:t>
            </a:r>
          </a:p>
          <a:p>
            <a:pPr marL="0" indent="0">
              <a:buNone/>
            </a:pPr>
            <a:endParaRPr lang="en-US" sz="2600" dirty="0"/>
          </a:p>
          <a:p>
            <a:r>
              <a:rPr lang="en-US" sz="2600" dirty="0"/>
              <a:t>More than 6,200 WEST titles uploaded to JRNL</a:t>
            </a:r>
          </a:p>
          <a:p>
            <a:pPr marL="0" indent="0">
              <a:buNone/>
            </a:pPr>
            <a:endParaRPr lang="en-US" sz="2600" dirty="0"/>
          </a:p>
          <a:p>
            <a:r>
              <a:rPr lang="en-US" sz="2600" dirty="0"/>
              <a:t>All WEST libraries encouraged to sign up and use JRNL: send request to </a:t>
            </a:r>
            <a:r>
              <a:rPr lang="en-US" sz="2600" i="1" dirty="0"/>
              <a:t>west-staff-l@listserv.ucop.edu</a:t>
            </a:r>
          </a:p>
          <a:p>
            <a:endParaRPr lang="en-US" sz="2400" dirty="0"/>
          </a:p>
          <a:p>
            <a:endParaRPr lang="en-US" sz="2400" dirty="0"/>
          </a:p>
        </p:txBody>
      </p:sp>
    </p:spTree>
    <p:extLst>
      <p:ext uri="{BB962C8B-B14F-4D97-AF65-F5344CB8AC3E}">
        <p14:creationId xmlns:p14="http://schemas.microsoft.com/office/powerpoint/2010/main" val="2593121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2209800"/>
            <a:ext cx="6172200" cy="1143000"/>
          </a:xfrm>
        </p:spPr>
        <p:txBody>
          <a:bodyPr/>
          <a:lstStyle/>
          <a:p>
            <a:r>
              <a:rPr lang="en-US" dirty="0" smtClean="0"/>
              <a:t>Q&amp;A</a:t>
            </a:r>
            <a:endParaRPr lang="en-US" dirty="0"/>
          </a:p>
        </p:txBody>
      </p:sp>
    </p:spTree>
    <p:extLst>
      <p:ext uri="{BB962C8B-B14F-4D97-AF65-F5344CB8AC3E}">
        <p14:creationId xmlns:p14="http://schemas.microsoft.com/office/powerpoint/2010/main" val="4904351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 you!</a:t>
            </a:r>
            <a:endParaRPr lang="en-US" dirty="0"/>
          </a:p>
        </p:txBody>
      </p:sp>
      <p:sp>
        <p:nvSpPr>
          <p:cNvPr id="3" name="Content Placeholder 2"/>
          <p:cNvSpPr>
            <a:spLocks noGrp="1"/>
          </p:cNvSpPr>
          <p:nvPr>
            <p:ph idx="1"/>
          </p:nvPr>
        </p:nvSpPr>
        <p:spPr>
          <a:xfrm>
            <a:off x="457200" y="1752600"/>
            <a:ext cx="8229600" cy="4800600"/>
          </a:xfrm>
        </p:spPr>
        <p:txBody>
          <a:bodyPr>
            <a:normAutofit fontScale="55000" lnSpcReduction="20000"/>
          </a:bodyPr>
          <a:lstStyle/>
          <a:p>
            <a:endParaRPr lang="en-US" dirty="0" smtClean="0"/>
          </a:p>
          <a:p>
            <a:pPr>
              <a:buNone/>
            </a:pPr>
            <a:r>
              <a:rPr lang="en-US" dirty="0" smtClean="0">
                <a:cs typeface="Calibri" pitchFamily="34" charset="0"/>
                <a:hlinkClick r:id="rId2"/>
              </a:rPr>
              <a:t>http://www.cdlib.org/west</a:t>
            </a:r>
            <a:endParaRPr lang="en-US" dirty="0" smtClean="0">
              <a:cs typeface="Calibri" pitchFamily="34" charset="0"/>
            </a:endParaRPr>
          </a:p>
          <a:p>
            <a:pPr>
              <a:buNone/>
            </a:pPr>
            <a:endParaRPr lang="en-US" dirty="0">
              <a:cs typeface="Calibri" pitchFamily="34" charset="0"/>
            </a:endParaRPr>
          </a:p>
          <a:p>
            <a:pPr>
              <a:buNone/>
            </a:pPr>
            <a:r>
              <a:rPr lang="en-US" dirty="0" smtClean="0">
                <a:cs typeface="Calibri" pitchFamily="34" charset="0"/>
              </a:rPr>
              <a:t>Stay informed! Subscribe to the </a:t>
            </a:r>
            <a:r>
              <a:rPr lang="en-US" dirty="0" err="1" smtClean="0">
                <a:cs typeface="Calibri" pitchFamily="34" charset="0"/>
              </a:rPr>
              <a:t>WESTInfo</a:t>
            </a:r>
            <a:r>
              <a:rPr lang="en-US" dirty="0" smtClean="0">
                <a:cs typeface="Calibri" pitchFamily="34" charset="0"/>
              </a:rPr>
              <a:t>-l email list via the website. </a:t>
            </a:r>
          </a:p>
          <a:p>
            <a:pPr>
              <a:buNone/>
            </a:pPr>
            <a:r>
              <a:rPr lang="en-US" dirty="0" smtClean="0">
                <a:cs typeface="Calibri" pitchFamily="34" charset="0"/>
              </a:rPr>
              <a:t>Update your contacts!</a:t>
            </a:r>
          </a:p>
          <a:p>
            <a:pPr>
              <a:buNone/>
            </a:pPr>
            <a:endParaRPr lang="en-US" dirty="0" smtClean="0"/>
          </a:p>
          <a:p>
            <a:pPr>
              <a:buNone/>
            </a:pPr>
            <a:r>
              <a:rPr lang="en-US" dirty="0" smtClean="0"/>
              <a:t>Emily Stambaugh</a:t>
            </a:r>
          </a:p>
          <a:p>
            <a:pPr>
              <a:buNone/>
            </a:pPr>
            <a:r>
              <a:rPr lang="en-US" dirty="0" smtClean="0"/>
              <a:t>WEST Program Manager </a:t>
            </a:r>
          </a:p>
          <a:p>
            <a:pPr>
              <a:buNone/>
            </a:pPr>
            <a:r>
              <a:rPr lang="en-US" dirty="0" smtClean="0">
                <a:hlinkClick r:id="rId3"/>
              </a:rPr>
              <a:t>emily.stambaugh@ucop.edu</a:t>
            </a:r>
            <a:endParaRPr lang="en-US" dirty="0" smtClean="0"/>
          </a:p>
          <a:p>
            <a:pPr>
              <a:buNone/>
            </a:pPr>
            <a:endParaRPr lang="en-US" dirty="0" smtClean="0"/>
          </a:p>
          <a:p>
            <a:pPr>
              <a:buNone/>
            </a:pPr>
            <a:r>
              <a:rPr lang="en-US" dirty="0" smtClean="0"/>
              <a:t>Danielle Watters Westbrook</a:t>
            </a:r>
          </a:p>
          <a:p>
            <a:pPr>
              <a:buNone/>
            </a:pPr>
            <a:r>
              <a:rPr lang="en-US" dirty="0" smtClean="0"/>
              <a:t>WEST Collections Analyst</a:t>
            </a:r>
          </a:p>
          <a:p>
            <a:pPr>
              <a:buNone/>
            </a:pPr>
            <a:r>
              <a:rPr lang="en-US" dirty="0" smtClean="0">
                <a:hlinkClick r:id="rId4"/>
              </a:rPr>
              <a:t>danielle.westbrook@ucop.edu</a:t>
            </a:r>
            <a:endParaRPr lang="en-US" dirty="0" smtClean="0"/>
          </a:p>
          <a:p>
            <a:pPr>
              <a:buNone/>
            </a:pPr>
            <a:endParaRPr lang="en-US" dirty="0" smtClean="0"/>
          </a:p>
          <a:p>
            <a:pPr>
              <a:buNone/>
            </a:pPr>
            <a:r>
              <a:rPr lang="en-US" dirty="0" smtClean="0"/>
              <a:t>Lizanne Payne</a:t>
            </a:r>
          </a:p>
          <a:p>
            <a:pPr>
              <a:buNone/>
            </a:pPr>
            <a:r>
              <a:rPr lang="en-US" dirty="0" smtClean="0"/>
              <a:t>WEST Systems and Planning Consultant</a:t>
            </a:r>
          </a:p>
          <a:p>
            <a:pPr>
              <a:buNone/>
            </a:pPr>
            <a:r>
              <a:rPr lang="en-US" dirty="0" smtClean="0">
                <a:hlinkClick r:id="rId5"/>
              </a:rPr>
              <a:t>lizannepayne03@gmail.com</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828800"/>
            <a:ext cx="8458200" cy="4267200"/>
          </a:xfrm>
          <a:prstGeom prst="rect">
            <a:avLst/>
          </a:prstGeom>
        </p:spPr>
        <p:txBody>
          <a:bodyPr/>
          <a:lstStyle/>
          <a:p>
            <a:pPr marL="457200" indent="-457200">
              <a:buFont typeface="Arial" pitchFamily="34" charset="0"/>
              <a:buChar cha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457200" indent="-457200"/>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itle 4"/>
          <p:cNvSpPr>
            <a:spLocks noGrp="1"/>
          </p:cNvSpPr>
          <p:nvPr>
            <p:ph type="title"/>
          </p:nvPr>
        </p:nvSpPr>
        <p:spPr>
          <a:xfrm>
            <a:off x="457200" y="228600"/>
            <a:ext cx="8229600" cy="1143000"/>
          </a:xfrm>
        </p:spPr>
        <p:txBody>
          <a:bodyPr>
            <a:normAutofit/>
          </a:bodyPr>
          <a:lstStyle/>
          <a:p>
            <a:pPr lvl="0"/>
            <a:r>
              <a:rPr lang="en-US" sz="4000" dirty="0" smtClean="0"/>
              <a:t>II. WEST: Program Update</a:t>
            </a:r>
            <a:endParaRPr lang="en-US" dirty="0"/>
          </a:p>
        </p:txBody>
      </p:sp>
      <p:sp>
        <p:nvSpPr>
          <p:cNvPr id="6" name="Content Placeholder 5"/>
          <p:cNvSpPr>
            <a:spLocks noGrp="1"/>
          </p:cNvSpPr>
          <p:nvPr>
            <p:ph idx="1"/>
          </p:nvPr>
        </p:nvSpPr>
        <p:spPr>
          <a:xfrm>
            <a:off x="457200" y="1752600"/>
            <a:ext cx="8229600" cy="4724400"/>
          </a:xfrm>
        </p:spPr>
        <p:txBody>
          <a:bodyPr>
            <a:normAutofit fontScale="62500" lnSpcReduction="20000"/>
          </a:bodyPr>
          <a:lstStyle/>
          <a:p>
            <a:pPr marL="0" indent="0">
              <a:lnSpc>
                <a:spcPct val="120000"/>
              </a:lnSpc>
              <a:buNone/>
            </a:pPr>
            <a:r>
              <a:rPr lang="en-US" dirty="0"/>
              <a:t>Key Features of WEST</a:t>
            </a:r>
          </a:p>
          <a:p>
            <a:r>
              <a:rPr lang="en-US" dirty="0">
                <a:ea typeface="Verdana" pitchFamily="34" charset="0"/>
                <a:cs typeface="Calibri" pitchFamily="34" charset="0"/>
              </a:rPr>
              <a:t>Distributed </a:t>
            </a:r>
            <a:r>
              <a:rPr lang="en-US" dirty="0" smtClean="0">
                <a:ea typeface="Verdana" pitchFamily="34" charset="0"/>
                <a:cs typeface="Calibri" pitchFamily="34" charset="0"/>
              </a:rPr>
              <a:t>print journal archiving program</a:t>
            </a:r>
            <a:endParaRPr lang="en-US" dirty="0">
              <a:ea typeface="Verdana" pitchFamily="34" charset="0"/>
              <a:cs typeface="Calibri" pitchFamily="34" charset="0"/>
            </a:endParaRPr>
          </a:p>
          <a:p>
            <a:pPr>
              <a:lnSpc>
                <a:spcPct val="120000"/>
              </a:lnSpc>
            </a:pPr>
            <a:r>
              <a:rPr lang="en-US" dirty="0">
                <a:ea typeface="Verdana" pitchFamily="34" charset="0"/>
                <a:cs typeface="Calibri" pitchFamily="34" charset="0"/>
              </a:rPr>
              <a:t>Membership-driven organization, </a:t>
            </a:r>
            <a:r>
              <a:rPr lang="en-US" dirty="0" smtClean="0">
                <a:ea typeface="Verdana" pitchFamily="34" charset="0"/>
                <a:cs typeface="Calibri" pitchFamily="34" charset="0"/>
              </a:rPr>
              <a:t>72 </a:t>
            </a:r>
            <a:r>
              <a:rPr lang="en-US" dirty="0">
                <a:ea typeface="Verdana" pitchFamily="34" charset="0"/>
                <a:cs typeface="Calibri" pitchFamily="34" charset="0"/>
              </a:rPr>
              <a:t>member </a:t>
            </a:r>
            <a:r>
              <a:rPr lang="en-US" dirty="0" smtClean="0">
                <a:ea typeface="Verdana" pitchFamily="34" charset="0"/>
                <a:cs typeface="Calibri" pitchFamily="34" charset="0"/>
              </a:rPr>
              <a:t>libraries, shared governance</a:t>
            </a:r>
            <a:endParaRPr lang="en-US" dirty="0">
              <a:ea typeface="Verdana" pitchFamily="34" charset="0"/>
              <a:cs typeface="Calibri" pitchFamily="34" charset="0"/>
            </a:endParaRPr>
          </a:p>
          <a:p>
            <a:pPr>
              <a:lnSpc>
                <a:spcPct val="120000"/>
              </a:lnSpc>
            </a:pPr>
            <a:r>
              <a:rPr lang="en-US" dirty="0" smtClean="0">
                <a:ea typeface="Verdana" pitchFamily="34" charset="0"/>
                <a:cs typeface="Calibri" pitchFamily="34" charset="0"/>
              </a:rPr>
              <a:t>Retention </a:t>
            </a:r>
            <a:r>
              <a:rPr lang="en-US" dirty="0">
                <a:ea typeface="Verdana" pitchFamily="34" charset="0"/>
                <a:cs typeface="Calibri" pitchFamily="34" charset="0"/>
              </a:rPr>
              <a:t>period 25 years (to 2035</a:t>
            </a:r>
            <a:r>
              <a:rPr lang="en-US" dirty="0" smtClean="0">
                <a:ea typeface="Verdana" pitchFamily="34" charset="0"/>
                <a:cs typeface="Calibri" pitchFamily="34" charset="0"/>
              </a:rPr>
              <a:t>), titles </a:t>
            </a:r>
            <a:r>
              <a:rPr lang="en-US" dirty="0">
                <a:ea typeface="Verdana" pitchFamily="34" charset="0"/>
                <a:cs typeface="Calibri" pitchFamily="34" charset="0"/>
              </a:rPr>
              <a:t>selected within risk categories, based on e-availability</a:t>
            </a:r>
            <a:r>
              <a:rPr lang="en-US" dirty="0" smtClean="0">
                <a:ea typeface="Verdana" pitchFamily="34" charset="0"/>
                <a:cs typeface="Calibri" pitchFamily="34" charset="0"/>
              </a:rPr>
              <a:t>, digital preservation status </a:t>
            </a:r>
            <a:endParaRPr lang="en-US" dirty="0">
              <a:ea typeface="Verdana" pitchFamily="34" charset="0"/>
              <a:cs typeface="Calibri" pitchFamily="34" charset="0"/>
            </a:endParaRPr>
          </a:p>
          <a:p>
            <a:pPr>
              <a:lnSpc>
                <a:spcPct val="120000"/>
              </a:lnSpc>
            </a:pPr>
            <a:r>
              <a:rPr lang="en-US" dirty="0" smtClean="0">
                <a:ea typeface="Verdana" pitchFamily="34" charset="0"/>
                <a:cs typeface="Calibri" pitchFamily="34" charset="0"/>
              </a:rPr>
              <a:t>Archives held in multiple storage facilities and libraries; active archive creation </a:t>
            </a:r>
            <a:r>
              <a:rPr lang="en-US" dirty="0">
                <a:ea typeface="Verdana" pitchFamily="34" charset="0"/>
                <a:cs typeface="Calibri" pitchFamily="34" charset="0"/>
              </a:rPr>
              <a:t>of print only </a:t>
            </a:r>
            <a:r>
              <a:rPr lang="en-US" dirty="0" smtClean="0">
                <a:ea typeface="Verdana" pitchFamily="34" charset="0"/>
                <a:cs typeface="Calibri" pitchFamily="34" charset="0"/>
              </a:rPr>
              <a:t>titles at 6 Archive Builder locations</a:t>
            </a:r>
          </a:p>
          <a:p>
            <a:pPr marL="0" indent="0">
              <a:lnSpc>
                <a:spcPct val="120000"/>
              </a:lnSpc>
              <a:buNone/>
            </a:pPr>
            <a:r>
              <a:rPr lang="en-US" dirty="0" smtClean="0"/>
              <a:t>Key Benefits</a:t>
            </a:r>
          </a:p>
          <a:p>
            <a:pPr>
              <a:lnSpc>
                <a:spcPct val="120000"/>
              </a:lnSpc>
            </a:pPr>
            <a:r>
              <a:rPr lang="en-US" dirty="0" smtClean="0"/>
              <a:t>Access, Preservation and Space reclamation</a:t>
            </a:r>
          </a:p>
          <a:p>
            <a:pPr>
              <a:lnSpc>
                <a:spcPct val="120000"/>
              </a:lnSpc>
            </a:pPr>
            <a:r>
              <a:rPr lang="en-US" dirty="0" smtClean="0"/>
              <a:t>Collections: Most </a:t>
            </a:r>
            <a:r>
              <a:rPr lang="en-US" dirty="0"/>
              <a:t>STEM, Portico, CLOCKSS, JSTOR </a:t>
            </a:r>
            <a:r>
              <a:rPr lang="en-US" dirty="0" smtClean="0"/>
              <a:t>titles, many A&amp;I and print only titles</a:t>
            </a:r>
          </a:p>
          <a:p>
            <a:pPr>
              <a:lnSpc>
                <a:spcPct val="120000"/>
              </a:lnSpc>
            </a:pPr>
            <a:r>
              <a:rPr lang="en-US" dirty="0" smtClean="0"/>
              <a:t>Routinized collections analysis and distributed archiving decisions</a:t>
            </a:r>
          </a:p>
          <a:p>
            <a:pPr>
              <a:lnSpc>
                <a:spcPct val="120000"/>
              </a:lnSpc>
            </a:pPr>
            <a:r>
              <a:rPr lang="en-US" dirty="0" smtClean="0"/>
              <a:t>Opportunities to participate: Archive Holder or gap filling</a:t>
            </a:r>
          </a:p>
          <a:p>
            <a:pPr>
              <a:lnSpc>
                <a:spcPct val="120000"/>
              </a:lnSpc>
            </a:pPr>
            <a:endParaRPr lang="en-US" dirty="0"/>
          </a:p>
          <a:p>
            <a:pPr marL="0" indent="0">
              <a:lnSpc>
                <a:spcPct val="120000"/>
              </a:lnSpc>
              <a:buNone/>
            </a:pPr>
            <a:endParaRPr lang="en-US" dirty="0">
              <a:ea typeface="Verdana" pitchFamily="34" charset="0"/>
              <a:cs typeface="Calibri" pitchFamily="34" charset="0"/>
            </a:endParaRPr>
          </a:p>
        </p:txBody>
      </p:sp>
    </p:spTree>
    <p:extLst>
      <p:ext uri="{BB962C8B-B14F-4D97-AF65-F5344CB8AC3E}">
        <p14:creationId xmlns:p14="http://schemas.microsoft.com/office/powerpoint/2010/main" val="4204963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828800"/>
            <a:ext cx="8458200" cy="4267200"/>
          </a:xfrm>
          <a:prstGeom prst="rect">
            <a:avLst/>
          </a:prstGeom>
        </p:spPr>
        <p:txBody>
          <a:bodyPr/>
          <a:lstStyle/>
          <a:p>
            <a:pPr marL="457200" indent="-457200">
              <a:buFont typeface="Arial" pitchFamily="34" charset="0"/>
              <a:buChar cha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457200" indent="-457200"/>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itle 4"/>
          <p:cNvSpPr>
            <a:spLocks noGrp="1"/>
          </p:cNvSpPr>
          <p:nvPr>
            <p:ph type="title"/>
          </p:nvPr>
        </p:nvSpPr>
        <p:spPr>
          <a:xfrm>
            <a:off x="457200" y="228600"/>
            <a:ext cx="8229600" cy="1143000"/>
          </a:xfrm>
        </p:spPr>
        <p:txBody>
          <a:bodyPr>
            <a:normAutofit/>
          </a:bodyPr>
          <a:lstStyle/>
          <a:p>
            <a:pPr lvl="0"/>
            <a:r>
              <a:rPr lang="en-US" sz="4000" dirty="0" smtClean="0"/>
              <a:t>Where we are, where we’re going</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192097365"/>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2667000" y="6292334"/>
            <a:ext cx="6019800" cy="461665"/>
          </a:xfrm>
          <a:prstGeom prst="rect">
            <a:avLst/>
          </a:prstGeom>
          <a:noFill/>
        </p:spPr>
        <p:txBody>
          <a:bodyPr wrap="square" rtlCol="0">
            <a:spAutoFit/>
          </a:bodyPr>
          <a:lstStyle/>
          <a:p>
            <a:pPr algn="r"/>
            <a:r>
              <a:rPr lang="en-US" sz="2400" i="1" dirty="0" smtClean="0">
                <a:solidFill>
                  <a:schemeClr val="accent2"/>
                </a:solidFill>
              </a:rPr>
              <a:t>Keep doing what we do well</a:t>
            </a:r>
            <a:endParaRPr lang="en-US" sz="2400" i="1" dirty="0">
              <a:solidFill>
                <a:schemeClr val="accent2"/>
              </a:solidFill>
            </a:endParaRPr>
          </a:p>
        </p:txBody>
      </p:sp>
    </p:spTree>
    <p:extLst>
      <p:ext uri="{BB962C8B-B14F-4D97-AF65-F5344CB8AC3E}">
        <p14:creationId xmlns:p14="http://schemas.microsoft.com/office/powerpoint/2010/main" val="1766019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3810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WEST Membership Update</a:t>
            </a:r>
          </a:p>
        </p:txBody>
      </p:sp>
      <p:sp>
        <p:nvSpPr>
          <p:cNvPr id="2" name="Content Placeholder 1"/>
          <p:cNvSpPr>
            <a:spLocks noGrp="1"/>
          </p:cNvSpPr>
          <p:nvPr>
            <p:ph idx="1"/>
          </p:nvPr>
        </p:nvSpPr>
        <p:spPr>
          <a:xfrm>
            <a:off x="457200" y="1493837"/>
            <a:ext cx="8229600" cy="4525963"/>
          </a:xfrm>
        </p:spPr>
        <p:txBody>
          <a:bodyPr/>
          <a:lstStyle/>
          <a:p>
            <a:r>
              <a:rPr lang="en-US" dirty="0" smtClean="0"/>
              <a:t>Revised membership model</a:t>
            </a:r>
          </a:p>
          <a:p>
            <a:pPr lvl="1"/>
            <a:r>
              <a:rPr lang="en-US" dirty="0" smtClean="0"/>
              <a:t>Member types (full and supporter) with serviced better tailored to fit needs</a:t>
            </a:r>
          </a:p>
          <a:p>
            <a:pPr lvl="1"/>
            <a:r>
              <a:rPr lang="en-US" dirty="0" smtClean="0"/>
              <a:t>Fee tiers based on total library budgets</a:t>
            </a:r>
          </a:p>
          <a:p>
            <a:r>
              <a:rPr lang="en-US" dirty="0" smtClean="0"/>
              <a:t>Gradually raising fees to replace grant funding</a:t>
            </a:r>
          </a:p>
          <a:p>
            <a:r>
              <a:rPr lang="en-US" dirty="0"/>
              <a:t>P</a:t>
            </a:r>
            <a:r>
              <a:rPr lang="en-US" dirty="0" smtClean="0"/>
              <a:t>rogram adjustments to reduce costs</a:t>
            </a:r>
          </a:p>
          <a:p>
            <a:pPr lvl="1"/>
            <a:r>
              <a:rPr lang="en-US" dirty="0" smtClean="0"/>
              <a:t>ingest for collections analysis</a:t>
            </a:r>
          </a:p>
          <a:p>
            <a:pPr lvl="1"/>
            <a:r>
              <a:rPr lang="en-US" dirty="0" smtClean="0"/>
              <a:t>archive creation subsidies</a:t>
            </a:r>
          </a:p>
          <a:p>
            <a:endParaRPr lang="en-US" dirty="0"/>
          </a:p>
        </p:txBody>
      </p:sp>
    </p:spTree>
    <p:extLst>
      <p:ext uri="{BB962C8B-B14F-4D97-AF65-F5344CB8AC3E}">
        <p14:creationId xmlns:p14="http://schemas.microsoft.com/office/powerpoint/2010/main" val="3395060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3810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WEST Members</a:t>
            </a:r>
          </a:p>
        </p:txBody>
      </p:sp>
      <p:pic>
        <p:nvPicPr>
          <p:cNvPr id="9" name="Content Placeholder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0" y="1447800"/>
            <a:ext cx="8596489" cy="4590158"/>
          </a:xfrm>
        </p:spPr>
      </p:pic>
      <p:sp>
        <p:nvSpPr>
          <p:cNvPr id="7" name="Rectangle 6"/>
          <p:cNvSpPr/>
          <p:nvPr/>
        </p:nvSpPr>
        <p:spPr>
          <a:xfrm>
            <a:off x="476956" y="1676400"/>
            <a:ext cx="2500489" cy="3293209"/>
          </a:xfrm>
          <a:prstGeom prst="rect">
            <a:avLst/>
          </a:prstGeom>
        </p:spPr>
        <p:txBody>
          <a:bodyPr wrap="square">
            <a:spAutoFit/>
          </a:bodyPr>
          <a:lstStyle/>
          <a:p>
            <a:pPr>
              <a:buFont typeface="Arial" pitchFamily="34" charset="0"/>
              <a:buChar char="•"/>
            </a:pPr>
            <a:r>
              <a:rPr lang="en-US" sz="1600" dirty="0"/>
              <a:t> </a:t>
            </a:r>
            <a:r>
              <a:rPr lang="en-US" sz="1600" dirty="0" smtClean="0"/>
              <a:t>73 libraries in 18 states</a:t>
            </a:r>
          </a:p>
          <a:p>
            <a:pPr>
              <a:buFont typeface="Arial" pitchFamily="34" charset="0"/>
              <a:buChar char="•"/>
            </a:pPr>
            <a:endParaRPr lang="en-US" sz="1600" dirty="0"/>
          </a:p>
          <a:p>
            <a:pPr>
              <a:buFont typeface="Arial" pitchFamily="34" charset="0"/>
              <a:buChar char="•"/>
            </a:pPr>
            <a:r>
              <a:rPr lang="en-US" sz="1600" dirty="0" smtClean="0"/>
              <a:t>New members</a:t>
            </a:r>
          </a:p>
          <a:p>
            <a:pPr lvl="1">
              <a:buFont typeface="Arial" pitchFamily="34" charset="0"/>
              <a:buChar char="•"/>
            </a:pPr>
            <a:r>
              <a:rPr lang="en-US" sz="1600" dirty="0" smtClean="0"/>
              <a:t>Colorado State University, Fort Collins</a:t>
            </a:r>
          </a:p>
          <a:p>
            <a:pPr lvl="1">
              <a:buFont typeface="Arial" pitchFamily="34" charset="0"/>
              <a:buChar char="•"/>
            </a:pPr>
            <a:r>
              <a:rPr lang="en-US" sz="1600" dirty="0" smtClean="0"/>
              <a:t>4 returning </a:t>
            </a:r>
            <a:r>
              <a:rPr lang="en-US" sz="1600" dirty="0" err="1" smtClean="0"/>
              <a:t>Orbis</a:t>
            </a:r>
            <a:r>
              <a:rPr lang="en-US" sz="1600" dirty="0" smtClean="0"/>
              <a:t> Cascade Alliance</a:t>
            </a:r>
          </a:p>
          <a:p>
            <a:pPr lvl="1">
              <a:buFont typeface="Arial" pitchFamily="34" charset="0"/>
              <a:buChar char="•"/>
            </a:pPr>
            <a:endParaRPr lang="en-US" sz="1600" dirty="0"/>
          </a:p>
          <a:p>
            <a:pPr>
              <a:buFont typeface="Arial" pitchFamily="34" charset="0"/>
              <a:buChar char="•"/>
            </a:pPr>
            <a:r>
              <a:rPr lang="en-US" sz="1600" dirty="0" smtClean="0"/>
              <a:t>Terminating members</a:t>
            </a:r>
          </a:p>
          <a:p>
            <a:pPr lvl="1">
              <a:buFont typeface="Arial" pitchFamily="34" charset="0"/>
              <a:buChar char="•"/>
            </a:pPr>
            <a:r>
              <a:rPr lang="en-US" sz="1600" dirty="0" err="1" smtClean="0"/>
              <a:t>Orbis</a:t>
            </a:r>
            <a:r>
              <a:rPr lang="en-US" sz="1600" dirty="0" smtClean="0"/>
              <a:t> Cascade Alliance </a:t>
            </a:r>
            <a:r>
              <a:rPr lang="en-US" sz="1600" dirty="0" err="1" smtClean="0"/>
              <a:t>consortial</a:t>
            </a:r>
            <a:r>
              <a:rPr lang="en-US" sz="1600" dirty="0" smtClean="0"/>
              <a:t> members</a:t>
            </a:r>
          </a:p>
          <a:p>
            <a:pPr lvl="1">
              <a:buFont typeface="Arial" pitchFamily="34" charset="0"/>
              <a:buChar char="•"/>
            </a:pPr>
            <a:r>
              <a:rPr lang="en-US" sz="1600" dirty="0" smtClean="0"/>
              <a:t>SCELC members</a:t>
            </a:r>
            <a:endParaRPr lang="en-US" sz="1600" dirty="0"/>
          </a:p>
        </p:txBody>
      </p:sp>
      <p:sp>
        <p:nvSpPr>
          <p:cNvPr id="10" name="TextBox 9"/>
          <p:cNvSpPr txBox="1"/>
          <p:nvPr/>
        </p:nvSpPr>
        <p:spPr>
          <a:xfrm>
            <a:off x="5105400" y="6123267"/>
            <a:ext cx="1496786" cy="430887"/>
          </a:xfrm>
          <a:prstGeom prst="rect">
            <a:avLst/>
          </a:prstGeom>
          <a:noFill/>
        </p:spPr>
        <p:txBody>
          <a:bodyPr wrap="square" rtlCol="0">
            <a:spAutoFit/>
          </a:bodyPr>
          <a:lstStyle/>
          <a:p>
            <a:pPr>
              <a:buClr>
                <a:schemeClr val="accent6"/>
              </a:buClr>
            </a:pPr>
            <a:r>
              <a:rPr lang="en-US" sz="2200" dirty="0">
                <a:solidFill>
                  <a:srgbClr val="00B050"/>
                </a:solidFill>
              </a:rPr>
              <a:t>• </a:t>
            </a:r>
            <a:r>
              <a:rPr lang="en-US" sz="1400" dirty="0" smtClean="0"/>
              <a:t>Direct Member</a:t>
            </a:r>
          </a:p>
        </p:txBody>
      </p:sp>
      <p:sp>
        <p:nvSpPr>
          <p:cNvPr id="11" name="TextBox 10"/>
          <p:cNvSpPr txBox="1"/>
          <p:nvPr/>
        </p:nvSpPr>
        <p:spPr>
          <a:xfrm>
            <a:off x="6781800" y="6123268"/>
            <a:ext cx="1905000" cy="430887"/>
          </a:xfrm>
          <a:prstGeom prst="rect">
            <a:avLst/>
          </a:prstGeom>
          <a:noFill/>
        </p:spPr>
        <p:txBody>
          <a:bodyPr wrap="square" rtlCol="0">
            <a:spAutoFit/>
          </a:bodyPr>
          <a:lstStyle/>
          <a:p>
            <a:pPr>
              <a:buClr>
                <a:schemeClr val="accent1">
                  <a:lumMod val="75000"/>
                </a:schemeClr>
              </a:buClr>
            </a:pPr>
            <a:r>
              <a:rPr lang="en-US" sz="2200" dirty="0" smtClean="0">
                <a:solidFill>
                  <a:schemeClr val="accent6">
                    <a:lumMod val="75000"/>
                  </a:schemeClr>
                </a:solidFill>
              </a:rPr>
              <a:t>•</a:t>
            </a:r>
            <a:r>
              <a:rPr lang="en-US" sz="2200" dirty="0" smtClean="0">
                <a:solidFill>
                  <a:srgbClr val="00B050"/>
                </a:solidFill>
              </a:rPr>
              <a:t> </a:t>
            </a:r>
            <a:r>
              <a:rPr lang="en-US" sz="1400" dirty="0" smtClean="0"/>
              <a:t>Consortium Member</a:t>
            </a:r>
            <a:endParaRPr lang="en-US" sz="1400" dirty="0"/>
          </a:p>
        </p:txBody>
      </p:sp>
    </p:spTree>
    <p:extLst>
      <p:ext uri="{BB962C8B-B14F-4D97-AF65-F5344CB8AC3E}">
        <p14:creationId xmlns:p14="http://schemas.microsoft.com/office/powerpoint/2010/main" val="2685275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3810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Future Activities (2016/2017)</a:t>
            </a:r>
          </a:p>
        </p:txBody>
      </p:sp>
      <p:sp>
        <p:nvSpPr>
          <p:cNvPr id="2" name="Content Placeholder 1"/>
          <p:cNvSpPr>
            <a:spLocks noGrp="1"/>
          </p:cNvSpPr>
          <p:nvPr>
            <p:ph idx="1"/>
          </p:nvPr>
        </p:nvSpPr>
        <p:spPr>
          <a:xfrm>
            <a:off x="457200" y="1493837"/>
            <a:ext cx="8229600" cy="4525963"/>
          </a:xfrm>
        </p:spPr>
        <p:txBody>
          <a:bodyPr>
            <a:normAutofit fontScale="92500" lnSpcReduction="20000"/>
          </a:bodyPr>
          <a:lstStyle/>
          <a:p>
            <a:r>
              <a:rPr lang="en-US" dirty="0" smtClean="0"/>
              <a:t>Program </a:t>
            </a:r>
            <a:r>
              <a:rPr lang="en-US" dirty="0"/>
              <a:t>a</a:t>
            </a:r>
            <a:r>
              <a:rPr lang="en-US" dirty="0" smtClean="0"/>
              <a:t>ssessment phases 1 and 2</a:t>
            </a:r>
          </a:p>
          <a:p>
            <a:r>
              <a:rPr lang="en-US" dirty="0" smtClean="0"/>
              <a:t>Disclosure Archive </a:t>
            </a:r>
            <a:r>
              <a:rPr lang="en-US" dirty="0"/>
              <a:t>C</a:t>
            </a:r>
            <a:r>
              <a:rPr lang="en-US" dirty="0" smtClean="0"/>
              <a:t>ycle 5</a:t>
            </a:r>
          </a:p>
          <a:p>
            <a:r>
              <a:rPr lang="en-US" dirty="0" smtClean="0"/>
              <a:t>Collections Analysis for Archive Cycles 6 and 7</a:t>
            </a:r>
          </a:p>
          <a:p>
            <a:r>
              <a:rPr lang="en-US" dirty="0" smtClean="0"/>
              <a:t>Continue new member conversations</a:t>
            </a:r>
          </a:p>
          <a:p>
            <a:r>
              <a:rPr lang="en-US" dirty="0" smtClean="0"/>
              <a:t>New service explorations</a:t>
            </a:r>
          </a:p>
          <a:p>
            <a:pPr lvl="1"/>
            <a:r>
              <a:rPr lang="en-US" dirty="0" smtClean="0"/>
              <a:t>Greater coordination with other print archives (Rosemont or “Thinking Bigger” group)</a:t>
            </a:r>
          </a:p>
          <a:p>
            <a:pPr lvl="1"/>
            <a:r>
              <a:rPr lang="en-US" dirty="0" smtClean="0"/>
              <a:t>Digitization and publisher outreach for Gold print only titles (WEST- JSTOR)</a:t>
            </a:r>
          </a:p>
          <a:p>
            <a:pPr lvl="1"/>
            <a:r>
              <a:rPr lang="en-US" dirty="0" smtClean="0"/>
              <a:t>Quality assurance services (Disclosure in OCLC and PAPR, Bronze “in place” holdings)</a:t>
            </a:r>
          </a:p>
          <a:p>
            <a:endParaRPr lang="en-US" dirty="0"/>
          </a:p>
        </p:txBody>
      </p:sp>
    </p:spTree>
    <p:extLst>
      <p:ext uri="{BB962C8B-B14F-4D97-AF65-F5344CB8AC3E}">
        <p14:creationId xmlns:p14="http://schemas.microsoft.com/office/powerpoint/2010/main" val="750155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lstStyle/>
          <a:p>
            <a:r>
              <a:rPr lang="en-US" dirty="0" smtClean="0"/>
              <a:t>Q&amp;A</a:t>
            </a:r>
            <a:endParaRPr lang="en-US" dirty="0"/>
          </a:p>
        </p:txBody>
      </p:sp>
    </p:spTree>
    <p:extLst>
      <p:ext uri="{BB962C8B-B14F-4D97-AF65-F5344CB8AC3E}">
        <p14:creationId xmlns:p14="http://schemas.microsoft.com/office/powerpoint/2010/main" val="4092584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pPr algn="l"/>
            <a:r>
              <a:rPr lang="en-US" sz="3600" dirty="0" smtClean="0"/>
              <a:t>III. WEST Archiving Progress </a:t>
            </a:r>
            <a:r>
              <a:rPr lang="en-US" sz="2600" dirty="0" smtClean="0"/>
              <a:t>as of January 2016</a:t>
            </a:r>
            <a:endParaRPr lang="en-US" sz="2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32409275"/>
              </p:ext>
            </p:extLst>
          </p:nvPr>
        </p:nvGraphicFramePr>
        <p:xfrm>
          <a:off x="228600" y="1526692"/>
          <a:ext cx="8686802" cy="4797908"/>
        </p:xfrm>
        <a:graphic>
          <a:graphicData uri="http://schemas.openxmlformats.org/drawingml/2006/table">
            <a:tbl>
              <a:tblPr firstRow="1" bandRow="1">
                <a:tableStyleId>{5940675A-B579-460E-94D1-54222C63F5DA}</a:tableStyleId>
              </a:tblPr>
              <a:tblGrid>
                <a:gridCol w="1600201"/>
                <a:gridCol w="685800"/>
                <a:gridCol w="1143000"/>
                <a:gridCol w="990600"/>
                <a:gridCol w="1143000"/>
                <a:gridCol w="1066800"/>
                <a:gridCol w="2057401"/>
              </a:tblGrid>
              <a:tr h="342496">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b="1" dirty="0" smtClean="0">
                          <a:solidFill>
                            <a:srgbClr val="926604"/>
                          </a:solidFill>
                        </a:rPr>
                        <a:t>Bronze</a:t>
                      </a:r>
                      <a:endParaRPr lang="en-US" b="1" dirty="0">
                        <a:solidFill>
                          <a:srgbClr val="926604"/>
                        </a:solidFill>
                      </a:endParaRPr>
                    </a:p>
                  </a:txBody>
                  <a:tcPr>
                    <a:lnL w="12700" cap="flat" cmpd="sng" algn="ctr">
                      <a:solidFill>
                        <a:schemeClr val="tx1"/>
                      </a:solidFill>
                      <a:prstDash val="solid"/>
                      <a:round/>
                      <a:headEnd type="none" w="med" len="med"/>
                      <a:tailEnd type="none" w="med" len="med"/>
                    </a:lnL>
                  </a:tcPr>
                </a:tc>
                <a:tc hMerge="1">
                  <a:txBody>
                    <a:bodyPr/>
                    <a:lstStyle/>
                    <a:p>
                      <a:endParaRPr lang="en-US" dirty="0"/>
                    </a:p>
                  </a:txBody>
                  <a:tcPr/>
                </a:tc>
                <a:tc gridSpan="2">
                  <a:txBody>
                    <a:bodyPr/>
                    <a:lstStyle/>
                    <a:p>
                      <a:pPr algn="ctr"/>
                      <a:r>
                        <a:rPr lang="en-US" b="1" dirty="0" smtClean="0">
                          <a:solidFill>
                            <a:srgbClr val="5E5E5E"/>
                          </a:solidFill>
                        </a:rPr>
                        <a:t>Silver</a:t>
                      </a:r>
                      <a:r>
                        <a:rPr lang="en-US" dirty="0" smtClean="0"/>
                        <a:t> and </a:t>
                      </a:r>
                      <a:r>
                        <a:rPr lang="en-US" b="1" dirty="0" smtClean="0">
                          <a:solidFill>
                            <a:srgbClr val="C4A300"/>
                          </a:solidFill>
                        </a:rPr>
                        <a:t>Gold</a:t>
                      </a:r>
                      <a:endParaRPr lang="en-US" b="1" dirty="0">
                        <a:solidFill>
                          <a:srgbClr val="C4A300"/>
                        </a:solidFill>
                      </a:endParaRPr>
                    </a:p>
                  </a:txBody>
                  <a:tcPr/>
                </a:tc>
                <a:tc hMerge="1">
                  <a:txBody>
                    <a:bodyPr/>
                    <a:lstStyle/>
                    <a:p>
                      <a:endParaRPr lang="en-US" dirty="0"/>
                    </a:p>
                  </a:txBody>
                  <a:tcPr/>
                </a:tc>
                <a:tc>
                  <a:txBody>
                    <a:bodyPr/>
                    <a:lstStyle/>
                    <a:p>
                      <a:pPr algn="ctr"/>
                      <a:r>
                        <a:rPr lang="en-US" dirty="0" smtClean="0"/>
                        <a:t>Notes</a:t>
                      </a:r>
                      <a:endParaRPr lang="en-US" dirty="0"/>
                    </a:p>
                  </a:txBody>
                  <a:tcPr/>
                </a:tc>
              </a:tr>
              <a:tr h="856240">
                <a:tc>
                  <a:txBody>
                    <a:bodyPr/>
                    <a:lstStyle/>
                    <a:p>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Cycle</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Volumes Budgeted</a:t>
                      </a:r>
                      <a:r>
                        <a:rPr lang="en-US" baseline="0" dirty="0" smtClean="0"/>
                        <a:t> in Grant</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Volumes to Date</a:t>
                      </a:r>
                      <a:endParaRPr lang="en-US" dirty="0"/>
                    </a:p>
                  </a:txBody>
                  <a:tcPr/>
                </a:tc>
                <a:tc>
                  <a:txBody>
                    <a:bodyPr/>
                    <a:lstStyle/>
                    <a:p>
                      <a:pPr algn="ctr"/>
                      <a:r>
                        <a:rPr lang="en-US" dirty="0" smtClean="0"/>
                        <a:t>Volumes Budgeted</a:t>
                      </a:r>
                      <a:r>
                        <a:rPr lang="en-US" baseline="0" dirty="0" smtClean="0"/>
                        <a:t> in Grant</a:t>
                      </a:r>
                      <a:endParaRPr lang="en-US" dirty="0"/>
                    </a:p>
                  </a:txBody>
                  <a:tcPr/>
                </a:tc>
                <a:tc>
                  <a:txBody>
                    <a:bodyPr/>
                    <a:lstStyle/>
                    <a:p>
                      <a:r>
                        <a:rPr lang="en-US" dirty="0" smtClean="0"/>
                        <a:t>Volumes to Date</a:t>
                      </a:r>
                      <a:endParaRPr lang="en-US" dirty="0"/>
                    </a:p>
                  </a:txBody>
                  <a:tcPr/>
                </a:tc>
                <a:tc>
                  <a:txBody>
                    <a:bodyPr/>
                    <a:lstStyle/>
                    <a:p>
                      <a:endParaRPr lang="en-US" dirty="0"/>
                    </a:p>
                  </a:txBody>
                  <a:tcPr/>
                </a:tc>
              </a:tr>
              <a:tr h="342496">
                <a:tc rowSpan="4">
                  <a:txBody>
                    <a:bodyPr/>
                    <a:lstStyle/>
                    <a:p>
                      <a:pPr algn="ctr"/>
                      <a:endParaRPr lang="en-US" sz="1200" dirty="0" smtClean="0"/>
                    </a:p>
                    <a:p>
                      <a:pPr algn="ctr"/>
                      <a:r>
                        <a:rPr lang="en-US" b="1" dirty="0" smtClean="0"/>
                        <a:t>Phase 1</a:t>
                      </a:r>
                    </a:p>
                    <a:p>
                      <a:pPr algn="ctr"/>
                      <a:endParaRPr lang="en-US" sz="500" dirty="0" smtClean="0"/>
                    </a:p>
                    <a:p>
                      <a:pPr algn="ctr"/>
                      <a:r>
                        <a:rPr lang="en-US" sz="1700" dirty="0" smtClean="0"/>
                        <a:t>Implementation Phase</a:t>
                      </a:r>
                    </a:p>
                  </a:txBody>
                  <a:tcPr>
                    <a:lnT w="12700" cap="flat" cmpd="sng" algn="ctr">
                      <a:solidFill>
                        <a:schemeClr val="tx1"/>
                      </a:solidFill>
                      <a:prstDash val="solid"/>
                      <a:round/>
                      <a:headEnd type="none" w="med" len="med"/>
                      <a:tailEnd type="none" w="med" len="med"/>
                    </a:lnT>
                  </a:tcPr>
                </a:tc>
                <a:tc>
                  <a:txBody>
                    <a:bodyPr/>
                    <a:lstStyle/>
                    <a:p>
                      <a:pPr algn="r"/>
                      <a:r>
                        <a:rPr lang="en-US" dirty="0" smtClean="0"/>
                        <a:t>1</a:t>
                      </a:r>
                    </a:p>
                  </a:txBody>
                  <a:tcPr>
                    <a:lnT w="12700" cap="flat" cmpd="sng" algn="ctr">
                      <a:solidFill>
                        <a:schemeClr val="tx1"/>
                      </a:solidFill>
                      <a:prstDash val="solid"/>
                      <a:round/>
                      <a:headEnd type="none" w="med" len="med"/>
                      <a:tailEnd type="none" w="med" len="med"/>
                    </a:lnT>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0" i="0" u="none" strike="noStrike" dirty="0" smtClean="0">
                        <a:solidFill>
                          <a:srgbClr val="000000"/>
                        </a:solidFill>
                        <a:latin typeface="+mn-l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latin typeface="+mn-lt"/>
                        </a:rPr>
                        <a:t>3-year total:</a:t>
                      </a:r>
                      <a:r>
                        <a:rPr lang="en-US" sz="1800" b="0" i="0" u="none" strike="noStrike" baseline="0" dirty="0" smtClean="0">
                          <a:solidFill>
                            <a:srgbClr val="000000"/>
                          </a:solidFill>
                          <a:latin typeface="+mn-lt"/>
                        </a:rPr>
                        <a:t> 117,000</a:t>
                      </a:r>
                      <a:r>
                        <a:rPr lang="en-US" sz="1800" b="0" i="0" u="none" strike="noStrike" dirty="0" smtClean="0">
                          <a:solidFill>
                            <a:srgbClr val="000000"/>
                          </a:solidFill>
                          <a:latin typeface="+mn-lt"/>
                        </a:rPr>
                        <a:t> </a:t>
                      </a:r>
                    </a:p>
                  </a:txBody>
                  <a:tcPr/>
                </a:tc>
                <a:tc>
                  <a:txBody>
                    <a:bodyPr/>
                    <a:lstStyle/>
                    <a:p>
                      <a:pPr algn="ctr"/>
                      <a:r>
                        <a:rPr lang="en-US" dirty="0" smtClean="0"/>
                        <a:t>125,416</a:t>
                      </a:r>
                      <a:endParaRPr lang="en-US" dirty="0"/>
                    </a:p>
                  </a:txBody>
                  <a:tcPr/>
                </a:tc>
                <a:tc>
                  <a:txBody>
                    <a:bodyPr/>
                    <a:lstStyle/>
                    <a:p>
                      <a:pPr algn="ctr"/>
                      <a:r>
                        <a:rPr lang="en-US" dirty="0" smtClean="0"/>
                        <a:t>30,000</a:t>
                      </a:r>
                      <a:endParaRPr lang="en-US" dirty="0"/>
                    </a:p>
                  </a:txBody>
                  <a:tcPr/>
                </a:tc>
                <a:tc>
                  <a:txBody>
                    <a:bodyPr/>
                    <a:lstStyle/>
                    <a:p>
                      <a:pPr algn="ctr"/>
                      <a:r>
                        <a:rPr lang="en-US" dirty="0" smtClean="0"/>
                        <a:t>38,116</a:t>
                      </a:r>
                      <a:endParaRPr lang="en-US" dirty="0"/>
                    </a:p>
                  </a:txBody>
                  <a:tcPr/>
                </a:tc>
                <a:tc>
                  <a:txBody>
                    <a:bodyPr/>
                    <a:lstStyle/>
                    <a:p>
                      <a:r>
                        <a:rPr lang="en-US" dirty="0" smtClean="0"/>
                        <a:t>Cycle Complete</a:t>
                      </a:r>
                      <a:endParaRPr lang="en-US" dirty="0"/>
                    </a:p>
                  </a:txBody>
                  <a:tcPr/>
                </a:tc>
              </a:tr>
              <a:tr h="342496">
                <a:tc vMerge="1">
                  <a:txBody>
                    <a:bodyPr/>
                    <a:lstStyle/>
                    <a:p>
                      <a:endParaRPr lang="en-US" dirty="0"/>
                    </a:p>
                  </a:txBody>
                  <a:tcPr/>
                </a:tc>
                <a:tc>
                  <a:txBody>
                    <a:bodyPr/>
                    <a:lstStyle/>
                    <a:p>
                      <a:pPr algn="r"/>
                      <a:r>
                        <a:rPr lang="en-US" dirty="0" smtClean="0"/>
                        <a:t>2</a:t>
                      </a:r>
                      <a:endParaRPr lang="en-US" dirty="0"/>
                    </a:p>
                  </a:txBody>
                  <a:tcPr/>
                </a:tc>
                <a:tc vMerge="1">
                  <a:txBody>
                    <a:bodyPr/>
                    <a:lstStyle/>
                    <a:p>
                      <a:endParaRPr lang="en-US" dirty="0"/>
                    </a:p>
                  </a:txBody>
                  <a:tcPr/>
                </a:tc>
                <a:tc>
                  <a:txBody>
                    <a:bodyPr/>
                    <a:lstStyle/>
                    <a:p>
                      <a:pPr algn="ctr"/>
                      <a:r>
                        <a:rPr lang="en-US" dirty="0" smtClean="0"/>
                        <a:t>47,873</a:t>
                      </a:r>
                      <a:endParaRPr lang="en-US" dirty="0"/>
                    </a:p>
                  </a:txBody>
                  <a:tcPr/>
                </a:tc>
                <a:tc>
                  <a:txBody>
                    <a:bodyPr/>
                    <a:lstStyle/>
                    <a:p>
                      <a:pPr algn="ctr"/>
                      <a:r>
                        <a:rPr lang="en-US" dirty="0" smtClean="0"/>
                        <a:t>52,000</a:t>
                      </a:r>
                      <a:endParaRPr lang="en-US" dirty="0"/>
                    </a:p>
                  </a:txBody>
                  <a:tcPr/>
                </a:tc>
                <a:tc>
                  <a:txBody>
                    <a:bodyPr/>
                    <a:lstStyle/>
                    <a:p>
                      <a:pPr algn="ctr"/>
                      <a:r>
                        <a:rPr lang="en-US" dirty="0" smtClean="0"/>
                        <a:t>48,401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Cycle Complete</a:t>
                      </a:r>
                    </a:p>
                  </a:txBody>
                  <a:tcPr/>
                </a:tc>
              </a:tr>
              <a:tr h="428120">
                <a:tc vMerge="1">
                  <a:txBody>
                    <a:bodyPr/>
                    <a:lstStyle/>
                    <a:p>
                      <a:endParaRPr lang="en-US" dirty="0"/>
                    </a:p>
                  </a:txBody>
                  <a:tcPr/>
                </a:tc>
                <a:tc>
                  <a:txBody>
                    <a:bodyPr/>
                    <a:lstStyle/>
                    <a:p>
                      <a:pPr algn="r"/>
                      <a:r>
                        <a:rPr lang="en-US" dirty="0" smtClean="0"/>
                        <a:t>3</a:t>
                      </a:r>
                      <a:endParaRPr lang="en-US" dirty="0"/>
                    </a:p>
                  </a:txBody>
                  <a:tcPr/>
                </a:tc>
                <a:tc vMerge="1">
                  <a:txBody>
                    <a:bodyPr/>
                    <a:lstStyle/>
                    <a:p>
                      <a:endParaRPr lang="en-US" dirty="0"/>
                    </a:p>
                  </a:txBody>
                  <a:tcPr/>
                </a:tc>
                <a:tc>
                  <a:txBody>
                    <a:bodyPr/>
                    <a:lstStyle/>
                    <a:p>
                      <a:pPr algn="ctr"/>
                      <a:r>
                        <a:rPr lang="en-US" dirty="0" smtClean="0"/>
                        <a:t>40,123</a:t>
                      </a:r>
                      <a:endParaRPr lang="en-US" dirty="0"/>
                    </a:p>
                  </a:txBody>
                  <a:tcPr/>
                </a:tc>
                <a:tc>
                  <a:txBody>
                    <a:bodyPr/>
                    <a:lstStyle/>
                    <a:p>
                      <a:pPr algn="ctr"/>
                      <a:r>
                        <a:rPr lang="en-US" dirty="0" smtClean="0"/>
                        <a:t>60,000</a:t>
                      </a:r>
                      <a:endParaRPr lang="en-US" dirty="0"/>
                    </a:p>
                  </a:txBody>
                  <a:tcPr/>
                </a:tc>
                <a:tc>
                  <a:txBody>
                    <a:bodyPr/>
                    <a:lstStyle/>
                    <a:p>
                      <a:pPr algn="ctr"/>
                      <a:r>
                        <a:rPr lang="en-US" dirty="0" smtClean="0"/>
                        <a:t>53,903</a:t>
                      </a:r>
                      <a:endParaRPr lang="en-US" dirty="0"/>
                    </a:p>
                  </a:txBody>
                  <a:tcPr/>
                </a:tc>
                <a:tc>
                  <a:txBody>
                    <a:bodyPr/>
                    <a:lstStyle/>
                    <a:p>
                      <a:r>
                        <a:rPr lang="en-US" baseline="0" dirty="0" smtClean="0"/>
                        <a:t>Cycle Complete</a:t>
                      </a:r>
                      <a:endParaRPr lang="en-US" dirty="0"/>
                    </a:p>
                  </a:txBody>
                  <a:tcPr/>
                </a:tc>
              </a:tr>
              <a:tr h="342496">
                <a:tc vMerge="1">
                  <a:txBody>
                    <a:bodyPr/>
                    <a:lstStyle/>
                    <a:p>
                      <a:pPr algn="ctr"/>
                      <a:endParaRPr lang="en-US" dirty="0"/>
                    </a:p>
                  </a:txBody>
                  <a:tcPr/>
                </a:tc>
                <a:tc>
                  <a:txBody>
                    <a:bodyPr/>
                    <a:lstStyle/>
                    <a:p>
                      <a:pPr algn="r"/>
                      <a:r>
                        <a:rPr lang="en-US" dirty="0" smtClean="0"/>
                        <a:t>Total</a:t>
                      </a:r>
                      <a:endParaRPr lang="en-US" dirty="0"/>
                    </a:p>
                  </a:txBody>
                  <a:tcPr>
                    <a:solidFill>
                      <a:schemeClr val="bg1">
                        <a:lumMod val="85000"/>
                      </a:schemeClr>
                    </a:solidFill>
                  </a:tcPr>
                </a:tc>
                <a:tc>
                  <a:txBody>
                    <a:bodyPr/>
                    <a:lstStyle/>
                    <a:p>
                      <a:pPr algn="ctr"/>
                      <a:r>
                        <a:rPr lang="en-US" dirty="0" smtClean="0"/>
                        <a:t>117,000</a:t>
                      </a:r>
                      <a:endParaRPr lang="en-US" dirty="0"/>
                    </a:p>
                  </a:txBody>
                  <a:tcPr>
                    <a:solidFill>
                      <a:schemeClr val="bg1">
                        <a:lumMod val="85000"/>
                      </a:schemeClr>
                    </a:solidFill>
                  </a:tcPr>
                </a:tc>
                <a:tc>
                  <a:txBody>
                    <a:bodyPr/>
                    <a:lstStyle/>
                    <a:p>
                      <a:pPr algn="ctr"/>
                      <a:r>
                        <a:rPr lang="en-US" dirty="0" smtClean="0"/>
                        <a:t>213,412</a:t>
                      </a:r>
                      <a:endParaRPr lang="en-US" dirty="0"/>
                    </a:p>
                  </a:txBody>
                  <a:tcPr>
                    <a:solidFill>
                      <a:schemeClr val="bg1">
                        <a:lumMod val="85000"/>
                      </a:schemeClr>
                    </a:solidFill>
                  </a:tcPr>
                </a:tc>
                <a:tc>
                  <a:txBody>
                    <a:bodyPr/>
                    <a:lstStyle/>
                    <a:p>
                      <a:pPr algn="ctr"/>
                      <a:r>
                        <a:rPr lang="en-US" dirty="0" smtClean="0"/>
                        <a:t>142,000</a:t>
                      </a:r>
                      <a:endParaRPr lang="en-US" dirty="0"/>
                    </a:p>
                  </a:txBody>
                  <a:tcPr>
                    <a:solidFill>
                      <a:schemeClr val="bg1">
                        <a:lumMod val="85000"/>
                      </a:schemeClr>
                    </a:solidFill>
                  </a:tcPr>
                </a:tc>
                <a:tc>
                  <a:txBody>
                    <a:bodyPr/>
                    <a:lstStyle/>
                    <a:p>
                      <a:pPr algn="ctr"/>
                      <a:r>
                        <a:rPr lang="en-US" dirty="0" smtClean="0"/>
                        <a:t>140,420</a:t>
                      </a:r>
                      <a:endParaRPr lang="en-US" dirty="0"/>
                    </a:p>
                  </a:txBody>
                  <a:tcPr>
                    <a:solidFill>
                      <a:schemeClr val="bg1">
                        <a:lumMod val="85000"/>
                      </a:schemeClr>
                    </a:solidFill>
                  </a:tcPr>
                </a:tc>
                <a:tc>
                  <a:txBody>
                    <a:bodyPr/>
                    <a:lstStyle/>
                    <a:p>
                      <a:endParaRPr lang="en-US" dirty="0"/>
                    </a:p>
                  </a:txBody>
                  <a:tcPr>
                    <a:noFill/>
                  </a:tcPr>
                </a:tc>
              </a:tr>
              <a:tr h="683108">
                <a:tc rowSpan="3">
                  <a:txBody>
                    <a:bodyPr/>
                    <a:lstStyle/>
                    <a:p>
                      <a:pPr algn="ctr"/>
                      <a:endParaRPr lang="en-US" sz="1200" b="1" dirty="0" smtClean="0"/>
                    </a:p>
                    <a:p>
                      <a:pPr algn="ctr"/>
                      <a:r>
                        <a:rPr lang="en-US" b="1" dirty="0" smtClean="0"/>
                        <a:t>Phase 2</a:t>
                      </a:r>
                    </a:p>
                    <a:p>
                      <a:pPr algn="ctr"/>
                      <a:endParaRPr lang="en-US" sz="500" dirty="0" smtClean="0"/>
                    </a:p>
                    <a:p>
                      <a:pPr algn="ctr"/>
                      <a:r>
                        <a:rPr lang="en-US" sz="1700" dirty="0" smtClean="0"/>
                        <a:t>Sustainability Phase</a:t>
                      </a:r>
                      <a:endParaRPr lang="en-US" sz="1700" dirty="0"/>
                    </a:p>
                  </a:txBody>
                  <a:tcPr/>
                </a:tc>
                <a:tc>
                  <a:txBody>
                    <a:bodyPr/>
                    <a:lstStyle/>
                    <a:p>
                      <a:pPr algn="r"/>
                      <a:r>
                        <a:rPr lang="en-US" dirty="0" smtClean="0"/>
                        <a:t>4</a:t>
                      </a:r>
                      <a:endParaRPr lang="en-US" dirty="0"/>
                    </a:p>
                  </a:txBody>
                  <a:tcPr/>
                </a:tc>
                <a:tc rowSpan="2">
                  <a:txBody>
                    <a:bodyPr/>
                    <a:lstStyle/>
                    <a:p>
                      <a:pPr algn="ctr"/>
                      <a:endParaRPr lang="en-US" dirty="0" smtClean="0"/>
                    </a:p>
                    <a:p>
                      <a:pPr algn="ctr"/>
                      <a:endParaRPr lang="en-US" dirty="0" smtClean="0"/>
                    </a:p>
                    <a:p>
                      <a:pPr algn="ctr"/>
                      <a:r>
                        <a:rPr lang="en-US" dirty="0" smtClean="0"/>
                        <a:t>N/A</a:t>
                      </a:r>
                      <a:endParaRPr lang="en-US" dirty="0"/>
                    </a:p>
                  </a:txBody>
                  <a:tcPr/>
                </a:tc>
                <a:tc>
                  <a:txBody>
                    <a:bodyPr/>
                    <a:lstStyle/>
                    <a:p>
                      <a:pPr algn="ctr"/>
                      <a:r>
                        <a:rPr lang="en-US" dirty="0" smtClean="0"/>
                        <a:t>30,476</a:t>
                      </a:r>
                      <a:endParaRPr lang="en-US" dirty="0"/>
                    </a:p>
                  </a:txBody>
                  <a:tcPr/>
                </a:tc>
                <a:tc>
                  <a:txBody>
                    <a:bodyPr/>
                    <a:lstStyle/>
                    <a:p>
                      <a:pPr algn="ctr"/>
                      <a:r>
                        <a:rPr lang="en-US" dirty="0" smtClean="0"/>
                        <a:t>60,000</a:t>
                      </a:r>
                      <a:endParaRPr lang="en-US" dirty="0"/>
                    </a:p>
                  </a:txBody>
                  <a:tcPr/>
                </a:tc>
                <a:tc>
                  <a:txBody>
                    <a:bodyPr/>
                    <a:lstStyle/>
                    <a:p>
                      <a:pPr algn="ctr"/>
                      <a:r>
                        <a:rPr lang="en-US" dirty="0" smtClean="0"/>
                        <a:t>51,521</a:t>
                      </a:r>
                      <a:endParaRPr lang="en-US" dirty="0"/>
                    </a:p>
                  </a:txBody>
                  <a:tcPr/>
                </a:tc>
                <a:tc>
                  <a:txBody>
                    <a:bodyPr/>
                    <a:lstStyle/>
                    <a:p>
                      <a:r>
                        <a:rPr lang="en-US" dirty="0" smtClean="0"/>
                        <a:t>Cycle Complete</a:t>
                      </a:r>
                      <a:endParaRPr lang="en-US" dirty="0"/>
                    </a:p>
                  </a:txBody>
                  <a:tcPr/>
                </a:tc>
              </a:tr>
              <a:tr h="856240">
                <a:tc vMerge="1">
                  <a:txBody>
                    <a:bodyPr/>
                    <a:lstStyle/>
                    <a:p>
                      <a:pPr algn="ctr"/>
                      <a:endParaRPr lang="en-US" dirty="0"/>
                    </a:p>
                  </a:txBody>
                  <a:tcPr/>
                </a:tc>
                <a:tc>
                  <a:txBody>
                    <a:bodyPr/>
                    <a:lstStyle/>
                    <a:p>
                      <a:pPr algn="r"/>
                      <a:r>
                        <a:rPr lang="en-US" dirty="0" smtClean="0"/>
                        <a:t>5</a:t>
                      </a:r>
                      <a:endParaRPr lang="en-US" dirty="0"/>
                    </a:p>
                  </a:txBody>
                  <a:tcPr/>
                </a:tc>
                <a:tc vMerge="1">
                  <a:txBody>
                    <a:bodyPr/>
                    <a:lstStyle/>
                    <a:p>
                      <a:pPr algn="ctr"/>
                      <a:endParaRPr lang="en-US" dirty="0"/>
                    </a:p>
                  </a:txBody>
                  <a:tcPr/>
                </a:tc>
                <a:tc>
                  <a:txBody>
                    <a:bodyPr/>
                    <a:lstStyle/>
                    <a:p>
                      <a:pPr algn="ctr"/>
                      <a:r>
                        <a:rPr lang="en-US" dirty="0" smtClean="0"/>
                        <a:t>17,581</a:t>
                      </a:r>
                      <a:endParaRPr lang="en-US" dirty="0"/>
                    </a:p>
                  </a:txBody>
                  <a:tcPr/>
                </a:tc>
                <a:tc>
                  <a:txBody>
                    <a:bodyPr/>
                    <a:lstStyle/>
                    <a:p>
                      <a:pPr algn="ctr"/>
                      <a:r>
                        <a:rPr lang="en-US" dirty="0" smtClean="0"/>
                        <a:t>60,000</a:t>
                      </a:r>
                      <a:endParaRPr lang="en-US" dirty="0"/>
                    </a:p>
                  </a:txBody>
                  <a:tcPr/>
                </a:tc>
                <a:tc>
                  <a:txBody>
                    <a:bodyPr/>
                    <a:lstStyle/>
                    <a:p>
                      <a:pPr algn="ctr"/>
                      <a:r>
                        <a:rPr lang="en-US" dirty="0" smtClean="0"/>
                        <a:t>52,892</a:t>
                      </a:r>
                      <a:endParaRPr lang="en-US" dirty="0"/>
                    </a:p>
                  </a:txBody>
                  <a:tcPr/>
                </a:tc>
                <a:tc>
                  <a:txBody>
                    <a:bodyPr/>
                    <a:lstStyle/>
                    <a:p>
                      <a:r>
                        <a:rPr lang="en-US" dirty="0" smtClean="0"/>
                        <a:t>Committed; to be disclosed</a:t>
                      </a:r>
                      <a:r>
                        <a:rPr lang="en-US" baseline="0" dirty="0" smtClean="0"/>
                        <a:t> this spring.</a:t>
                      </a:r>
                      <a:endParaRPr lang="en-US" dirty="0"/>
                    </a:p>
                  </a:txBody>
                  <a:tcPr/>
                </a:tc>
              </a:tr>
              <a:tr h="365760">
                <a:tc vMerge="1">
                  <a:txBody>
                    <a:bodyPr/>
                    <a:lstStyle/>
                    <a:p>
                      <a:pPr algn="ctr"/>
                      <a:endParaRPr lang="en-US" sz="1700" dirty="0"/>
                    </a:p>
                  </a:txBody>
                  <a:tcPr/>
                </a:tc>
                <a:tc>
                  <a:txBody>
                    <a:bodyPr/>
                    <a:lstStyle/>
                    <a:p>
                      <a:pPr algn="r"/>
                      <a:r>
                        <a:rPr lang="en-US" dirty="0" smtClean="0"/>
                        <a:t>Total</a:t>
                      </a:r>
                      <a:endParaRPr lang="en-US" dirty="0"/>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r>
                        <a:rPr lang="en-US" dirty="0" smtClean="0"/>
                        <a:t>48,057</a:t>
                      </a:r>
                      <a:endParaRPr lang="en-US" dirty="0"/>
                    </a:p>
                  </a:txBody>
                  <a:tcPr>
                    <a:solidFill>
                      <a:schemeClr val="bg1">
                        <a:lumMod val="85000"/>
                      </a:schemeClr>
                    </a:solidFill>
                  </a:tcPr>
                </a:tc>
                <a:tc>
                  <a:txBody>
                    <a:bodyPr/>
                    <a:lstStyle/>
                    <a:p>
                      <a:pPr algn="ctr"/>
                      <a:r>
                        <a:rPr lang="en-US" dirty="0" smtClean="0"/>
                        <a:t>120,000</a:t>
                      </a:r>
                      <a:endParaRPr lang="en-US" dirty="0"/>
                    </a:p>
                  </a:txBody>
                  <a:tcPr>
                    <a:solidFill>
                      <a:schemeClr val="bg1">
                        <a:lumMod val="85000"/>
                      </a:schemeClr>
                    </a:solidFill>
                  </a:tcPr>
                </a:tc>
                <a:tc>
                  <a:txBody>
                    <a:bodyPr/>
                    <a:lstStyle/>
                    <a:p>
                      <a:pPr algn="ctr"/>
                      <a:r>
                        <a:rPr lang="en-US" dirty="0" smtClean="0"/>
                        <a:t>104,413</a:t>
                      </a:r>
                      <a:endParaRPr lang="en-US" dirty="0"/>
                    </a:p>
                  </a:txBody>
                  <a:tcPr>
                    <a:solidFill>
                      <a:schemeClr val="bg1">
                        <a:lumMod val="85000"/>
                      </a:schemeClr>
                    </a:solidFill>
                  </a:tcPr>
                </a:tc>
                <a:tc>
                  <a:txBody>
                    <a:bodyPr/>
                    <a:lstStyle/>
                    <a:p>
                      <a:endParaRPr lang="en-US" dirty="0"/>
                    </a:p>
                  </a:txBody>
                  <a:tcPr/>
                </a:tc>
              </a:tr>
            </a:tbl>
          </a:graphicData>
        </a:graphic>
      </p:graphicFrame>
    </p:spTree>
    <p:extLst>
      <p:ext uri="{BB962C8B-B14F-4D97-AF65-F5344CB8AC3E}">
        <p14:creationId xmlns:p14="http://schemas.microsoft.com/office/powerpoint/2010/main" val="4150100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WEST_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WEST_PowerPointTemplate</Template>
  <TotalTime>5625</TotalTime>
  <Words>1685</Words>
  <Application>Microsoft Office PowerPoint</Application>
  <PresentationFormat>On-screen Show (4:3)</PresentationFormat>
  <Paragraphs>302</Paragraphs>
  <Slides>22</Slides>
  <Notes>16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WEST_PowerPointTemplate</vt:lpstr>
      <vt:lpstr>WEST Members Meeting </vt:lpstr>
      <vt:lpstr>WEST Program Update</vt:lpstr>
      <vt:lpstr>II. WEST: Program Update</vt:lpstr>
      <vt:lpstr>Where we are, where we’re going</vt:lpstr>
      <vt:lpstr>PowerPoint Presentation</vt:lpstr>
      <vt:lpstr>PowerPoint Presentation</vt:lpstr>
      <vt:lpstr>PowerPoint Presentation</vt:lpstr>
      <vt:lpstr>Q&amp;A</vt:lpstr>
      <vt:lpstr>III. WEST Archiving Progress as of January 2016</vt:lpstr>
      <vt:lpstr>Total WEST Archive Holders/Builders: 46</vt:lpstr>
      <vt:lpstr>Collections Analysis Update</vt:lpstr>
      <vt:lpstr>Q&amp;A</vt:lpstr>
      <vt:lpstr>V.  WEST Phase 2 (2013-2016) System Development Update</vt:lpstr>
      <vt:lpstr>AGUA Decision Support  and PAPR Collections Analysis</vt:lpstr>
      <vt:lpstr>1. Collections analysis and archiving enhancements</vt:lpstr>
      <vt:lpstr>2. Title nominations</vt:lpstr>
      <vt:lpstr>3. WEST Needs and Offers (JRNL)</vt:lpstr>
      <vt:lpstr>Anticipated benefits of  WEST participation in JRNL</vt:lpstr>
      <vt:lpstr>WEST Use of JRNL</vt:lpstr>
      <vt:lpstr>WEST JRNL Implementation 2015</vt:lpstr>
      <vt:lpstr>Q&amp;A</vt:lpstr>
      <vt:lpstr>Thank you!</vt:lpstr>
    </vt:vector>
  </TitlesOfParts>
  <Company>UCOP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estambaugh</dc:creator>
  <cp:lastModifiedBy>Windows User</cp:lastModifiedBy>
  <cp:revision>286</cp:revision>
  <dcterms:created xsi:type="dcterms:W3CDTF">2014-01-13T16:58:36Z</dcterms:created>
  <dcterms:modified xsi:type="dcterms:W3CDTF">2016-03-11T17:46:50Z</dcterms:modified>
</cp:coreProperties>
</file>