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2" r:id="rId7"/>
    <p:sldId id="276" r:id="rId8"/>
    <p:sldId id="265" r:id="rId9"/>
    <p:sldId id="267" r:id="rId10"/>
    <p:sldId id="277" r:id="rId11"/>
    <p:sldId id="270" r:id="rId12"/>
    <p:sldId id="271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78" r:id="rId21"/>
    <p:sldId id="279" r:id="rId22"/>
    <p:sldId id="269" r:id="rId23"/>
    <p:sldId id="275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32" autoAdjust="0"/>
  </p:normalViewPr>
  <p:slideViewPr>
    <p:cSldViewPr snapToGrid="0"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DFBE95-B2B7-4EC4-A7B7-B37E2F8CF6FB}" type="doc">
      <dgm:prSet loTypeId="urn:microsoft.com/office/officeart/2005/8/layout/venn2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B34564C-AA7D-445A-96A6-3E80208FBA24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Rosemont </a:t>
          </a:r>
        </a:p>
        <a:p>
          <a:r>
            <a:rPr lang="en-US" sz="2400" b="1" dirty="0" smtClean="0">
              <a:solidFill>
                <a:schemeClr val="tx1"/>
              </a:solidFill>
            </a:rPr>
            <a:t>64,826 titles</a:t>
          </a:r>
          <a:endParaRPr lang="en-US" sz="2400" b="1" dirty="0">
            <a:solidFill>
              <a:schemeClr val="tx1"/>
            </a:solidFill>
          </a:endParaRPr>
        </a:p>
      </dgm:t>
    </dgm:pt>
    <dgm:pt modelId="{79589E14-E19E-4EB3-8468-38C7BA291244}" type="parTrans" cxnId="{B9381C09-4E52-42F2-BB13-5D9DFC1A67D1}">
      <dgm:prSet/>
      <dgm:spPr/>
      <dgm:t>
        <a:bodyPr/>
        <a:lstStyle/>
        <a:p>
          <a:endParaRPr lang="en-US"/>
        </a:p>
      </dgm:t>
    </dgm:pt>
    <dgm:pt modelId="{ABC869BE-DAD4-4307-B983-1A2235FC7E21}" type="sibTrans" cxnId="{B9381C09-4E52-42F2-BB13-5D9DFC1A67D1}">
      <dgm:prSet/>
      <dgm:spPr/>
      <dgm:t>
        <a:bodyPr/>
        <a:lstStyle/>
        <a:p>
          <a:endParaRPr lang="en-US"/>
        </a:p>
      </dgm:t>
    </dgm:pt>
    <dgm:pt modelId="{36678F8A-3692-4757-90B2-5FBBE5414EB1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WEST </a:t>
          </a:r>
        </a:p>
        <a:p>
          <a:r>
            <a:rPr lang="en-US" sz="2400" b="1" dirty="0" smtClean="0">
              <a:solidFill>
                <a:schemeClr val="tx1"/>
              </a:solidFill>
            </a:rPr>
            <a:t>28,558 titles</a:t>
          </a:r>
          <a:endParaRPr lang="en-US" sz="2400" b="1" dirty="0">
            <a:solidFill>
              <a:schemeClr val="tx1"/>
            </a:solidFill>
          </a:endParaRPr>
        </a:p>
      </dgm:t>
    </dgm:pt>
    <dgm:pt modelId="{0EFFD62B-02B3-4365-937B-B8E30CF8C58F}" type="parTrans" cxnId="{64C6CA38-4D4C-484B-B93E-DA053435A0E0}">
      <dgm:prSet/>
      <dgm:spPr/>
      <dgm:t>
        <a:bodyPr/>
        <a:lstStyle/>
        <a:p>
          <a:endParaRPr lang="en-US"/>
        </a:p>
      </dgm:t>
    </dgm:pt>
    <dgm:pt modelId="{9A54B675-FB92-4525-84DC-19BA2EDE717F}" type="sibTrans" cxnId="{64C6CA38-4D4C-484B-B93E-DA053435A0E0}">
      <dgm:prSet/>
      <dgm:spPr/>
      <dgm:t>
        <a:bodyPr/>
        <a:lstStyle/>
        <a:p>
          <a:endParaRPr lang="en-US"/>
        </a:p>
      </dgm:t>
    </dgm:pt>
    <dgm:pt modelId="{9588973E-1423-4572-8413-BA664D5506ED}" type="pres">
      <dgm:prSet presAssocID="{3FDFBE95-B2B7-4EC4-A7B7-B37E2F8CF6F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9F832B-ED24-4A8C-A246-D37CE297860C}" type="pres">
      <dgm:prSet presAssocID="{3FDFBE95-B2B7-4EC4-A7B7-B37E2F8CF6FB}" presName="comp1" presStyleCnt="0"/>
      <dgm:spPr/>
    </dgm:pt>
    <dgm:pt modelId="{88B799B3-1B83-4512-B25D-157526A65D0E}" type="pres">
      <dgm:prSet presAssocID="{3FDFBE95-B2B7-4EC4-A7B7-B37E2F8CF6FB}" presName="circle1" presStyleLbl="node1" presStyleIdx="0" presStyleCnt="2" custLinFactNeighborX="-4686"/>
      <dgm:spPr/>
      <dgm:t>
        <a:bodyPr/>
        <a:lstStyle/>
        <a:p>
          <a:endParaRPr lang="en-US"/>
        </a:p>
      </dgm:t>
    </dgm:pt>
    <dgm:pt modelId="{CC220D6E-9300-4D74-BE0F-8B48B7624BC1}" type="pres">
      <dgm:prSet presAssocID="{3FDFBE95-B2B7-4EC4-A7B7-B37E2F8CF6FB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2064B-FC83-4A2E-A057-30CD1FC2F0A5}" type="pres">
      <dgm:prSet presAssocID="{3FDFBE95-B2B7-4EC4-A7B7-B37E2F8CF6FB}" presName="comp2" presStyleCnt="0"/>
      <dgm:spPr/>
    </dgm:pt>
    <dgm:pt modelId="{A44B9BF3-29BB-4C84-AB93-E451A81C84AF}" type="pres">
      <dgm:prSet presAssocID="{3FDFBE95-B2B7-4EC4-A7B7-B37E2F8CF6FB}" presName="circle2" presStyleLbl="node1" presStyleIdx="1" presStyleCnt="2" custScaleX="89636" custScaleY="89982" custLinFactNeighborX="-5395"/>
      <dgm:spPr/>
      <dgm:t>
        <a:bodyPr/>
        <a:lstStyle/>
        <a:p>
          <a:endParaRPr lang="en-US"/>
        </a:p>
      </dgm:t>
    </dgm:pt>
    <dgm:pt modelId="{FD2B4351-3367-48D9-B9D4-CFF90EFF402F}" type="pres">
      <dgm:prSet presAssocID="{3FDFBE95-B2B7-4EC4-A7B7-B37E2F8CF6FB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56D79A-E0FA-4202-8A87-688DDB46E8F4}" type="presOf" srcId="{EB34564C-AA7D-445A-96A6-3E80208FBA24}" destId="{CC220D6E-9300-4D74-BE0F-8B48B7624BC1}" srcOrd="1" destOrd="0" presId="urn:microsoft.com/office/officeart/2005/8/layout/venn2"/>
    <dgm:cxn modelId="{AEBC0910-5515-409F-8F5C-820A70CE8FA4}" type="presOf" srcId="{36678F8A-3692-4757-90B2-5FBBE5414EB1}" destId="{A44B9BF3-29BB-4C84-AB93-E451A81C84AF}" srcOrd="0" destOrd="0" presId="urn:microsoft.com/office/officeart/2005/8/layout/venn2"/>
    <dgm:cxn modelId="{B9381C09-4E52-42F2-BB13-5D9DFC1A67D1}" srcId="{3FDFBE95-B2B7-4EC4-A7B7-B37E2F8CF6FB}" destId="{EB34564C-AA7D-445A-96A6-3E80208FBA24}" srcOrd="0" destOrd="0" parTransId="{79589E14-E19E-4EB3-8468-38C7BA291244}" sibTransId="{ABC869BE-DAD4-4307-B983-1A2235FC7E21}"/>
    <dgm:cxn modelId="{790DF51C-F6CA-4C02-8E55-AA97C7E1CF47}" type="presOf" srcId="{EB34564C-AA7D-445A-96A6-3E80208FBA24}" destId="{88B799B3-1B83-4512-B25D-157526A65D0E}" srcOrd="0" destOrd="0" presId="urn:microsoft.com/office/officeart/2005/8/layout/venn2"/>
    <dgm:cxn modelId="{F4135C30-EC0F-460E-A420-0660ED016BA8}" type="presOf" srcId="{36678F8A-3692-4757-90B2-5FBBE5414EB1}" destId="{FD2B4351-3367-48D9-B9D4-CFF90EFF402F}" srcOrd="1" destOrd="0" presId="urn:microsoft.com/office/officeart/2005/8/layout/venn2"/>
    <dgm:cxn modelId="{8B6A180F-A889-4ABD-8F9E-7BE9C693EF86}" type="presOf" srcId="{3FDFBE95-B2B7-4EC4-A7B7-B37E2F8CF6FB}" destId="{9588973E-1423-4572-8413-BA664D5506ED}" srcOrd="0" destOrd="0" presId="urn:microsoft.com/office/officeart/2005/8/layout/venn2"/>
    <dgm:cxn modelId="{64C6CA38-4D4C-484B-B93E-DA053435A0E0}" srcId="{3FDFBE95-B2B7-4EC4-A7B7-B37E2F8CF6FB}" destId="{36678F8A-3692-4757-90B2-5FBBE5414EB1}" srcOrd="1" destOrd="0" parTransId="{0EFFD62B-02B3-4365-937B-B8E30CF8C58F}" sibTransId="{9A54B675-FB92-4525-84DC-19BA2EDE717F}"/>
    <dgm:cxn modelId="{C497F09F-681E-46F6-8791-B0DE6B5B2784}" type="presParOf" srcId="{9588973E-1423-4572-8413-BA664D5506ED}" destId="{B19F832B-ED24-4A8C-A246-D37CE297860C}" srcOrd="0" destOrd="0" presId="urn:microsoft.com/office/officeart/2005/8/layout/venn2"/>
    <dgm:cxn modelId="{A6EDB2FE-4328-4782-96D2-87EEC1FD36F7}" type="presParOf" srcId="{B19F832B-ED24-4A8C-A246-D37CE297860C}" destId="{88B799B3-1B83-4512-B25D-157526A65D0E}" srcOrd="0" destOrd="0" presId="urn:microsoft.com/office/officeart/2005/8/layout/venn2"/>
    <dgm:cxn modelId="{A0E5A4CB-95FD-4E6F-B2C7-D6CC34A3493F}" type="presParOf" srcId="{B19F832B-ED24-4A8C-A246-D37CE297860C}" destId="{CC220D6E-9300-4D74-BE0F-8B48B7624BC1}" srcOrd="1" destOrd="0" presId="urn:microsoft.com/office/officeart/2005/8/layout/venn2"/>
    <dgm:cxn modelId="{E5983248-8A16-4B3E-B5F7-614934D1E87B}" type="presParOf" srcId="{9588973E-1423-4572-8413-BA664D5506ED}" destId="{6532064B-FC83-4A2E-A057-30CD1FC2F0A5}" srcOrd="1" destOrd="0" presId="urn:microsoft.com/office/officeart/2005/8/layout/venn2"/>
    <dgm:cxn modelId="{4832EDD7-0955-4189-8046-FF5332E7B7FD}" type="presParOf" srcId="{6532064B-FC83-4A2E-A057-30CD1FC2F0A5}" destId="{A44B9BF3-29BB-4C84-AB93-E451A81C84AF}" srcOrd="0" destOrd="0" presId="urn:microsoft.com/office/officeart/2005/8/layout/venn2"/>
    <dgm:cxn modelId="{9F756BC0-7D85-4826-B079-10DB394738F8}" type="presParOf" srcId="{6532064B-FC83-4A2E-A057-30CD1FC2F0A5}" destId="{FD2B4351-3367-48D9-B9D4-CFF90EFF402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799B3-1B83-4512-B25D-157526A65D0E}">
      <dsp:nvSpPr>
        <dsp:cNvPr id="0" name=""/>
        <dsp:cNvSpPr/>
      </dsp:nvSpPr>
      <dsp:spPr>
        <a:xfrm>
          <a:off x="964512" y="0"/>
          <a:ext cx="4671291" cy="46712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Rosemont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64,826 titles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073943" y="350346"/>
        <a:ext cx="2452427" cy="794119"/>
      </dsp:txXfrm>
    </dsp:sp>
    <dsp:sp modelId="{A44B9BF3-29BB-4C84-AB93-E451A81C84AF}">
      <dsp:nvSpPr>
        <dsp:cNvPr id="0" name=""/>
        <dsp:cNvSpPr/>
      </dsp:nvSpPr>
      <dsp:spPr>
        <a:xfrm>
          <a:off x="1759857" y="1343311"/>
          <a:ext cx="3140368" cy="3152490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WEST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28,558 titles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219754" y="2131434"/>
        <a:ext cx="2220576" cy="1576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4b086cfe09_1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g4b086cfe09_1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b086cfe09_2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b086cfe09_2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4b086cfe09_2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" name="Google Shape;2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9751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6607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5650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5650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5650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5650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5650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5650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5650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5650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5650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 descr="WEST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76600" y="838200"/>
            <a:ext cx="2749302" cy="93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WEST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76600" y="838200"/>
            <a:ext cx="2749302" cy="938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243387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743200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81" name="Google Shape;81;p12" descr="WEST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2400" y="6248400"/>
            <a:ext cx="1142999" cy="39029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p12" descr="WEST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2400" y="6248400"/>
            <a:ext cx="1142999" cy="390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722313" y="4243387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722313" y="2743200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p13" descr="WEST_bar.jpg"/>
          <p:cNvPicPr preferRelativeResize="0"/>
          <p:nvPr/>
        </p:nvPicPr>
        <p:blipFill rotWithShape="1">
          <a:blip r:embed="rId2">
            <a:alphaModFix/>
          </a:blip>
          <a:srcRect l="12039" t="14669" r="85373" b="13506"/>
          <a:stretch/>
        </p:blipFill>
        <p:spPr>
          <a:xfrm rot="5400000">
            <a:off x="4457700" y="-4457700"/>
            <a:ext cx="2286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3" descr="WEST_bar.jpg"/>
          <p:cNvPicPr preferRelativeResize="0"/>
          <p:nvPr/>
        </p:nvPicPr>
        <p:blipFill rotWithShape="1">
          <a:blip r:embed="rId2">
            <a:alphaModFix/>
          </a:blip>
          <a:srcRect l="12039" t="14669" r="86236" b="13506"/>
          <a:stretch/>
        </p:blipFill>
        <p:spPr>
          <a:xfrm rot="5400000">
            <a:off x="4495800" y="-3048000"/>
            <a:ext cx="1524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" name="Google Shape;34;p4" descr="WEST_bar.jpg"/>
          <p:cNvPicPr preferRelativeResize="0"/>
          <p:nvPr/>
        </p:nvPicPr>
        <p:blipFill rotWithShape="1">
          <a:blip r:embed="rId2">
            <a:alphaModFix/>
          </a:blip>
          <a:srcRect l="12039" t="14669" r="85373" b="13506"/>
          <a:stretch/>
        </p:blipFill>
        <p:spPr>
          <a:xfrm>
            <a:off x="8991600" y="0"/>
            <a:ext cx="228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" name="Google Shape;45;p6" descr="WEST_bar.jpg"/>
          <p:cNvPicPr preferRelativeResize="0"/>
          <p:nvPr/>
        </p:nvPicPr>
        <p:blipFill rotWithShape="1">
          <a:blip r:embed="rId2">
            <a:alphaModFix/>
          </a:blip>
          <a:srcRect l="12039" t="14669" r="85373" b="11111"/>
          <a:stretch/>
        </p:blipFill>
        <p:spPr>
          <a:xfrm>
            <a:off x="0" y="0"/>
            <a:ext cx="228600" cy="701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" name="Google Shape;51;p7" descr="WEST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2400" y="6248400"/>
            <a:ext cx="1142999" cy="39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 descr="WEST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2400" y="6248400"/>
            <a:ext cx="1142999" cy="390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Google Shape;58;p8" descr="WEST_bar.jpg"/>
          <p:cNvPicPr preferRelativeResize="0"/>
          <p:nvPr/>
        </p:nvPicPr>
        <p:blipFill rotWithShape="1">
          <a:blip r:embed="rId2">
            <a:alphaModFix/>
          </a:blip>
          <a:srcRect l="12039" t="14669" r="85373" b="13506"/>
          <a:stretch/>
        </p:blipFill>
        <p:spPr>
          <a:xfrm rot="5400000">
            <a:off x="4457700" y="-4457700"/>
            <a:ext cx="2286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" name="Google Shape;64;p9" descr="WEST_bar.jpg"/>
          <p:cNvPicPr preferRelativeResize="0"/>
          <p:nvPr/>
        </p:nvPicPr>
        <p:blipFill rotWithShape="1">
          <a:blip r:embed="rId2">
            <a:alphaModFix/>
          </a:blip>
          <a:srcRect l="12039" t="14669" r="85373" b="13506"/>
          <a:stretch/>
        </p:blipFill>
        <p:spPr>
          <a:xfrm rot="5400000">
            <a:off x="4457700" y="-3009900"/>
            <a:ext cx="2286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 descr="WEST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6248400"/>
            <a:ext cx="1142999" cy="390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0"/>
          <p:cNvCxnSpPr/>
          <p:nvPr/>
        </p:nvCxnSpPr>
        <p:spPr>
          <a:xfrm>
            <a:off x="0" y="1524000"/>
            <a:ext cx="9144000" cy="0"/>
          </a:xfrm>
          <a:prstGeom prst="straightConnector1">
            <a:avLst/>
          </a:prstGeom>
          <a:noFill/>
          <a:ln w="152400" cap="flat" cmpd="sng">
            <a:solidFill>
              <a:srgbClr val="A8C4F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457200" y="14938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1722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11" descr="WEST_bar.jpg"/>
          <p:cNvPicPr preferRelativeResize="0"/>
          <p:nvPr/>
        </p:nvPicPr>
        <p:blipFill rotWithShape="1">
          <a:blip r:embed="rId2">
            <a:alphaModFix/>
          </a:blip>
          <a:srcRect l="12039" t="14669" r="85373" b="13506"/>
          <a:stretch/>
        </p:blipFill>
        <p:spPr>
          <a:xfrm rot="5400000">
            <a:off x="4457700" y="2171700"/>
            <a:ext cx="2286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5650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5650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5650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5650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5650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5650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5650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5650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5650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5650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uJCPvE6y1IRPRFDfVzINeHcKlv1M1LSovgxeOX7zkh0/edit?usp=sharing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jobs.ucop.edu/applicants/jsp/shared/frameset/Frameset.jsp?time=154857288553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lib.org/wes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ison.wohlers@ucop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 Members Meeting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1"/>
          </p:nvPr>
        </p:nvSpPr>
        <p:spPr>
          <a:xfrm>
            <a:off x="1371600" y="36607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ALA Midwinter Conference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Seattle, WA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2019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6884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 Thoughts?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6" name="Content Placeholder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2" y="1"/>
            <a:ext cx="4829348" cy="68580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4179571"/>
            <a:ext cx="4762500" cy="267843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50" y="1584327"/>
            <a:ext cx="4641850" cy="2611120"/>
          </a:xfrm>
          <a:prstGeom prst="rect">
            <a:avLst/>
          </a:prstGeom>
        </p:spPr>
      </p:pic>
      <p:pic>
        <p:nvPicPr>
          <p:cNvPr id="9" name="Content Placeholder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-27303"/>
            <a:ext cx="4064000" cy="2045971"/>
          </a:xfrm>
          <a:prstGeom prst="rect">
            <a:avLst/>
          </a:prstGeom>
        </p:spPr>
      </p:pic>
      <p:sp>
        <p:nvSpPr>
          <p:cNvPr id="305" name="Google Shape;305;p36"/>
          <p:cNvSpPr txBox="1">
            <a:spLocks noGrp="1"/>
          </p:cNvSpPr>
          <p:nvPr>
            <p:ph type="body" idx="1"/>
          </p:nvPr>
        </p:nvSpPr>
        <p:spPr>
          <a:xfrm>
            <a:off x="457200" y="1145225"/>
            <a:ext cx="8229600" cy="5440302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dirty="0" smtClean="0">
                <a:solidFill>
                  <a:schemeClr val="tx1"/>
                </a:solidFill>
              </a:rPr>
              <a:t>Panelists: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953734"/>
              </a:buClr>
              <a:buSzPts val="2590"/>
              <a:buChar char="–"/>
            </a:pPr>
            <a:r>
              <a:rPr lang="en-US" sz="2590" dirty="0">
                <a:solidFill>
                  <a:schemeClr val="tx1"/>
                </a:solidFill>
              </a:rPr>
              <a:t>Cathy Martyniak, Director, University of California, Southern Regional Library Facility</a:t>
            </a:r>
            <a:endParaRPr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ts val="518"/>
              </a:spcBef>
              <a:buClr>
                <a:srgbClr val="205867"/>
              </a:buClr>
              <a:buSzPts val="2590"/>
            </a:pPr>
            <a:endParaRPr lang="en-US" sz="259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ts val="518"/>
              </a:spcBef>
              <a:buClr>
                <a:srgbClr val="205867"/>
              </a:buClr>
              <a:buSzPts val="2590"/>
            </a:pPr>
            <a:r>
              <a:rPr lang="en-US" sz="2590" dirty="0" smtClean="0">
                <a:solidFill>
                  <a:schemeClr val="tx1"/>
                </a:solidFill>
              </a:rPr>
              <a:t>Soobum </a:t>
            </a:r>
            <a:r>
              <a:rPr lang="en-US" sz="2590" dirty="0">
                <a:solidFill>
                  <a:schemeClr val="tx1"/>
                </a:solidFill>
              </a:rPr>
              <a:t>Kim, WEST Coordinator and Serials Holdings Librarian, Stanford University</a:t>
            </a:r>
            <a:endParaRPr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ts val="518"/>
              </a:spcBef>
              <a:buClr>
                <a:srgbClr val="4F6128"/>
              </a:buClr>
              <a:buSzPts val="2590"/>
            </a:pPr>
            <a:endParaRPr lang="en-US" sz="259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ts val="518"/>
              </a:spcBef>
              <a:buClr>
                <a:srgbClr val="4F6128"/>
              </a:buClr>
              <a:buSzPts val="2590"/>
            </a:pPr>
            <a:r>
              <a:rPr lang="en-US" sz="2590" dirty="0" smtClean="0">
                <a:solidFill>
                  <a:schemeClr val="tx1"/>
                </a:solidFill>
              </a:rPr>
              <a:t>Joel </a:t>
            </a:r>
            <a:r>
              <a:rPr lang="en-US" sz="2590" dirty="0">
                <a:solidFill>
                  <a:schemeClr val="tx1"/>
                </a:solidFill>
              </a:rPr>
              <a:t>Smalley, Manager of Bibliographic </a:t>
            </a:r>
            <a:r>
              <a:rPr lang="en-US" sz="2590" dirty="0" smtClean="0">
                <a:solidFill>
                  <a:schemeClr val="tx1"/>
                </a:solidFill>
              </a:rPr>
              <a:t>Procurement, Arizona State University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974806"/>
              </a:buClr>
              <a:buSzPts val="2590"/>
              <a:buChar char="–"/>
            </a:pPr>
            <a:endParaRPr lang="en-US" sz="2590" dirty="0" smtClean="0">
              <a:solidFill>
                <a:schemeClr val="tx1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974806"/>
              </a:buClr>
              <a:buSzPts val="2590"/>
              <a:buChar char="–"/>
            </a:pPr>
            <a:r>
              <a:rPr lang="en-US" sz="2590" dirty="0" smtClean="0">
                <a:solidFill>
                  <a:schemeClr val="tx1"/>
                </a:solidFill>
              </a:rPr>
              <a:t>Mira </a:t>
            </a:r>
            <a:r>
              <a:rPr lang="en-US" sz="2590" dirty="0">
                <a:solidFill>
                  <a:schemeClr val="tx1"/>
                </a:solidFill>
              </a:rPr>
              <a:t>Greene, Head of Cataloging &amp; Metadata Services, Rice University</a:t>
            </a:r>
            <a:endParaRPr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ts val="518"/>
              </a:spcBef>
              <a:buClr>
                <a:srgbClr val="7030A0"/>
              </a:buClr>
              <a:buSzPts val="2590"/>
            </a:pPr>
            <a:endParaRPr lang="en-US" sz="259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ts val="518"/>
              </a:spcBef>
              <a:buClr>
                <a:srgbClr val="7030A0"/>
              </a:buClr>
              <a:buSzPts val="2590"/>
            </a:pPr>
            <a:r>
              <a:rPr lang="en-US" sz="2590" dirty="0" smtClean="0">
                <a:solidFill>
                  <a:schemeClr val="tx1"/>
                </a:solidFill>
              </a:rPr>
              <a:t>Erika </a:t>
            </a:r>
            <a:r>
              <a:rPr lang="en-US" sz="2590" dirty="0">
                <a:solidFill>
                  <a:schemeClr val="tx1"/>
                </a:solidFill>
              </a:rPr>
              <a:t>Dickey, Head of Inventory Records Management, University of Kansas </a:t>
            </a:r>
            <a:endParaRPr sz="2590" dirty="0">
              <a:solidFill>
                <a:schemeClr val="tx1"/>
              </a:solidFill>
            </a:endParaRPr>
          </a:p>
        </p:txBody>
      </p:sp>
      <p:sp>
        <p:nvSpPr>
          <p:cNvPr id="304" name="Google Shape;304;p36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932499"/>
          </a:xfrm>
          <a:prstGeom prst="rect">
            <a:avLst/>
          </a:prstGeom>
          <a:solidFill>
            <a:schemeClr val="lt1">
              <a:alpha val="79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 Archive Builder Panel Discussion</a:t>
            </a:r>
            <a:endParaRPr sz="3959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312" name="Google Shape;312;p37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448800" cy="10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characterizes Archive Builders?</a:t>
            </a:r>
            <a:endParaRPr sz="395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3" name="Google Shape;313;p37"/>
          <p:cNvSpPr txBox="1">
            <a:spLocks noGrp="1"/>
          </p:cNvSpPr>
          <p:nvPr>
            <p:ph type="body" idx="1"/>
          </p:nvPr>
        </p:nvSpPr>
        <p:spPr>
          <a:xfrm>
            <a:off x="457200" y="1104900"/>
            <a:ext cx="8229600" cy="52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5440">
              <a:lnSpc>
                <a:spcPct val="80000"/>
              </a:lnSpc>
              <a:spcBef>
                <a:spcPts val="0"/>
              </a:spcBef>
              <a:buSzPts val="3000"/>
            </a:pPr>
            <a:r>
              <a:rPr lang="en-US" sz="3600" dirty="0">
                <a:solidFill>
                  <a:srgbClr val="7030A0"/>
                </a:solidFill>
              </a:rPr>
              <a:t>Differences between Archive Holder &amp; Archive Builder</a:t>
            </a:r>
          </a:p>
          <a:p>
            <a:pPr marL="342900" lvl="0" indent="-345440">
              <a:lnSpc>
                <a:spcPct val="80000"/>
              </a:lnSpc>
              <a:spcBef>
                <a:spcPts val="0"/>
              </a:spcBef>
              <a:buSzPts val="3000"/>
            </a:pPr>
            <a:r>
              <a:rPr lang="en-US" sz="3600" dirty="0">
                <a:solidFill>
                  <a:srgbClr val="7030A0"/>
                </a:solidFill>
              </a:rPr>
              <a:t>Storage facilities that meet WEST standards</a:t>
            </a:r>
          </a:p>
          <a:p>
            <a:pPr marL="800100" lvl="1" indent="-345440">
              <a:lnSpc>
                <a:spcPct val="80000"/>
              </a:lnSpc>
              <a:spcBef>
                <a:spcPts val="0"/>
              </a:spcBef>
              <a:buSzPts val="3000"/>
            </a:pPr>
            <a:r>
              <a:rPr lang="en-US" sz="3200" dirty="0">
                <a:solidFill>
                  <a:srgbClr val="7030A0"/>
                </a:solidFill>
              </a:rPr>
              <a:t>Fully enclosed and access controlled</a:t>
            </a:r>
          </a:p>
          <a:p>
            <a:pPr marL="800100" lvl="1" indent="-345440">
              <a:lnSpc>
                <a:spcPct val="80000"/>
              </a:lnSpc>
              <a:spcBef>
                <a:spcPts val="0"/>
              </a:spcBef>
              <a:buSzPts val="3000"/>
            </a:pPr>
            <a:r>
              <a:rPr lang="en-US" sz="3200" dirty="0">
                <a:solidFill>
                  <a:srgbClr val="7030A0"/>
                </a:solidFill>
              </a:rPr>
              <a:t>HVAC requirements</a:t>
            </a:r>
          </a:p>
          <a:p>
            <a:pPr marL="800100" lvl="1" indent="-345440">
              <a:lnSpc>
                <a:spcPct val="80000"/>
              </a:lnSpc>
              <a:spcBef>
                <a:spcPts val="0"/>
              </a:spcBef>
              <a:buSzPts val="3000"/>
            </a:pPr>
            <a:r>
              <a:rPr lang="en-US" sz="3200" dirty="0">
                <a:solidFill>
                  <a:srgbClr val="7030A0"/>
                </a:solidFill>
              </a:rPr>
              <a:t>Fire detection and suppression </a:t>
            </a:r>
          </a:p>
          <a:p>
            <a:pPr marL="800100" lvl="1" indent="-345440">
              <a:lnSpc>
                <a:spcPct val="80000"/>
              </a:lnSpc>
              <a:spcBef>
                <a:spcPts val="0"/>
              </a:spcBef>
              <a:buSzPts val="3000"/>
            </a:pPr>
            <a:r>
              <a:rPr lang="en-US" sz="3200" dirty="0">
                <a:solidFill>
                  <a:srgbClr val="7030A0"/>
                </a:solidFill>
              </a:rPr>
              <a:t>Limited light exposure</a:t>
            </a:r>
          </a:p>
          <a:p>
            <a:pPr marL="342900" lvl="0" indent="-345440">
              <a:lnSpc>
                <a:spcPct val="80000"/>
              </a:lnSpc>
              <a:spcBef>
                <a:spcPts val="0"/>
              </a:spcBef>
              <a:buSzPts val="3000"/>
            </a:pPr>
            <a:r>
              <a:rPr lang="en-US" sz="3600" dirty="0">
                <a:solidFill>
                  <a:srgbClr val="7030A0"/>
                </a:solidFill>
              </a:rPr>
              <a:t>Archive Builders provide dedicated staff time to coordinating and managing archive creation services as well as access and delivery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5" name="Content Placeholder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8" t="17256" r="1201" b="14174"/>
          <a:stretch/>
        </p:blipFill>
        <p:spPr>
          <a:xfrm>
            <a:off x="457200" y="1601070"/>
            <a:ext cx="8289561" cy="50067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1877"/>
            <a:ext cx="6015295" cy="1229193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Off-site Annex at KU	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2250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04340" y="344775"/>
            <a:ext cx="6056027" cy="12291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Off-site Annex at KU - vault	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" y="1063392"/>
            <a:ext cx="4194708" cy="535239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03" y="2717458"/>
            <a:ext cx="4711397" cy="298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85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7273" y="411658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WEST Archive Types</a:t>
            </a:r>
            <a:b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(Archive Type = Level of Archiving Effort)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821132"/>
              </p:ext>
            </p:extLst>
          </p:nvPr>
        </p:nvGraphicFramePr>
        <p:xfrm>
          <a:off x="586237" y="1487425"/>
          <a:ext cx="7877168" cy="4868925"/>
        </p:xfrm>
        <a:graphic>
          <a:graphicData uri="http://schemas.openxmlformats.org/drawingml/2006/table">
            <a:tbl>
              <a:tblPr/>
              <a:tblGrid>
                <a:gridCol w="1843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135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Characteristic</a:t>
                      </a:r>
                      <a:endParaRPr lang="en-US" sz="14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Bronze</a:t>
                      </a:r>
                      <a:endParaRPr lang="en-US" sz="14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Silver</a:t>
                      </a:r>
                      <a:endParaRPr lang="en-US" sz="14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Gold</a:t>
                      </a:r>
                      <a:endParaRPr lang="en-US" sz="14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63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Risk profile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of title</a:t>
                      </a:r>
                      <a:endParaRPr lang="en-US" sz="14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Low risk: print &amp; electronic full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text, some with digital preservation (e.g. CLOCKSS)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Moderate risk: print with selected text access through databases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C7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Higher risk: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print with electronic  abstracting or indexing or no electronic coverage at all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74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Physical holdings verified, summary holdings updated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</a:t>
                      </a: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</a:t>
                      </a: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C7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</a:t>
                      </a: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18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Validation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standards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None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Volume-level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Completeness only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C7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Issue-level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Completeness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and Condition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Fill gaps ?</a:t>
                      </a:r>
                      <a:endParaRPr lang="en-US" sz="14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 (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at holder’s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iscretion</a:t>
                      </a: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Yes </a:t>
                      </a: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(active)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C7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Yes (active)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46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Disclosure</a:t>
                      </a:r>
                      <a:endParaRPr lang="en-US" sz="14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Batch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loaded, LHRs w 583 fields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LHRs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w 583 fields, + outcomes of validation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C7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LHRs</a:t>
                      </a:r>
                      <a:r>
                        <a:rPr lang="en-US" sz="14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w 583 fields, + outcomes of validation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378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4104" y="163948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Archive Holder/Builder Activities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59757" y="2073429"/>
            <a:ext cx="3886200" cy="4477871"/>
          </a:xfrm>
          <a:prstGeom prst="rect">
            <a:avLst/>
          </a:prstGeom>
          <a:solidFill>
            <a:srgbClr val="A5A5A5">
              <a:lumMod val="60000"/>
              <a:lumOff val="40000"/>
            </a:srgb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 to a Title List for Bronze, Silver or Gold category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Validate Holdings for Completeness (Silver/Gold), Condition (Gold)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Perform 2 Calls for Holdings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Disclose Holdings and Problems in OCLC &amp; PAPR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Retain print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backfile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25 years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Re-disclose Holding changes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Re-validate upon use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Financial support from WEST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3756" y="2073429"/>
            <a:ext cx="3886200" cy="4477871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 to a Title List for Bronze category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Disclose existing Holdings in OCLC &amp; PAPR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Retain print backfile for 25 years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Re-disclose Holding changes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 direct financial support from WEST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4659757" y="1238368"/>
            <a:ext cx="3886200" cy="640080"/>
          </a:xfrm>
          <a:prstGeom prst="rect">
            <a:avLst/>
          </a:prstGeom>
          <a:solidFill>
            <a:srgbClr val="A5A5A5">
              <a:lumMod val="75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ARCHIVE BUILDERS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363756" y="1215508"/>
            <a:ext cx="3886200" cy="640080"/>
          </a:xfrm>
          <a:prstGeom prst="rect">
            <a:avLst/>
          </a:prstGeom>
          <a:solidFill>
            <a:srgbClr val="FFC000">
              <a:lumMod val="75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ARCHIVE HOLDERS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645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6593" y="457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WEST Environmental Conditions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882917"/>
              </p:ext>
            </p:extLst>
          </p:nvPr>
        </p:nvGraphicFramePr>
        <p:xfrm>
          <a:off x="325595" y="1102658"/>
          <a:ext cx="8713692" cy="5540658"/>
        </p:xfrm>
        <a:graphic>
          <a:graphicData uri="http://schemas.openxmlformats.org/drawingml/2006/table">
            <a:tbl>
              <a:tblPr/>
              <a:tblGrid>
                <a:gridCol w="2655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1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37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Requirements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ARCHIVE TYPES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2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Risk Profile of Title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BRONZE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(Low Risk)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SILVER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(Moderate Risk)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GOLD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(High Risk)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5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Storage Locations, preferred and acceptable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Library or </a:t>
                      </a:r>
                      <a:endParaRPr lang="en-US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Storage </a:t>
                      </a: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Facility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Preferred:  Storage Facility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Acceptable:  Secured </a:t>
                      </a: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location with open </a:t>
                      </a: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stacks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C7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Preferred:  Storage Facility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Acceptable:  Fully-enclosed </a:t>
                      </a: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and access-controlled library area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2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Humidity Range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30-70 %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30-70 %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C7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30-70 %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2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Maximum Temperature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Less than </a:t>
                      </a: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80° </a:t>
                      </a: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Less than </a:t>
                      </a: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80° </a:t>
                      </a: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C7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Less than </a:t>
                      </a: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75° </a:t>
                      </a: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4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ATWPI – Annual Time Weighted Preservation Index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50-75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C7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Preferred:  100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Acceptable:  70 +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739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Safety Systems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Fire Detection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Fire Detection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Fire Suppression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C7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Fire Detection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Fire Suppression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Notification to Responders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1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Light Exposure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Unlimited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Unlimited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EC7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Times New Roman"/>
                        </a:rPr>
                        <a:t>Limited to work hours only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507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5636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WEST Disclosure Record: Silver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15636" y="1111624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/>
              <a:buNone/>
            </a:pPr>
            <a:r>
              <a:rPr lang="en-US" dirty="0" smtClean="0"/>
              <a:t> </a:t>
            </a:r>
            <a:r>
              <a:rPr lang="en-US" sz="1800" dirty="0" smtClean="0"/>
              <a:t>Leader	cy a3n</a:t>
            </a:r>
          </a:p>
          <a:p>
            <a:pPr>
              <a:buFont typeface="Arial"/>
              <a:buNone/>
            </a:pPr>
            <a:r>
              <a:rPr lang="en-US" sz="1800" dirty="0" smtClean="0"/>
              <a:t>007	ta</a:t>
            </a:r>
          </a:p>
          <a:p>
            <a:pPr>
              <a:buFont typeface="Arial"/>
              <a:buNone/>
            </a:pPr>
            <a:r>
              <a:rPr lang="en-US" sz="1800" dirty="0" smtClean="0"/>
              <a:t>008	1107210u  8  1001aaeng0110728</a:t>
            </a:r>
          </a:p>
          <a:p>
            <a:pPr>
              <a:buFont typeface="Arial"/>
              <a:buNone/>
            </a:pPr>
            <a:r>
              <a:rPr lang="en-US" sz="1800" dirty="0" smtClean="0"/>
              <a:t>022	0128-9035</a:t>
            </a:r>
          </a:p>
          <a:p>
            <a:pPr>
              <a:buFont typeface="Arial"/>
              <a:buNone/>
            </a:pPr>
            <a:r>
              <a:rPr lang="en-US" sz="1800" dirty="0" smtClean="0"/>
              <a:t>035	1765759 </a:t>
            </a:r>
          </a:p>
          <a:p>
            <a:pPr>
              <a:buFont typeface="Arial"/>
              <a:buNone/>
            </a:pPr>
            <a:r>
              <a:rPr lang="en-US" sz="1800" dirty="0" smtClean="0"/>
              <a:t>561	KKU</a:t>
            </a:r>
          </a:p>
          <a:p>
            <a:pPr>
              <a:buFont typeface="Arial"/>
              <a:buNone/>
            </a:pPr>
            <a:r>
              <a:rPr lang="en-US" sz="1800" dirty="0" smtClean="0"/>
              <a:t>583	committed to retain ‡c 20120629 ‡d December 31, 2035 ‡f WEST ‡f WEST Silver ‡u http://www.cdlib.org/services/west/docs/WESTProgramStatement.pdf</a:t>
            </a:r>
          </a:p>
          <a:p>
            <a:pPr>
              <a:buFont typeface="Arial"/>
              <a:buNone/>
            </a:pPr>
            <a:r>
              <a:rPr lang="en-US" sz="1800" dirty="0" smtClean="0"/>
              <a:t>583	completeness reviewed ‡c 20130228 ‡f WEST ‡f WEST Silver ‡I volume-level ‡l missing volumes ‡z missing v.14,v.21</a:t>
            </a:r>
          </a:p>
          <a:p>
            <a:pPr>
              <a:buFont typeface="Arial"/>
              <a:buNone/>
            </a:pPr>
            <a:r>
              <a:rPr lang="en-US" sz="1800" dirty="0" smtClean="0"/>
              <a:t>852	KKUFP ‡b LSC</a:t>
            </a:r>
          </a:p>
          <a:p>
            <a:pPr>
              <a:buFont typeface="Arial"/>
              <a:buNone/>
            </a:pPr>
            <a:r>
              <a:rPr lang="en-US" sz="1800" dirty="0" smtClean="0"/>
              <a:t>866	‡8 0 ‡a v.1 (1929)-v.13(1941), v.15(1943)-v.20(1948),v.22(1950)-v. 32(1960)</a:t>
            </a:r>
          </a:p>
          <a:p>
            <a:pPr>
              <a:buFont typeface="Arial"/>
              <a:buNone/>
            </a:pPr>
            <a:r>
              <a:rPr lang="en-US" dirty="0" smtClean="0"/>
              <a:t> </a:t>
            </a:r>
          </a:p>
          <a:p>
            <a:pPr>
              <a:buFont typeface="Arial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70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5636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WEST Disclosure Record: Gold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15636" y="905936"/>
            <a:ext cx="81534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/>
              <a:buNone/>
            </a:pPr>
            <a:r>
              <a:rPr lang="en-US" sz="1800" smtClean="0"/>
              <a:t>Leader	cy a3n</a:t>
            </a:r>
          </a:p>
          <a:p>
            <a:pPr>
              <a:buFont typeface="Arial"/>
              <a:buNone/>
            </a:pPr>
            <a:r>
              <a:rPr lang="en-US" sz="1800" smtClean="0"/>
              <a:t>007	ta</a:t>
            </a:r>
          </a:p>
          <a:p>
            <a:pPr>
              <a:buFont typeface="Arial"/>
              <a:buNone/>
            </a:pPr>
            <a:r>
              <a:rPr lang="en-US" sz="1800" smtClean="0"/>
              <a:t>008	1107210u  8  1001aaeng0110728</a:t>
            </a:r>
          </a:p>
          <a:p>
            <a:pPr>
              <a:buFont typeface="Arial"/>
              <a:buNone/>
            </a:pPr>
            <a:r>
              <a:rPr lang="en-US" sz="1800" smtClean="0"/>
              <a:t>022	0030-4050</a:t>
            </a:r>
          </a:p>
          <a:p>
            <a:pPr>
              <a:buFont typeface="Arial"/>
              <a:buNone/>
            </a:pPr>
            <a:r>
              <a:rPr lang="en-US" sz="1800" smtClean="0"/>
              <a:t>035	 1481608 </a:t>
            </a:r>
          </a:p>
          <a:p>
            <a:pPr>
              <a:buFont typeface="Arial"/>
              <a:buNone/>
            </a:pPr>
            <a:r>
              <a:rPr lang="en-US" sz="1800" smtClean="0"/>
              <a:t>561	KKU </a:t>
            </a:r>
          </a:p>
          <a:p>
            <a:pPr>
              <a:buFont typeface="Arial"/>
              <a:buNone/>
            </a:pPr>
            <a:r>
              <a:rPr lang="en-US" sz="1800" smtClean="0"/>
              <a:t>583	committed to retain ‡c 20120629 ‡d December 31, 2035 ‡f WEST ‡f WEST Gold ‡u http://www.cdlib.org/services/west/docs/WESTProgramStatement.pdf</a:t>
            </a:r>
          </a:p>
          <a:p>
            <a:pPr>
              <a:buFont typeface="Arial"/>
              <a:buNone/>
            </a:pPr>
            <a:r>
              <a:rPr lang="en-US" sz="1800" smtClean="0"/>
              <a:t>583	completeness reviewed ‡c 20130228 ‡f WEST ‡f WEST Gold ‡I issue-level ‡l missing volumes ‡z missing v.1-8 ‡l missing issue ‡z missing v.16:no.2(1966:June)</a:t>
            </a:r>
          </a:p>
          <a:p>
            <a:pPr>
              <a:buFont typeface="Arial"/>
              <a:buNone/>
            </a:pPr>
            <a:r>
              <a:rPr lang="en-US" sz="1800" smtClean="0"/>
              <a:t>583	condition reviewed ‡c 20130228 ‡f WEST ‡f WEST Gold ‡I issue-level ‡l loose pages ‡z loose pages v.20:no.4(1970), v.26:no.1-no.2(1976) ‡l loose covers ‡z loose covers v.20</a:t>
            </a:r>
          </a:p>
          <a:p>
            <a:pPr>
              <a:buFont typeface="Arial"/>
              <a:buNone/>
            </a:pPr>
            <a:r>
              <a:rPr lang="en-US" sz="1800" smtClean="0"/>
              <a:t>852	KKUFP ‡b LSC</a:t>
            </a:r>
          </a:p>
          <a:p>
            <a:pPr>
              <a:buFont typeface="Arial"/>
              <a:buNone/>
            </a:pPr>
            <a:r>
              <a:rPr lang="en-US" sz="1800" smtClean="0"/>
              <a:t>866	‡8 0 ‡a v.9:no.1(1959:Mar.)-v.16:no1(1966:mar.),v.16:no3(1966:Sept)-v.51:no3(2005:dec)</a:t>
            </a:r>
          </a:p>
          <a:p>
            <a:pPr>
              <a:buFont typeface="Arial"/>
              <a:buNone/>
            </a:pPr>
            <a:r>
              <a:rPr lang="en-US" sz="1800" smtClean="0"/>
              <a:t> </a:t>
            </a:r>
          </a:p>
          <a:p>
            <a:pPr>
              <a:buFont typeface="Arial"/>
              <a:buNone/>
            </a:pPr>
            <a:r>
              <a:rPr lang="en-US" sz="1600" smtClean="0"/>
              <a:t> </a:t>
            </a:r>
          </a:p>
          <a:p>
            <a:pPr>
              <a:buFont typeface="Arial"/>
              <a:buNone/>
            </a:pPr>
            <a:r>
              <a:rPr lang="en-US" sz="1600" smtClean="0"/>
              <a:t> </a:t>
            </a:r>
          </a:p>
          <a:p>
            <a:pPr>
              <a:buFont typeface="Arial"/>
              <a:buNone/>
            </a:pPr>
            <a:r>
              <a:rPr lang="en-US" sz="1600" smtClean="0"/>
              <a:t> </a:t>
            </a:r>
          </a:p>
          <a:p>
            <a:pPr>
              <a:buFont typeface="Arial"/>
              <a:buNone/>
            </a:pPr>
            <a:r>
              <a:rPr lang="en-US" sz="1600" smtClean="0"/>
              <a:t> </a:t>
            </a:r>
          </a:p>
          <a:p>
            <a:pPr>
              <a:buFont typeface="Arial"/>
              <a:buNone/>
            </a:pPr>
            <a:r>
              <a:rPr lang="en-US" sz="1600" smtClean="0"/>
              <a:t> </a:t>
            </a:r>
          </a:p>
          <a:p>
            <a:pPr>
              <a:buFont typeface="Arial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8844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Agenda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0772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AutoNum type="romanUcPeriod"/>
            </a:pPr>
            <a:r>
              <a:rPr lang="en-US" sz="2220" dirty="0"/>
              <a:t>Welcome and Introductions </a:t>
            </a:r>
            <a:endParaRPr dirty="0"/>
          </a:p>
          <a:p>
            <a:pPr marL="571500" lvl="0" indent="-571500" algn="l" rtl="0">
              <a:lnSpc>
                <a:spcPct val="13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AutoNum type="romanUcPeriod"/>
            </a:pPr>
            <a:r>
              <a:rPr lang="en-US" sz="2220" dirty="0"/>
              <a:t>Overview of WEST’s Priorities for 2019</a:t>
            </a:r>
            <a:endParaRPr sz="2220" dirty="0"/>
          </a:p>
          <a:p>
            <a:pPr marL="571500" lvl="0" indent="-571500" algn="l" rtl="0">
              <a:lnSpc>
                <a:spcPct val="13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AutoNum type="romanUcPeriod"/>
            </a:pPr>
            <a:r>
              <a:rPr lang="en-US" sz="2220" dirty="0"/>
              <a:t>Program Updates</a:t>
            </a:r>
            <a:endParaRPr dirty="0"/>
          </a:p>
          <a:p>
            <a:pPr marL="971550" lvl="1" indent="-571500" algn="l" rtl="0">
              <a:lnSpc>
                <a:spcPct val="13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AutoNum type="romanUcPeriod"/>
            </a:pPr>
            <a:r>
              <a:rPr lang="en-US" sz="1850" dirty="0"/>
              <a:t>Membership</a:t>
            </a:r>
            <a:endParaRPr dirty="0"/>
          </a:p>
          <a:p>
            <a:pPr marL="971550" lvl="1" indent="-571500" algn="l" rtl="0">
              <a:lnSpc>
                <a:spcPct val="13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AutoNum type="romanUcPeriod"/>
            </a:pPr>
            <a:r>
              <a:rPr lang="en-US" sz="1850" dirty="0"/>
              <a:t>Archiving</a:t>
            </a:r>
            <a:endParaRPr dirty="0"/>
          </a:p>
          <a:p>
            <a:pPr marL="971550" lvl="1" indent="-571500" algn="l" rtl="0">
              <a:lnSpc>
                <a:spcPct val="13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AutoNum type="romanUcPeriod"/>
            </a:pPr>
            <a:r>
              <a:rPr lang="en-US" sz="1850" dirty="0"/>
              <a:t>Systems Development</a:t>
            </a:r>
            <a:endParaRPr dirty="0"/>
          </a:p>
          <a:p>
            <a:pPr marL="971550" lvl="1" indent="-571500" algn="l" rtl="0">
              <a:lnSpc>
                <a:spcPct val="13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AutoNum type="romanUcPeriod"/>
            </a:pPr>
            <a:r>
              <a:rPr lang="en-US" sz="1850" dirty="0"/>
              <a:t>WEST and Rosemont</a:t>
            </a:r>
            <a:endParaRPr dirty="0"/>
          </a:p>
          <a:p>
            <a:pPr marL="571500" lvl="0" indent="-571500" algn="l" rtl="0">
              <a:lnSpc>
                <a:spcPct val="13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AutoNum type="romanUcPeriod"/>
            </a:pPr>
            <a:r>
              <a:rPr lang="en-US" sz="2220" dirty="0" smtClean="0"/>
              <a:t>Panel </a:t>
            </a:r>
            <a:r>
              <a:rPr lang="en-US" sz="2220" dirty="0"/>
              <a:t>Discussion: Archive </a:t>
            </a:r>
            <a:r>
              <a:rPr lang="en-US" sz="2220" dirty="0" smtClean="0"/>
              <a:t>Builders</a:t>
            </a:r>
          </a:p>
          <a:p>
            <a:pPr marL="571500" indent="-571500">
              <a:lnSpc>
                <a:spcPct val="130000"/>
              </a:lnSpc>
              <a:spcBef>
                <a:spcPts val="444"/>
              </a:spcBef>
              <a:buSzPts val="2220"/>
              <a:buFont typeface="Arial"/>
              <a:buAutoNum type="romanUcPeriod"/>
            </a:pPr>
            <a:r>
              <a:rPr lang="en-US" sz="2220" dirty="0"/>
              <a:t>Analyst Recruitment</a:t>
            </a:r>
          </a:p>
          <a:p>
            <a:pPr marL="571500" lvl="0" indent="-571500" algn="l" rtl="0">
              <a:lnSpc>
                <a:spcPct val="13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AutoNum type="romanUcPeriod"/>
            </a:pPr>
            <a:endParaRPr dirty="0"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June 2018</a:t>
            </a: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15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Calls for Holdings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6021"/>
            <a:ext cx="8229600" cy="5675454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Through validation, builders identify missing volumes and issues and materials in poor condition</a:t>
            </a:r>
          </a:p>
          <a:p>
            <a:r>
              <a:rPr lang="en-US" dirty="0">
                <a:solidFill>
                  <a:srgbClr val="7030A0"/>
                </a:solidFill>
              </a:rPr>
              <a:t>Before calling, we want to make sure you own it</a:t>
            </a:r>
          </a:p>
          <a:p>
            <a:r>
              <a:rPr lang="en-US" dirty="0">
                <a:solidFill>
                  <a:srgbClr val="7030A0"/>
                </a:solidFill>
              </a:rPr>
              <a:t>Holdings data provided to WEST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OCLC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Local catalog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Previous response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How much are we asking for?!?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Number of calls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76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79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Get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4493"/>
            <a:ext cx="8229600" cy="4525963"/>
          </a:xfrm>
        </p:spPr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 contributor’s guide</a:t>
            </a:r>
          </a:p>
          <a:p>
            <a:pPr fontAlgn="base">
              <a:lnSpc>
                <a:spcPct val="150000"/>
              </a:lnSpc>
            </a:pPr>
            <a:r>
              <a:rPr lang="en-US" u="sng" dirty="0">
                <a:solidFill>
                  <a:srgbClr val="7030A0"/>
                </a:solidFill>
                <a:hlinkClick r:id="rId2"/>
              </a:rPr>
              <a:t>A customized list in a google doc (or excel)</a:t>
            </a:r>
            <a:endParaRPr lang="en-US" dirty="0">
              <a:solidFill>
                <a:srgbClr val="7030A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Ownership transfer document</a:t>
            </a:r>
          </a:p>
          <a:p>
            <a:pPr fontAlgn="base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WEST FAQ</a:t>
            </a:r>
          </a:p>
          <a:p>
            <a:pPr fontAlgn="base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Builder coordinator available for questions and assistance</a:t>
            </a:r>
          </a:p>
          <a:p>
            <a:pPr fontAlgn="base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Our overwhelming </a:t>
            </a:r>
            <a:r>
              <a:rPr lang="en-US" dirty="0" smtClean="0">
                <a:solidFill>
                  <a:srgbClr val="7030A0"/>
                </a:solidFill>
              </a:rPr>
              <a:t>gratitude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87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"/>
          <p:cNvSpPr txBox="1">
            <a:spLocks noGrp="1"/>
          </p:cNvSpPr>
          <p:nvPr>
            <p:ph type="title"/>
          </p:nvPr>
        </p:nvSpPr>
        <p:spPr>
          <a:xfrm>
            <a:off x="457200" y="21602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 Print Operations and Collections Analyst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5" name="Google Shape;295;p35"/>
          <p:cNvSpPr txBox="1">
            <a:spLocks noGrp="1"/>
          </p:cNvSpPr>
          <p:nvPr>
            <p:ph type="body" idx="1"/>
          </p:nvPr>
        </p:nvSpPr>
        <p:spPr>
          <a:xfrm>
            <a:off x="457200" y="1471247"/>
            <a:ext cx="8229600" cy="3135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The position description has been finalized and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posted</a:t>
            </a:r>
            <a:r>
              <a:rPr lang="en-US" dirty="0"/>
              <a:t>! 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Will continue as a shared position with UC Libraries Shared Print.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Posting closes: </a:t>
            </a:r>
            <a:r>
              <a:rPr lang="en-US" dirty="0" smtClean="0"/>
              <a:t>February 4th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Send questions and candidate ideas to </a:t>
            </a:r>
            <a:r>
              <a:rPr lang="en-US" dirty="0" smtClean="0"/>
              <a:t>Alison!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297" name="Google Shape;29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6" name="Google Shape;295;p35"/>
          <p:cNvSpPr txBox="1">
            <a:spLocks/>
          </p:cNvSpPr>
          <p:nvPr/>
        </p:nvSpPr>
        <p:spPr>
          <a:xfrm>
            <a:off x="269631" y="4736122"/>
            <a:ext cx="8229600" cy="212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640"/>
              </a:spcBef>
              <a:buSzPts val="3200"/>
              <a:buFont typeface="Arial"/>
              <a:buNone/>
            </a:pPr>
            <a:r>
              <a:rPr lang="en-US" i="1" dirty="0" smtClean="0"/>
              <a:t>Also – keep an eye out for WEST Webinar Orientations/Refreshers! </a:t>
            </a:r>
          </a:p>
          <a:p>
            <a:pPr marL="0" indent="0" algn="ctr">
              <a:spcBef>
                <a:spcPts val="640"/>
              </a:spcBef>
              <a:buSzPts val="3200"/>
              <a:buFont typeface="Arial"/>
              <a:buNone/>
            </a:pPr>
            <a:r>
              <a:rPr lang="en-US" i="1" dirty="0" smtClean="0"/>
              <a:t>For new staff with WEST roles or long-time staff who just want to revisit aspects of the program. </a:t>
            </a:r>
            <a:endParaRPr lang="en-US" i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" name="Google Shape;337;p4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549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u="sng" dirty="0">
                <a:solidFill>
                  <a:schemeClr val="hlink"/>
                </a:solidFill>
                <a:hlinkClick r:id="rId3"/>
              </a:rPr>
              <a:t>http://www.cdlib.org/west</a:t>
            </a:r>
            <a:endParaRPr sz="2960"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dirty="0"/>
              <a:t>Alison Wohlers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dirty="0"/>
              <a:t>WEST </a:t>
            </a:r>
            <a:r>
              <a:rPr lang="en-US" sz="2960" dirty="0" smtClean="0"/>
              <a:t>Program Manager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 u="sng" dirty="0">
                <a:solidFill>
                  <a:schemeClr val="hlink"/>
                </a:solidFill>
                <a:hlinkClick r:id="rId4"/>
              </a:rPr>
              <a:t>alison.wohlers@ucop.edu</a:t>
            </a:r>
            <a:endParaRPr sz="2960" dirty="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dirty="0"/>
          </a:p>
        </p:txBody>
      </p:sp>
      <p:sp>
        <p:nvSpPr>
          <p:cNvPr id="339" name="Google Shape;339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41568" y="192740"/>
            <a:ext cx="8950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Overview – WEST’s Priorities in 2019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217052" y="1857737"/>
            <a:ext cx="8839200" cy="4718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 smtClean="0"/>
              <a:t>Program assessment and strategic </a:t>
            </a:r>
            <a:r>
              <a:rPr lang="en-US" sz="3400" dirty="0"/>
              <a:t>p</a:t>
            </a:r>
            <a:r>
              <a:rPr lang="en-US" sz="3400" dirty="0" smtClean="0"/>
              <a:t>lanning</a:t>
            </a:r>
          </a:p>
          <a:p>
            <a:r>
              <a:rPr lang="en-US" sz="3400" dirty="0" smtClean="0"/>
              <a:t>Budget and membership </a:t>
            </a:r>
            <a:r>
              <a:rPr lang="en-US" sz="3400" dirty="0"/>
              <a:t>f</a:t>
            </a:r>
            <a:r>
              <a:rPr lang="en-US" sz="3400" dirty="0" smtClean="0"/>
              <a:t>ee review</a:t>
            </a:r>
          </a:p>
          <a:p>
            <a:r>
              <a:rPr lang="en-US" sz="3400" dirty="0" smtClean="0"/>
              <a:t>New member </a:t>
            </a:r>
            <a:r>
              <a:rPr lang="en-US" sz="3400" dirty="0"/>
              <a:t>o</a:t>
            </a:r>
            <a:r>
              <a:rPr lang="en-US" sz="3400" dirty="0" smtClean="0"/>
              <a:t>utreach</a:t>
            </a:r>
          </a:p>
          <a:p>
            <a:r>
              <a:rPr lang="en-US" sz="3400" dirty="0" smtClean="0"/>
              <a:t>Maximizing our efforts through partnership in the Rosemont Shared Print Alliance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 Update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2" name="Google Shape;172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121" t="-227"/>
          <a:stretch/>
        </p:blipFill>
        <p:spPr>
          <a:xfrm>
            <a:off x="277091" y="803564"/>
            <a:ext cx="8727708" cy="5459213"/>
          </a:xfrm>
          <a:prstGeom prst="rect">
            <a:avLst/>
          </a:prstGeom>
        </p:spPr>
      </p:pic>
      <p:sp>
        <p:nvSpPr>
          <p:cNvPr id="175" name="Google Shape;175;p25"/>
          <p:cNvSpPr/>
          <p:nvPr/>
        </p:nvSpPr>
        <p:spPr>
          <a:xfrm>
            <a:off x="101596" y="5844209"/>
            <a:ext cx="4572000" cy="548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New Member – CSU Bakersfield!</a:t>
            </a:r>
            <a:endParaRPr sz="1800" b="1" dirty="0">
              <a:solidFill>
                <a:srgbClr val="C00000"/>
              </a:solidFill>
            </a:endParaRPr>
          </a:p>
        </p:txBody>
      </p:sp>
      <p:sp>
        <p:nvSpPr>
          <p:cNvPr id="174" name="Google Shape;174;p25"/>
          <p:cNvSpPr/>
          <p:nvPr/>
        </p:nvSpPr>
        <p:spPr>
          <a:xfrm>
            <a:off x="1002149" y="1547294"/>
            <a:ext cx="1600199" cy="125132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800" b="1" dirty="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1800" b="1" i="0" u="none" strike="noStrike" cap="none" dirty="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 institutions west of the Mississippi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73" y="3253797"/>
            <a:ext cx="3429000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144" y="4696837"/>
            <a:ext cx="1323975" cy="771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0" name="Google Shape;210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89343" y="1717971"/>
            <a:ext cx="476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WEST Members have retained </a:t>
            </a:r>
          </a:p>
          <a:p>
            <a:pPr algn="ctr"/>
            <a:r>
              <a:rPr lang="en-US" sz="2000" dirty="0" smtClean="0"/>
              <a:t>a total of </a:t>
            </a:r>
            <a:r>
              <a:rPr lang="en-US" sz="2000" b="1" dirty="0" smtClean="0"/>
              <a:t>26,246</a:t>
            </a:r>
            <a:r>
              <a:rPr lang="en-US" sz="2000" dirty="0" smtClean="0"/>
              <a:t> unique titles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9" y="2462801"/>
            <a:ext cx="4821382" cy="28979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67741" y="1843970"/>
            <a:ext cx="38561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What’s happening now?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Archive Cycles 8 and 9</a:t>
            </a:r>
            <a:endParaRPr lang="en-US" sz="2000" dirty="0"/>
          </a:p>
          <a:p>
            <a:pPr algn="ctr"/>
            <a:r>
              <a:rPr lang="en-US" sz="2000" dirty="0" smtClean="0"/>
              <a:t>Fall 2018-Spring 2020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Fall: WEST Members committed to a total of </a:t>
            </a:r>
            <a:r>
              <a:rPr lang="en-US" sz="2000" b="1" dirty="0" smtClean="0"/>
              <a:t>3,948 titles</a:t>
            </a:r>
          </a:p>
          <a:p>
            <a:pPr algn="ctr"/>
            <a:endParaRPr lang="en-US" sz="2000" dirty="0" smtClean="0"/>
          </a:p>
          <a:p>
            <a:pPr lvl="2"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Bronze:</a:t>
            </a:r>
            <a:r>
              <a:rPr lang="en-US" sz="2000" dirty="0" smtClean="0"/>
              <a:t> 1,073 titles</a:t>
            </a:r>
          </a:p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Silver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sz="2000" dirty="0"/>
              <a:t> 1,242 </a:t>
            </a:r>
            <a:r>
              <a:rPr lang="en-US" sz="2000" dirty="0" smtClean="0"/>
              <a:t>titles</a:t>
            </a:r>
          </a:p>
          <a:p>
            <a:pPr algn="ctr"/>
            <a:r>
              <a:rPr lang="en-US" sz="2000" b="1" dirty="0">
                <a:solidFill>
                  <a:srgbClr val="CC6600"/>
                </a:solidFill>
              </a:rPr>
              <a:t>Gold:</a:t>
            </a:r>
            <a:r>
              <a:rPr lang="en-US" sz="2000" dirty="0"/>
              <a:t> </a:t>
            </a:r>
            <a:r>
              <a:rPr lang="en-US" sz="2000" dirty="0" smtClean="0"/>
              <a:t>1,633 </a:t>
            </a:r>
            <a:r>
              <a:rPr lang="en-US" sz="2000" dirty="0"/>
              <a:t>titles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56868" y="5659122"/>
            <a:ext cx="476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Cycle 8 disclosures for archived titles coming up in the spring!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/>
          <p:nvPr/>
        </p:nvSpPr>
        <p:spPr>
          <a:xfrm>
            <a:off x="3810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AGUA Systems Development Phase 4</a:t>
            </a:r>
            <a:endParaRPr sz="36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0" name="Google Shape;220;p28"/>
          <p:cNvGrpSpPr/>
          <p:nvPr/>
        </p:nvGrpSpPr>
        <p:grpSpPr>
          <a:xfrm>
            <a:off x="152400" y="2759618"/>
            <a:ext cx="8915400" cy="2902286"/>
            <a:chOff x="0" y="1348740"/>
            <a:chExt cx="8915400" cy="3147060"/>
          </a:xfrm>
        </p:grpSpPr>
        <p:sp>
          <p:nvSpPr>
            <p:cNvPr id="221" name="Google Shape;221;p28"/>
            <p:cNvSpPr/>
            <p:nvPr/>
          </p:nvSpPr>
          <p:spPr>
            <a:xfrm>
              <a:off x="0" y="1348740"/>
              <a:ext cx="8915400" cy="1798320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CDE1E8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76196" y="1600199"/>
              <a:ext cx="1750004" cy="1798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8"/>
            <p:cNvSpPr txBox="1"/>
            <p:nvPr/>
          </p:nvSpPr>
          <p:spPr>
            <a:xfrm>
              <a:off x="76196" y="1600199"/>
              <a:ext cx="1750004" cy="1798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Jan/Feb, 2018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Scope wish-list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652249" y="2023109"/>
              <a:ext cx="449580" cy="449580"/>
            </a:xfrm>
            <a:prstGeom prst="ellipse">
              <a:avLst/>
            </a:prstGeom>
            <a:gradFill>
              <a:gsLst>
                <a:gs pos="0">
                  <a:srgbClr val="99EAFF"/>
                </a:gs>
                <a:gs pos="35000">
                  <a:srgbClr val="B8F1FF"/>
                </a:gs>
                <a:gs pos="100000">
                  <a:srgbClr val="E2FBFF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1791171" y="2697480"/>
              <a:ext cx="2645088" cy="1798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 txBox="1"/>
            <p:nvPr/>
          </p:nvSpPr>
          <p:spPr>
            <a:xfrm>
              <a:off x="1791171" y="2697480"/>
              <a:ext cx="2645088" cy="1798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March-Sept, 2018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Priority-setting with WEST governance groups; functional requirements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2888925" y="2023110"/>
              <a:ext cx="449580" cy="449580"/>
            </a:xfrm>
            <a:prstGeom prst="ellipse">
              <a:avLst/>
            </a:prstGeom>
            <a:gradFill>
              <a:gsLst>
                <a:gs pos="0">
                  <a:srgbClr val="92FFAA"/>
                </a:gs>
                <a:gs pos="35000">
                  <a:srgbClr val="B3FFC2"/>
                </a:gs>
                <a:gs pos="100000">
                  <a:srgbClr val="E0FFE7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4495800" y="1752606"/>
              <a:ext cx="1754880" cy="1798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 txBox="1"/>
            <p:nvPr/>
          </p:nvSpPr>
          <p:spPr>
            <a:xfrm>
              <a:off x="4495800" y="1752606"/>
              <a:ext cx="1754880" cy="1798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Oct-Dec, 2018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Technical specifications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5128040" y="2023109"/>
              <a:ext cx="449580" cy="449580"/>
            </a:xfrm>
            <a:prstGeom prst="ellipse">
              <a:avLst/>
            </a:prstGeom>
            <a:gradFill>
              <a:gsLst>
                <a:gs pos="0">
                  <a:srgbClr val="DCFF8A"/>
                </a:gs>
                <a:gs pos="35000">
                  <a:srgbClr val="E3FFAE"/>
                </a:gs>
                <a:gs pos="100000">
                  <a:srgbClr val="F5FFDC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6269400" y="2697480"/>
              <a:ext cx="1752422" cy="1798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 txBox="1"/>
            <p:nvPr/>
          </p:nvSpPr>
          <p:spPr>
            <a:xfrm>
              <a:off x="6269400" y="2697480"/>
              <a:ext cx="1752422" cy="1798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January, 2019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Development work begins</a:t>
              </a:r>
              <a:endParaRPr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6920821" y="2023110"/>
              <a:ext cx="449580" cy="449580"/>
            </a:xfrm>
            <a:prstGeom prst="ellipse">
              <a:avLst/>
            </a:prstGeom>
            <a:gradFill>
              <a:gsLst>
                <a:gs pos="0">
                  <a:srgbClr val="FFBB82"/>
                </a:gs>
                <a:gs pos="35000">
                  <a:srgbClr val="FFCFA8"/>
                </a:gs>
                <a:gs pos="100000">
                  <a:srgbClr val="FFEBD9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28"/>
          <p:cNvSpPr/>
          <p:nvPr/>
        </p:nvSpPr>
        <p:spPr>
          <a:xfrm>
            <a:off x="6172200" y="2607229"/>
            <a:ext cx="2438400" cy="2425500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2" name="Content Placeholder 2"/>
          <p:cNvSpPr>
            <a:spLocks noGrp="1"/>
          </p:cNvSpPr>
          <p:nvPr/>
        </p:nvSpPr>
        <p:spPr>
          <a:xfrm>
            <a:off x="235524" y="4270211"/>
            <a:ext cx="8548257" cy="240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1600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5" name="Google Shape;241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 and the </a:t>
            </a:r>
            <a:br>
              <a:rPr lang="en-US" sz="395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5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Rosemont Shared Print Alliance</a:t>
            </a:r>
            <a:endParaRPr sz="395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Google Shape;242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5"/>
              <a:buNone/>
            </a:pPr>
            <a:r>
              <a:rPr lang="en-US" sz="2635" dirty="0"/>
              <a:t>The Rosemont Shared Print Alliance is a federation of regional shared print programs with a mission to collaboratively develop, manage and coordinate the identification, retention, registration, discovery of and access to a shared, distributed collection of print journals in the United States. </a:t>
            </a:r>
            <a:endParaRPr sz="2635" dirty="0"/>
          </a:p>
          <a:p>
            <a:pPr marL="0" lvl="0" indent="0" algn="l" rtl="0">
              <a:lnSpc>
                <a:spcPct val="8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2635"/>
              <a:buNone/>
            </a:pPr>
            <a:r>
              <a:rPr lang="en-US" sz="2635" dirty="0"/>
              <a:t>Participating regional shared print programs include: </a:t>
            </a:r>
            <a:endParaRPr sz="2635" dirty="0"/>
          </a:p>
          <a:p>
            <a:pPr marL="342900" lvl="0" indent="-342900" algn="l" rtl="0">
              <a:lnSpc>
                <a:spcPct val="8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2635"/>
              <a:buChar char="•"/>
            </a:pPr>
            <a:r>
              <a:rPr lang="en-US" sz="2635" dirty="0"/>
              <a:t>Big Ten Academic Alliance Shared Print Repository (BTAA)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2635"/>
              <a:buChar char="•"/>
            </a:pPr>
            <a:r>
              <a:rPr lang="en-US" sz="2635" dirty="0"/>
              <a:t>Eastern Academic Scholars' Trust (EAST)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2635"/>
              <a:buChar char="•"/>
            </a:pPr>
            <a:r>
              <a:rPr lang="en-US" sz="2635" dirty="0"/>
              <a:t>Florida Academic Libraries Repository (FLARE)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2635"/>
              <a:buChar char="•"/>
            </a:pPr>
            <a:r>
              <a:rPr lang="en-US" sz="2635" dirty="0"/>
              <a:t>Scholars Trust (ASERL and WRLC)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2635"/>
              <a:buChar char="•"/>
            </a:pPr>
            <a:r>
              <a:rPr lang="en-US" sz="2635" dirty="0"/>
              <a:t>Western Regional Storage Trust (WEST)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 dirty="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 dirty="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 dirty="0"/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 dirty="0"/>
          </a:p>
        </p:txBody>
      </p:sp>
      <p:pic>
        <p:nvPicPr>
          <p:cNvPr id="7" name="Google Shape;24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022" y="106652"/>
            <a:ext cx="1685925" cy="51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7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</a:t>
            </a:r>
            <a:r>
              <a:rPr lang="en-US" sz="3959" dirty="0" smtClean="0"/>
              <a:t> coming up for Rosemont? </a:t>
            </a:r>
            <a:endParaRPr sz="3959" dirty="0"/>
          </a:p>
        </p:txBody>
      </p:sp>
      <p:sp>
        <p:nvSpPr>
          <p:cNvPr id="262" name="Google Shape;26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body" idx="1"/>
          </p:nvPr>
        </p:nvSpPr>
        <p:spPr>
          <a:xfrm>
            <a:off x="457200" y="1745976"/>
            <a:ext cx="84582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 dirty="0" smtClean="0"/>
              <a:t>Investigating and outlining how titles are identified and selected in each program</a:t>
            </a:r>
            <a:r>
              <a:rPr lang="en-US" sz="2800" dirty="0" smtClean="0"/>
              <a:t>; using that knowledge in our near-term analyses to inform decision-making. 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chemeClr val="dk1"/>
              </a:buClr>
              <a:buSzPts val="2730"/>
              <a:buChar char="•"/>
            </a:pPr>
            <a:r>
              <a:rPr lang="en-US" sz="2730" b="1" dirty="0" smtClean="0"/>
              <a:t>Regular communication with OCLC and CRL </a:t>
            </a:r>
            <a:r>
              <a:rPr lang="en-US" sz="2730" dirty="0" smtClean="0"/>
              <a:t>to monitor progress on shared print infrastructure development; communicate back to program members and provide input to OCLC/CRL based on member needs.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chemeClr val="dk1"/>
              </a:buClr>
              <a:buSzPts val="2730"/>
              <a:buChar char="•"/>
            </a:pPr>
            <a:r>
              <a:rPr lang="en-US" sz="2730" b="1" dirty="0" smtClean="0"/>
              <a:t>Outlining functional requirements and business models </a:t>
            </a:r>
            <a:r>
              <a:rPr lang="en-US" sz="2730" dirty="0" smtClean="0"/>
              <a:t>to leverage local tools for shared decision-making (AGUA, JRNL).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chemeClr val="dk1"/>
              </a:buClr>
              <a:buSzPts val="2730"/>
              <a:buChar char="•"/>
            </a:pPr>
            <a:r>
              <a:rPr lang="en-US" sz="2730" dirty="0" smtClean="0"/>
              <a:t>Finalizing a </a:t>
            </a:r>
            <a:r>
              <a:rPr lang="en-US" sz="2730" b="1" dirty="0" smtClean="0"/>
              <a:t>Last Copy Agreement </a:t>
            </a:r>
            <a:r>
              <a:rPr lang="en-US" sz="2730" dirty="0" smtClean="0"/>
              <a:t>to outline how the community handles last and scarce copies discovered in the course of review or deselection projects. </a:t>
            </a:r>
            <a:endParaRPr sz="1960" dirty="0"/>
          </a:p>
          <a:p>
            <a:pPr marL="342900" lvl="0" indent="-2006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 dirty="0"/>
          </a:p>
          <a:p>
            <a:pPr marL="342900" lvl="0" indent="-20066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 dirty="0"/>
          </a:p>
          <a:p>
            <a:pPr marL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 dirty="0"/>
          </a:p>
        </p:txBody>
      </p:sp>
      <p:pic>
        <p:nvPicPr>
          <p:cNvPr id="6" name="Google Shape;24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04" y="113146"/>
            <a:ext cx="1685925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>
            <a:spLocks noGrp="1"/>
          </p:cNvSpPr>
          <p:nvPr>
            <p:ph type="title"/>
          </p:nvPr>
        </p:nvSpPr>
        <p:spPr>
          <a:xfrm>
            <a:off x="457200" y="19151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Implementing the </a:t>
            </a:r>
            <a:br>
              <a:rPr lang="en-US" sz="395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5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Rosemont Access Principles</a:t>
            </a:r>
            <a:endParaRPr sz="395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9" name="Google Shape;279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6" name="Google Shape;242;p29"/>
          <p:cNvSpPr txBox="1">
            <a:spLocks noGrp="1"/>
          </p:cNvSpPr>
          <p:nvPr>
            <p:ph type="body" idx="1"/>
          </p:nvPr>
        </p:nvSpPr>
        <p:spPr>
          <a:xfrm>
            <a:off x="457200" y="1701796"/>
            <a:ext cx="8229600" cy="1392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5"/>
              <a:buNone/>
            </a:pPr>
            <a:r>
              <a:rPr lang="en-US" sz="2635" dirty="0" smtClean="0"/>
              <a:t>Reviewed by WEST OCC; ratified by the WEST Executive Committee. </a:t>
            </a:r>
            <a:endParaRPr sz="2480" dirty="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 dirty="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 dirty="0"/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07838660"/>
              </p:ext>
            </p:extLst>
          </p:nvPr>
        </p:nvGraphicFramePr>
        <p:xfrm>
          <a:off x="1657934" y="2117437"/>
          <a:ext cx="7038109" cy="4671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275" y="2954426"/>
            <a:ext cx="2488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Working across programs with library operations leadership and ILL 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Inviting ILL experts from each of the programs to discuss best practices for implementation</a:t>
            </a:r>
            <a:endParaRPr lang="en-US" sz="1800" dirty="0"/>
          </a:p>
        </p:txBody>
      </p:sp>
      <p:sp>
        <p:nvSpPr>
          <p:cNvPr id="7" name="Right Brace 6"/>
          <p:cNvSpPr/>
          <p:nvPr/>
        </p:nvSpPr>
        <p:spPr>
          <a:xfrm>
            <a:off x="6883087" y="2464904"/>
            <a:ext cx="606293" cy="3891446"/>
          </a:xfrm>
          <a:prstGeom prst="rightBrace">
            <a:avLst>
              <a:gd name="adj1" fmla="val 8333"/>
              <a:gd name="adj2" fmla="val 5025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242;p29"/>
          <p:cNvSpPr txBox="1">
            <a:spLocks/>
          </p:cNvSpPr>
          <p:nvPr/>
        </p:nvSpPr>
        <p:spPr>
          <a:xfrm>
            <a:off x="7453649" y="4060391"/>
            <a:ext cx="1755913" cy="107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SzPts val="2635"/>
              <a:buFont typeface="Arial"/>
              <a:buNone/>
            </a:pPr>
            <a:r>
              <a:rPr lang="en-US" sz="2635" dirty="0" smtClean="0"/>
              <a:t>Reciprocal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Pts val="2635"/>
              <a:buFont typeface="Arial"/>
              <a:buNone/>
            </a:pPr>
            <a:r>
              <a:rPr lang="en-US" sz="2635" dirty="0" smtClean="0"/>
              <a:t>Retentions</a:t>
            </a:r>
            <a:endParaRPr lang="en-US" sz="2480" dirty="0" smtClean="0"/>
          </a:p>
          <a:p>
            <a:pPr marL="342900" indent="-185420">
              <a:lnSpc>
                <a:spcPct val="80000"/>
              </a:lnSpc>
              <a:spcBef>
                <a:spcPts val="496"/>
              </a:spcBef>
              <a:buSzPts val="2480"/>
              <a:buFont typeface="Arial"/>
              <a:buNone/>
            </a:pPr>
            <a:endParaRPr lang="en-US" sz="2480" dirty="0" smtClean="0"/>
          </a:p>
          <a:p>
            <a:pPr marL="342900" indent="-185420">
              <a:lnSpc>
                <a:spcPct val="80000"/>
              </a:lnSpc>
              <a:spcBef>
                <a:spcPts val="496"/>
              </a:spcBef>
              <a:buSzPts val="2480"/>
              <a:buFont typeface="Arial"/>
              <a:buNone/>
            </a:pPr>
            <a:endParaRPr lang="en-US" sz="2480" dirty="0" smtClean="0"/>
          </a:p>
          <a:p>
            <a:pPr marL="0" indent="0">
              <a:lnSpc>
                <a:spcPct val="80000"/>
              </a:lnSpc>
              <a:spcBef>
                <a:spcPts val="496"/>
              </a:spcBef>
              <a:buSzPts val="2480"/>
              <a:buFont typeface="Arial"/>
              <a:buNone/>
            </a:pPr>
            <a:endParaRPr lang="en-US" sz="2480" dirty="0"/>
          </a:p>
        </p:txBody>
      </p:sp>
      <p:pic>
        <p:nvPicPr>
          <p:cNvPr id="13" name="Google Shape;243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8404" y="113146"/>
            <a:ext cx="1685925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ST_PowerPoint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</TotalTime>
  <Words>1098</Words>
  <Application>Microsoft Office PowerPoint</Application>
  <PresentationFormat>On-screen Show (4:3)</PresentationFormat>
  <Paragraphs>275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Verdana</vt:lpstr>
      <vt:lpstr>Wingdings</vt:lpstr>
      <vt:lpstr>WEST_PowerPointTemplate</vt:lpstr>
      <vt:lpstr>WEST Members Meeting </vt:lpstr>
      <vt:lpstr>Meeting Agenda</vt:lpstr>
      <vt:lpstr>PowerPoint Presentation</vt:lpstr>
      <vt:lpstr>Membership Update</vt:lpstr>
      <vt:lpstr>Archiving Progress</vt:lpstr>
      <vt:lpstr>PowerPoint Presentation</vt:lpstr>
      <vt:lpstr>WEST and the  Rosemont Shared Print Alliance</vt:lpstr>
      <vt:lpstr>What’s coming up for Rosemont? </vt:lpstr>
      <vt:lpstr>Implementing the  Rosemont Access Principles</vt:lpstr>
      <vt:lpstr>Questions? Thoughts?</vt:lpstr>
      <vt:lpstr>WEST Archive Builder Panel Discussion</vt:lpstr>
      <vt:lpstr>What characterizes Archive Builders?</vt:lpstr>
      <vt:lpstr>Off-site Annex at KU </vt:lpstr>
      <vt:lpstr>PowerPoint Presentation</vt:lpstr>
      <vt:lpstr>PowerPoint Presentation</vt:lpstr>
      <vt:lpstr>PowerPoint Presentation</vt:lpstr>
      <vt:lpstr>PowerPoint Presentation</vt:lpstr>
      <vt:lpstr>Sample WEST Disclosure Record: Silver</vt:lpstr>
      <vt:lpstr>Sample WEST Disclosure Record: Gold</vt:lpstr>
      <vt:lpstr>Calls for Holdings</vt:lpstr>
      <vt:lpstr>What You Get</vt:lpstr>
      <vt:lpstr>Shared Print Operations and Collections Analyst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Members Meeting</dc:title>
  <dc:creator>Alison Wohlers</dc:creator>
  <cp:lastModifiedBy>Alison Wohlers</cp:lastModifiedBy>
  <cp:revision>32</cp:revision>
  <dcterms:modified xsi:type="dcterms:W3CDTF">2019-02-02T00:09:23Z</dcterms:modified>
</cp:coreProperties>
</file>