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4"/>
  </p:notesMasterIdLst>
  <p:handoutMasterIdLst>
    <p:handoutMasterId r:id="rId55"/>
  </p:handoutMasterIdLst>
  <p:sldIdLst>
    <p:sldId id="334" r:id="rId2"/>
    <p:sldId id="387" r:id="rId3"/>
    <p:sldId id="393" r:id="rId4"/>
    <p:sldId id="422" r:id="rId5"/>
    <p:sldId id="306" r:id="rId6"/>
    <p:sldId id="377" r:id="rId7"/>
    <p:sldId id="378" r:id="rId8"/>
    <p:sldId id="388" r:id="rId9"/>
    <p:sldId id="300" r:id="rId10"/>
    <p:sldId id="260" r:id="rId11"/>
    <p:sldId id="379" r:id="rId12"/>
    <p:sldId id="425" r:id="rId13"/>
    <p:sldId id="426" r:id="rId14"/>
    <p:sldId id="381" r:id="rId15"/>
    <p:sldId id="298" r:id="rId16"/>
    <p:sldId id="421" r:id="rId17"/>
    <p:sldId id="336" r:id="rId18"/>
    <p:sldId id="395" r:id="rId19"/>
    <p:sldId id="420" r:id="rId20"/>
    <p:sldId id="413" r:id="rId21"/>
    <p:sldId id="423" r:id="rId22"/>
    <p:sldId id="409" r:id="rId23"/>
    <p:sldId id="396" r:id="rId24"/>
    <p:sldId id="397" r:id="rId25"/>
    <p:sldId id="398" r:id="rId26"/>
    <p:sldId id="399" r:id="rId27"/>
    <p:sldId id="400" r:id="rId28"/>
    <p:sldId id="401" r:id="rId29"/>
    <p:sldId id="402" r:id="rId30"/>
    <p:sldId id="406" r:id="rId31"/>
    <p:sldId id="407" r:id="rId32"/>
    <p:sldId id="408" r:id="rId33"/>
    <p:sldId id="403" r:id="rId34"/>
    <p:sldId id="416" r:id="rId35"/>
    <p:sldId id="417" r:id="rId36"/>
    <p:sldId id="418" r:id="rId37"/>
    <p:sldId id="410" r:id="rId38"/>
    <p:sldId id="411" r:id="rId39"/>
    <p:sldId id="404" r:id="rId40"/>
    <p:sldId id="430" r:id="rId41"/>
    <p:sldId id="431" r:id="rId42"/>
    <p:sldId id="273" r:id="rId43"/>
    <p:sldId id="414" r:id="rId44"/>
    <p:sldId id="371" r:id="rId45"/>
    <p:sldId id="428" r:id="rId46"/>
    <p:sldId id="429" r:id="rId47"/>
    <p:sldId id="432" r:id="rId48"/>
    <p:sldId id="358" r:id="rId49"/>
    <p:sldId id="383" r:id="rId50"/>
    <p:sldId id="424" r:id="rId51"/>
    <p:sldId id="288" r:id="rId52"/>
    <p:sldId id="427" r:id="rId53"/>
  </p:sldIdLst>
  <p:sldSz cx="9144000" cy="6858000" type="letter"/>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2BF"/>
    <a:srgbClr val="FFAB7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72" autoAdjust="0"/>
    <p:restoredTop sz="75768" autoAdjust="0"/>
  </p:normalViewPr>
  <p:slideViewPr>
    <p:cSldViewPr>
      <p:cViewPr>
        <p:scale>
          <a:sx n="56" d="100"/>
          <a:sy n="56" d="100"/>
        </p:scale>
        <p:origin x="-1018" y="-58"/>
      </p:cViewPr>
      <p:guideLst>
        <p:guide orient="horz" pos="1728"/>
        <p:guide pos="3984"/>
      </p:guideLst>
    </p:cSldViewPr>
  </p:slideViewPr>
  <p:notesTextViewPr>
    <p:cViewPr>
      <p:scale>
        <a:sx n="100" d="100"/>
        <a:sy n="100" d="100"/>
      </p:scale>
      <p:origin x="0" y="0"/>
    </p:cViewPr>
  </p:notesTextViewPr>
  <p:sorterViewPr>
    <p:cViewPr>
      <p:scale>
        <a:sx n="115" d="100"/>
        <a:sy n="115" d="100"/>
      </p:scale>
      <p:origin x="0" y="12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54B60E-FD88-416C-9D23-705D89C8440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FF950EF-6CE9-44BB-90EF-E5D9470EE201}">
      <dgm:prSet phldrT="[Text]" custT="1"/>
      <dgm:spPr/>
      <dgm:t>
        <a:bodyPr/>
        <a:lstStyle/>
        <a:p>
          <a:r>
            <a:rPr lang="en-US" sz="3200" dirty="0" smtClean="0"/>
            <a:t>Google Books</a:t>
          </a:r>
          <a:endParaRPr lang="en-US" sz="3200" dirty="0"/>
        </a:p>
      </dgm:t>
    </dgm:pt>
    <dgm:pt modelId="{96F16699-E530-438B-B3B7-C20DD4B4A6CB}" type="parTrans" cxnId="{E106E01D-AA8F-4457-9A30-E91A2A4BD48F}">
      <dgm:prSet/>
      <dgm:spPr/>
      <dgm:t>
        <a:bodyPr/>
        <a:lstStyle/>
        <a:p>
          <a:endParaRPr lang="en-US"/>
        </a:p>
      </dgm:t>
    </dgm:pt>
    <dgm:pt modelId="{09C5013C-DB70-4BE0-B5D9-FCDEBFD112AA}" type="sibTrans" cxnId="{E106E01D-AA8F-4457-9A30-E91A2A4BD48F}">
      <dgm:prSet/>
      <dgm:spPr/>
      <dgm:t>
        <a:bodyPr/>
        <a:lstStyle/>
        <a:p>
          <a:endParaRPr lang="en-US"/>
        </a:p>
      </dgm:t>
    </dgm:pt>
    <dgm:pt modelId="{EF0E673A-5BA0-43E6-8D95-0142203FB215}">
      <dgm:prSet phldrT="[Text]"/>
      <dgm:spPr>
        <a:solidFill>
          <a:schemeClr val="tx2">
            <a:lumMod val="20000"/>
            <a:lumOff val="80000"/>
            <a:alpha val="90000"/>
          </a:schemeClr>
        </a:solidFill>
      </dgm:spPr>
      <dgm:t>
        <a:bodyPr/>
        <a:lstStyle/>
        <a:p>
          <a:r>
            <a:rPr lang="en-US" dirty="0" smtClean="0">
              <a:solidFill>
                <a:schemeClr val="accent1">
                  <a:lumMod val="50000"/>
                </a:schemeClr>
              </a:solidFill>
            </a:rPr>
            <a:t>3,492,720 UC volumes</a:t>
          </a:r>
          <a:endParaRPr lang="en-US" dirty="0">
            <a:solidFill>
              <a:schemeClr val="accent1">
                <a:lumMod val="50000"/>
              </a:schemeClr>
            </a:solidFill>
          </a:endParaRPr>
        </a:p>
      </dgm:t>
    </dgm:pt>
    <dgm:pt modelId="{66FB2BF2-1AEB-4292-892C-7BF767F4D82D}" type="parTrans" cxnId="{8B32B9C4-EA00-420D-8D41-4222D884C808}">
      <dgm:prSet/>
      <dgm:spPr/>
      <dgm:t>
        <a:bodyPr/>
        <a:lstStyle/>
        <a:p>
          <a:endParaRPr lang="en-US"/>
        </a:p>
      </dgm:t>
    </dgm:pt>
    <dgm:pt modelId="{E7867F6F-8FD2-47D8-A867-8581D3974035}" type="sibTrans" cxnId="{8B32B9C4-EA00-420D-8D41-4222D884C808}">
      <dgm:prSet/>
      <dgm:spPr/>
      <dgm:t>
        <a:bodyPr/>
        <a:lstStyle/>
        <a:p>
          <a:endParaRPr lang="en-US"/>
        </a:p>
      </dgm:t>
    </dgm:pt>
    <dgm:pt modelId="{CD601330-0161-4F5F-AD4F-2A7F2AE89F50}">
      <dgm:prSet phldrT="[Text]"/>
      <dgm:spPr>
        <a:solidFill>
          <a:schemeClr val="tx2">
            <a:lumMod val="20000"/>
            <a:lumOff val="80000"/>
            <a:alpha val="90000"/>
          </a:schemeClr>
        </a:solidFill>
      </dgm:spPr>
      <dgm:t>
        <a:bodyPr/>
        <a:lstStyle/>
        <a:p>
          <a:r>
            <a:rPr lang="en-US" dirty="0" smtClean="0">
              <a:solidFill>
                <a:schemeClr val="accent1">
                  <a:lumMod val="50000"/>
                </a:schemeClr>
              </a:solidFill>
            </a:rPr>
            <a:t>≈ 13.6% of Google Books volumes (estimated)</a:t>
          </a:r>
          <a:endParaRPr lang="en-US" dirty="0">
            <a:solidFill>
              <a:schemeClr val="accent1">
                <a:lumMod val="50000"/>
              </a:schemeClr>
            </a:solidFill>
          </a:endParaRPr>
        </a:p>
      </dgm:t>
    </dgm:pt>
    <dgm:pt modelId="{F23C8FBD-D4C9-4D61-8688-FDD7498159B2}" type="parTrans" cxnId="{F62EB953-C15E-4159-8162-C587FFC614B9}">
      <dgm:prSet/>
      <dgm:spPr/>
      <dgm:t>
        <a:bodyPr/>
        <a:lstStyle/>
        <a:p>
          <a:endParaRPr lang="en-US"/>
        </a:p>
      </dgm:t>
    </dgm:pt>
    <dgm:pt modelId="{0E494864-F6C9-4881-B57D-D933870715B6}" type="sibTrans" cxnId="{F62EB953-C15E-4159-8162-C587FFC614B9}">
      <dgm:prSet/>
      <dgm:spPr/>
      <dgm:t>
        <a:bodyPr/>
        <a:lstStyle/>
        <a:p>
          <a:endParaRPr lang="en-US"/>
        </a:p>
      </dgm:t>
    </dgm:pt>
    <dgm:pt modelId="{FA770565-64F8-4F3C-95D8-4B919B03BE06}">
      <dgm:prSet phldrT="[Text]" custT="1"/>
      <dgm:spPr>
        <a:solidFill>
          <a:srgbClr val="FF6600"/>
        </a:solidFill>
        <a:ln>
          <a:solidFill>
            <a:schemeClr val="bg1"/>
          </a:solidFill>
        </a:ln>
      </dgm:spPr>
      <dgm:t>
        <a:bodyPr/>
        <a:lstStyle/>
        <a:p>
          <a:r>
            <a:rPr lang="en-US" sz="3200" dirty="0" err="1" smtClean="0">
              <a:solidFill>
                <a:schemeClr val="bg1"/>
              </a:solidFill>
            </a:rPr>
            <a:t>HathiTrust</a:t>
          </a:r>
          <a:endParaRPr lang="en-US" sz="3200" dirty="0">
            <a:solidFill>
              <a:schemeClr val="bg1"/>
            </a:solidFill>
          </a:endParaRPr>
        </a:p>
      </dgm:t>
    </dgm:pt>
    <dgm:pt modelId="{C9680B09-7271-4272-824B-965A931A5449}" type="parTrans" cxnId="{367BB2E5-DE12-4DBA-BBE2-CD3A256C1D2B}">
      <dgm:prSet/>
      <dgm:spPr/>
      <dgm:t>
        <a:bodyPr/>
        <a:lstStyle/>
        <a:p>
          <a:endParaRPr lang="en-US"/>
        </a:p>
      </dgm:t>
    </dgm:pt>
    <dgm:pt modelId="{617C3923-7BCA-4D5C-9CCE-9049434D17C6}" type="sibTrans" cxnId="{367BB2E5-DE12-4DBA-BBE2-CD3A256C1D2B}">
      <dgm:prSet/>
      <dgm:spPr/>
      <dgm:t>
        <a:bodyPr/>
        <a:lstStyle/>
        <a:p>
          <a:endParaRPr lang="en-US"/>
        </a:p>
      </dgm:t>
    </dgm:pt>
    <dgm:pt modelId="{D70C4A70-CCF3-4542-8B6C-1F0185A607A9}">
      <dgm:prSet phldrT="[Text]"/>
      <dgm:spPr>
        <a:solidFill>
          <a:schemeClr val="accent3">
            <a:lumMod val="20000"/>
            <a:lumOff val="80000"/>
            <a:alpha val="90000"/>
          </a:schemeClr>
        </a:solidFill>
      </dgm:spPr>
      <dgm:t>
        <a:bodyPr/>
        <a:lstStyle/>
        <a:p>
          <a:r>
            <a:rPr lang="en-US" dirty="0" smtClean="0">
              <a:solidFill>
                <a:srgbClr val="031B3C"/>
              </a:solidFill>
            </a:rPr>
            <a:t>3,637,905 UC volumes</a:t>
          </a:r>
          <a:endParaRPr lang="en-US" dirty="0">
            <a:solidFill>
              <a:srgbClr val="031B3C"/>
            </a:solidFill>
          </a:endParaRPr>
        </a:p>
      </dgm:t>
    </dgm:pt>
    <dgm:pt modelId="{1BFD8D88-1E41-4793-8ACD-1B78C623C0C1}" type="parTrans" cxnId="{612A740E-C8F7-4006-8EAC-7793CD9150E7}">
      <dgm:prSet/>
      <dgm:spPr/>
      <dgm:t>
        <a:bodyPr/>
        <a:lstStyle/>
        <a:p>
          <a:endParaRPr lang="en-US"/>
        </a:p>
      </dgm:t>
    </dgm:pt>
    <dgm:pt modelId="{60A1B803-ECB0-443F-82CD-CE53BFC998A3}" type="sibTrans" cxnId="{612A740E-C8F7-4006-8EAC-7793CD9150E7}">
      <dgm:prSet/>
      <dgm:spPr/>
      <dgm:t>
        <a:bodyPr/>
        <a:lstStyle/>
        <a:p>
          <a:endParaRPr lang="en-US"/>
        </a:p>
      </dgm:t>
    </dgm:pt>
    <dgm:pt modelId="{CB44D739-3FFB-48AC-A50B-82FF62D205DE}">
      <dgm:prSet phldrT="[Text]"/>
      <dgm:spPr>
        <a:solidFill>
          <a:schemeClr val="accent3">
            <a:lumMod val="20000"/>
            <a:lumOff val="80000"/>
            <a:alpha val="90000"/>
          </a:schemeClr>
        </a:solidFill>
      </dgm:spPr>
      <dgm:t>
        <a:bodyPr/>
        <a:lstStyle/>
        <a:p>
          <a:r>
            <a:rPr lang="en-US" dirty="0" smtClean="0">
              <a:solidFill>
                <a:srgbClr val="031B3C"/>
              </a:solidFill>
            </a:rPr>
            <a:t>≈ 27% of HT volumes</a:t>
          </a:r>
          <a:endParaRPr lang="en-US" dirty="0">
            <a:solidFill>
              <a:srgbClr val="031B3C"/>
            </a:solidFill>
          </a:endParaRPr>
        </a:p>
      </dgm:t>
    </dgm:pt>
    <dgm:pt modelId="{FF2239D1-9E39-4132-B425-AAAB6CBD4AC3}" type="parTrans" cxnId="{62020E45-2E41-4741-A071-970226D33F1F}">
      <dgm:prSet/>
      <dgm:spPr/>
      <dgm:t>
        <a:bodyPr/>
        <a:lstStyle/>
        <a:p>
          <a:endParaRPr lang="en-US"/>
        </a:p>
      </dgm:t>
    </dgm:pt>
    <dgm:pt modelId="{E503F100-92C8-4161-8B22-929646745409}" type="sibTrans" cxnId="{62020E45-2E41-4741-A071-970226D33F1F}">
      <dgm:prSet/>
      <dgm:spPr/>
      <dgm:t>
        <a:bodyPr/>
        <a:lstStyle/>
        <a:p>
          <a:endParaRPr lang="en-US"/>
        </a:p>
      </dgm:t>
    </dgm:pt>
    <dgm:pt modelId="{81AE76F7-3601-40AB-B3D0-E071258AA629}">
      <dgm:prSet phldrT="[Text]" custT="1"/>
      <dgm:spPr>
        <a:solidFill>
          <a:srgbClr val="800000"/>
        </a:solidFill>
        <a:ln>
          <a:solidFill>
            <a:schemeClr val="bg1"/>
          </a:solidFill>
        </a:ln>
      </dgm:spPr>
      <dgm:t>
        <a:bodyPr/>
        <a:lstStyle/>
        <a:p>
          <a:r>
            <a:rPr lang="en-US" sz="3200" dirty="0" smtClean="0">
              <a:solidFill>
                <a:schemeClr val="bg1"/>
              </a:solidFill>
            </a:rPr>
            <a:t>Internet Archive</a:t>
          </a:r>
          <a:endParaRPr lang="en-US" sz="3200" dirty="0">
            <a:solidFill>
              <a:schemeClr val="bg1"/>
            </a:solidFill>
          </a:endParaRPr>
        </a:p>
      </dgm:t>
    </dgm:pt>
    <dgm:pt modelId="{BAF75E94-896C-468D-8E6F-33A34B5C01E8}" type="parTrans" cxnId="{7EE63B52-C850-48DF-B502-4EF302E522D9}">
      <dgm:prSet/>
      <dgm:spPr/>
      <dgm:t>
        <a:bodyPr/>
        <a:lstStyle/>
        <a:p>
          <a:endParaRPr lang="en-US"/>
        </a:p>
      </dgm:t>
    </dgm:pt>
    <dgm:pt modelId="{4202188F-A8BA-4655-A22C-2D11D6336188}" type="sibTrans" cxnId="{7EE63B52-C850-48DF-B502-4EF302E522D9}">
      <dgm:prSet/>
      <dgm:spPr/>
      <dgm:t>
        <a:bodyPr/>
        <a:lstStyle/>
        <a:p>
          <a:endParaRPr lang="en-US"/>
        </a:p>
      </dgm:t>
    </dgm:pt>
    <dgm:pt modelId="{A7194726-FEA6-497F-B9CE-AD465448D677}">
      <dgm:prSet phldrT="[Text]"/>
      <dgm:spPr>
        <a:solidFill>
          <a:srgbClr val="F9C2BF">
            <a:alpha val="90000"/>
          </a:srgbClr>
        </a:solidFill>
      </dgm:spPr>
      <dgm:t>
        <a:bodyPr/>
        <a:lstStyle/>
        <a:p>
          <a:r>
            <a:rPr lang="en-US" dirty="0" smtClean="0">
              <a:solidFill>
                <a:schemeClr val="accent1">
                  <a:lumMod val="50000"/>
                </a:schemeClr>
              </a:solidFill>
            </a:rPr>
            <a:t>193,576 UC volumes</a:t>
          </a:r>
          <a:endParaRPr lang="en-US" dirty="0">
            <a:solidFill>
              <a:schemeClr val="accent1">
                <a:lumMod val="50000"/>
              </a:schemeClr>
            </a:solidFill>
          </a:endParaRPr>
        </a:p>
      </dgm:t>
    </dgm:pt>
    <dgm:pt modelId="{FE6FCE86-3319-45B0-A223-C388AF3A689A}" type="parTrans" cxnId="{6DA963F4-60B5-4AB6-914C-E764E5243BEE}">
      <dgm:prSet/>
      <dgm:spPr/>
      <dgm:t>
        <a:bodyPr/>
        <a:lstStyle/>
        <a:p>
          <a:endParaRPr lang="en-US"/>
        </a:p>
      </dgm:t>
    </dgm:pt>
    <dgm:pt modelId="{8916BC8C-F901-4B54-95A0-B289F1ECB5E9}" type="sibTrans" cxnId="{6DA963F4-60B5-4AB6-914C-E764E5243BEE}">
      <dgm:prSet/>
      <dgm:spPr/>
      <dgm:t>
        <a:bodyPr/>
        <a:lstStyle/>
        <a:p>
          <a:endParaRPr lang="en-US"/>
        </a:p>
      </dgm:t>
    </dgm:pt>
    <dgm:pt modelId="{6CA80E41-1351-458F-B9B1-1E146B066AA6}">
      <dgm:prSet phldrT="[Text]"/>
      <dgm:spPr>
        <a:solidFill>
          <a:srgbClr val="F9C2BF">
            <a:alpha val="90000"/>
          </a:srgbClr>
        </a:solidFill>
      </dgm:spPr>
      <dgm:t>
        <a:bodyPr/>
        <a:lstStyle/>
        <a:p>
          <a:r>
            <a:rPr lang="en-US" dirty="0" smtClean="0">
              <a:solidFill>
                <a:schemeClr val="accent1">
                  <a:lumMod val="50000"/>
                </a:schemeClr>
              </a:solidFill>
            </a:rPr>
            <a:t>≈ 8% of IA-digitized volumes (estimated)</a:t>
          </a:r>
          <a:endParaRPr lang="en-US" dirty="0">
            <a:solidFill>
              <a:schemeClr val="accent1">
                <a:lumMod val="50000"/>
              </a:schemeClr>
            </a:solidFill>
          </a:endParaRPr>
        </a:p>
      </dgm:t>
    </dgm:pt>
    <dgm:pt modelId="{D4F65F1F-82F7-4416-9E0C-2D4A8C9B6E39}" type="parTrans" cxnId="{2933BBBD-E188-4881-971B-00FDF92957EC}">
      <dgm:prSet/>
      <dgm:spPr/>
      <dgm:t>
        <a:bodyPr/>
        <a:lstStyle/>
        <a:p>
          <a:endParaRPr lang="en-US"/>
        </a:p>
      </dgm:t>
    </dgm:pt>
    <dgm:pt modelId="{BAE348C9-C427-454B-86B4-075A7344E9D7}" type="sibTrans" cxnId="{2933BBBD-E188-4881-971B-00FDF92957EC}">
      <dgm:prSet/>
      <dgm:spPr/>
      <dgm:t>
        <a:bodyPr/>
        <a:lstStyle/>
        <a:p>
          <a:endParaRPr lang="en-US"/>
        </a:p>
      </dgm:t>
    </dgm:pt>
    <dgm:pt modelId="{27D70CE9-90DB-4473-9519-8E56768E78E7}">
      <dgm:prSet phldrT="[Text]"/>
      <dgm:spPr>
        <a:solidFill>
          <a:schemeClr val="accent3">
            <a:lumMod val="20000"/>
            <a:lumOff val="80000"/>
            <a:alpha val="90000"/>
          </a:schemeClr>
        </a:solidFill>
      </dgm:spPr>
      <dgm:t>
        <a:bodyPr/>
        <a:lstStyle/>
        <a:p>
          <a:r>
            <a:rPr lang="en-US" dirty="0" smtClean="0">
              <a:solidFill>
                <a:srgbClr val="031B3C"/>
              </a:solidFill>
            </a:rPr>
            <a:t>Includes locally digitized  UC volumes</a:t>
          </a:r>
          <a:endParaRPr lang="en-US" dirty="0">
            <a:solidFill>
              <a:srgbClr val="031B3C"/>
            </a:solidFill>
          </a:endParaRPr>
        </a:p>
      </dgm:t>
    </dgm:pt>
    <dgm:pt modelId="{7D1E7D1D-EB09-47D5-AA5E-9195F5612582}" type="parTrans" cxnId="{27013BEE-F779-41F3-B675-E07697DD1BD2}">
      <dgm:prSet/>
      <dgm:spPr/>
      <dgm:t>
        <a:bodyPr/>
        <a:lstStyle/>
        <a:p>
          <a:endParaRPr lang="en-US"/>
        </a:p>
      </dgm:t>
    </dgm:pt>
    <dgm:pt modelId="{620A02BE-7B51-4F85-88E5-907A23F2D9F8}" type="sibTrans" cxnId="{27013BEE-F779-41F3-B675-E07697DD1BD2}">
      <dgm:prSet/>
      <dgm:spPr/>
      <dgm:t>
        <a:bodyPr/>
        <a:lstStyle/>
        <a:p>
          <a:endParaRPr lang="en-US"/>
        </a:p>
      </dgm:t>
    </dgm:pt>
    <dgm:pt modelId="{41CD888F-E536-4AFF-A776-EB9E99555C09}">
      <dgm:prSet phldrT="[Text]"/>
      <dgm:spPr>
        <a:solidFill>
          <a:schemeClr val="tx2">
            <a:lumMod val="20000"/>
            <a:lumOff val="80000"/>
            <a:alpha val="90000"/>
          </a:schemeClr>
        </a:solidFill>
      </dgm:spPr>
      <dgm:t>
        <a:bodyPr/>
        <a:lstStyle/>
        <a:p>
          <a:r>
            <a:rPr lang="en-US" dirty="0" smtClean="0">
              <a:solidFill>
                <a:schemeClr val="accent1">
                  <a:lumMod val="50000"/>
                </a:schemeClr>
              </a:solidFill>
            </a:rPr>
            <a:t>≈ 25 million volumes</a:t>
          </a:r>
          <a:endParaRPr lang="en-US" dirty="0">
            <a:solidFill>
              <a:schemeClr val="accent1">
                <a:lumMod val="50000"/>
              </a:schemeClr>
            </a:solidFill>
          </a:endParaRPr>
        </a:p>
      </dgm:t>
    </dgm:pt>
    <dgm:pt modelId="{87D972CE-1930-489B-B665-157B6E79C555}" type="parTrans" cxnId="{940A95EA-8039-4AAF-8EA2-26EF662FAA90}">
      <dgm:prSet/>
      <dgm:spPr/>
      <dgm:t>
        <a:bodyPr/>
        <a:lstStyle/>
        <a:p>
          <a:endParaRPr lang="en-US"/>
        </a:p>
      </dgm:t>
    </dgm:pt>
    <dgm:pt modelId="{60163BCA-9E84-4956-A591-7DB1AC23F7BA}" type="sibTrans" cxnId="{940A95EA-8039-4AAF-8EA2-26EF662FAA90}">
      <dgm:prSet/>
      <dgm:spPr/>
      <dgm:t>
        <a:bodyPr/>
        <a:lstStyle/>
        <a:p>
          <a:endParaRPr lang="en-US"/>
        </a:p>
      </dgm:t>
    </dgm:pt>
    <dgm:pt modelId="{4EC2EEF6-25CF-44DA-9A5C-6A7D9B51534B}">
      <dgm:prSet phldrT="[Text]"/>
      <dgm:spPr>
        <a:solidFill>
          <a:schemeClr val="accent3">
            <a:lumMod val="20000"/>
            <a:lumOff val="80000"/>
            <a:alpha val="90000"/>
          </a:schemeClr>
        </a:solidFill>
      </dgm:spPr>
      <dgm:t>
        <a:bodyPr/>
        <a:lstStyle/>
        <a:p>
          <a:r>
            <a:rPr lang="en-US" dirty="0" smtClean="0">
              <a:solidFill>
                <a:srgbClr val="031B3C"/>
              </a:solidFill>
            </a:rPr>
            <a:t>13,334,601 total HT volumes</a:t>
          </a:r>
          <a:endParaRPr lang="en-US" dirty="0">
            <a:solidFill>
              <a:srgbClr val="031B3C"/>
            </a:solidFill>
          </a:endParaRPr>
        </a:p>
      </dgm:t>
    </dgm:pt>
    <dgm:pt modelId="{643DFF79-7769-4BFB-8C0D-8A25D9E5187E}" type="parTrans" cxnId="{0B89C20A-22AA-4B43-8AD4-E605A55A13A7}">
      <dgm:prSet/>
      <dgm:spPr/>
      <dgm:t>
        <a:bodyPr/>
        <a:lstStyle/>
        <a:p>
          <a:endParaRPr lang="en-US"/>
        </a:p>
      </dgm:t>
    </dgm:pt>
    <dgm:pt modelId="{D127E585-05A2-4A3C-B85C-7C99078F1626}" type="sibTrans" cxnId="{0B89C20A-22AA-4B43-8AD4-E605A55A13A7}">
      <dgm:prSet/>
      <dgm:spPr/>
      <dgm:t>
        <a:bodyPr/>
        <a:lstStyle/>
        <a:p>
          <a:endParaRPr lang="en-US"/>
        </a:p>
      </dgm:t>
    </dgm:pt>
    <dgm:pt modelId="{036A8CD7-DFA3-4933-B1CB-215F84523C62}">
      <dgm:prSet phldrT="[Text]"/>
      <dgm:spPr>
        <a:solidFill>
          <a:srgbClr val="F9C2BF">
            <a:alpha val="90000"/>
          </a:srgbClr>
        </a:solidFill>
      </dgm:spPr>
      <dgm:t>
        <a:bodyPr/>
        <a:lstStyle/>
        <a:p>
          <a:r>
            <a:rPr lang="en-US" dirty="0" smtClean="0">
              <a:solidFill>
                <a:schemeClr val="accent1">
                  <a:lumMod val="50000"/>
                </a:schemeClr>
              </a:solidFill>
            </a:rPr>
            <a:t>≈  2.4 million IA-digitized volumes</a:t>
          </a:r>
          <a:endParaRPr lang="en-US" dirty="0">
            <a:solidFill>
              <a:schemeClr val="accent1">
                <a:lumMod val="50000"/>
              </a:schemeClr>
            </a:solidFill>
          </a:endParaRPr>
        </a:p>
      </dgm:t>
    </dgm:pt>
    <dgm:pt modelId="{17E0C973-2751-495F-A9EE-78A9CBFE2133}" type="parTrans" cxnId="{0E0B0F4C-60F0-472F-B1AC-86C1A497647A}">
      <dgm:prSet/>
      <dgm:spPr/>
      <dgm:t>
        <a:bodyPr/>
        <a:lstStyle/>
        <a:p>
          <a:endParaRPr lang="en-US"/>
        </a:p>
      </dgm:t>
    </dgm:pt>
    <dgm:pt modelId="{06E80CF8-DC39-4B76-A12D-C05F60DA401C}" type="sibTrans" cxnId="{0E0B0F4C-60F0-472F-B1AC-86C1A497647A}">
      <dgm:prSet/>
      <dgm:spPr/>
      <dgm:t>
        <a:bodyPr/>
        <a:lstStyle/>
        <a:p>
          <a:endParaRPr lang="en-US"/>
        </a:p>
      </dgm:t>
    </dgm:pt>
    <dgm:pt modelId="{C0002BCC-9E2F-4E4A-814F-EEE30D01E097}" type="pres">
      <dgm:prSet presAssocID="{A254B60E-FD88-416C-9D23-705D89C8440B}" presName="Name0" presStyleCnt="0">
        <dgm:presLayoutVars>
          <dgm:dir/>
          <dgm:animLvl val="lvl"/>
          <dgm:resizeHandles val="exact"/>
        </dgm:presLayoutVars>
      </dgm:prSet>
      <dgm:spPr/>
      <dgm:t>
        <a:bodyPr/>
        <a:lstStyle/>
        <a:p>
          <a:endParaRPr lang="en-US"/>
        </a:p>
      </dgm:t>
    </dgm:pt>
    <dgm:pt modelId="{32B325CD-93C7-46DD-A931-4DE43F38B3BB}" type="pres">
      <dgm:prSet presAssocID="{9FF950EF-6CE9-44BB-90EF-E5D9470EE201}" presName="linNode" presStyleCnt="0"/>
      <dgm:spPr/>
    </dgm:pt>
    <dgm:pt modelId="{95218CC0-8F2E-471F-842A-0CF044D33D8A}" type="pres">
      <dgm:prSet presAssocID="{9FF950EF-6CE9-44BB-90EF-E5D9470EE201}" presName="parentText" presStyleLbl="node1" presStyleIdx="0" presStyleCnt="3">
        <dgm:presLayoutVars>
          <dgm:chMax val="1"/>
          <dgm:bulletEnabled val="1"/>
        </dgm:presLayoutVars>
      </dgm:prSet>
      <dgm:spPr/>
      <dgm:t>
        <a:bodyPr/>
        <a:lstStyle/>
        <a:p>
          <a:endParaRPr lang="en-US"/>
        </a:p>
      </dgm:t>
    </dgm:pt>
    <dgm:pt modelId="{26869679-62FB-46B6-B194-A7C75865B215}" type="pres">
      <dgm:prSet presAssocID="{9FF950EF-6CE9-44BB-90EF-E5D9470EE201}" presName="descendantText" presStyleLbl="alignAccFollowNode1" presStyleIdx="0" presStyleCnt="3" custLinFactNeighborX="2481" custLinFactNeighborY="-2845">
        <dgm:presLayoutVars>
          <dgm:bulletEnabled val="1"/>
        </dgm:presLayoutVars>
      </dgm:prSet>
      <dgm:spPr/>
      <dgm:t>
        <a:bodyPr/>
        <a:lstStyle/>
        <a:p>
          <a:endParaRPr lang="en-US"/>
        </a:p>
      </dgm:t>
    </dgm:pt>
    <dgm:pt modelId="{DDFB08D4-3084-4AD1-9526-336B35A89E33}" type="pres">
      <dgm:prSet presAssocID="{09C5013C-DB70-4BE0-B5D9-FCDEBFD112AA}" presName="sp" presStyleCnt="0"/>
      <dgm:spPr/>
    </dgm:pt>
    <dgm:pt modelId="{36A214A5-BBDC-42F6-8093-DEA2DCB2A041}" type="pres">
      <dgm:prSet presAssocID="{81AE76F7-3601-40AB-B3D0-E071258AA629}" presName="linNode" presStyleCnt="0"/>
      <dgm:spPr/>
    </dgm:pt>
    <dgm:pt modelId="{6233D0CE-5CCB-48C7-9FB2-51BFC5510D5E}" type="pres">
      <dgm:prSet presAssocID="{81AE76F7-3601-40AB-B3D0-E071258AA629}" presName="parentText" presStyleLbl="node1" presStyleIdx="1" presStyleCnt="3">
        <dgm:presLayoutVars>
          <dgm:chMax val="1"/>
          <dgm:bulletEnabled val="1"/>
        </dgm:presLayoutVars>
      </dgm:prSet>
      <dgm:spPr/>
      <dgm:t>
        <a:bodyPr/>
        <a:lstStyle/>
        <a:p>
          <a:endParaRPr lang="en-US"/>
        </a:p>
      </dgm:t>
    </dgm:pt>
    <dgm:pt modelId="{6F2CAF61-6824-4A6B-AD49-9111DDB22CB2}" type="pres">
      <dgm:prSet presAssocID="{81AE76F7-3601-40AB-B3D0-E071258AA629}" presName="descendantText" presStyleLbl="alignAccFollowNode1" presStyleIdx="1" presStyleCnt="3">
        <dgm:presLayoutVars>
          <dgm:bulletEnabled val="1"/>
        </dgm:presLayoutVars>
      </dgm:prSet>
      <dgm:spPr/>
      <dgm:t>
        <a:bodyPr/>
        <a:lstStyle/>
        <a:p>
          <a:endParaRPr lang="en-US"/>
        </a:p>
      </dgm:t>
    </dgm:pt>
    <dgm:pt modelId="{B5E941DA-3077-D94B-B0DF-5EE6C501DECF}" type="pres">
      <dgm:prSet presAssocID="{4202188F-A8BA-4655-A22C-2D11D6336188}" presName="sp" presStyleCnt="0"/>
      <dgm:spPr/>
    </dgm:pt>
    <dgm:pt modelId="{80992F7A-DCF2-4D45-8AFB-963961CD0F49}" type="pres">
      <dgm:prSet presAssocID="{FA770565-64F8-4F3C-95D8-4B919B03BE06}" presName="linNode" presStyleCnt="0"/>
      <dgm:spPr/>
    </dgm:pt>
    <dgm:pt modelId="{E7F66C80-56D6-49AE-9B7D-C10F712210FA}" type="pres">
      <dgm:prSet presAssocID="{FA770565-64F8-4F3C-95D8-4B919B03BE06}" presName="parentText" presStyleLbl="node1" presStyleIdx="2" presStyleCnt="3">
        <dgm:presLayoutVars>
          <dgm:chMax val="1"/>
          <dgm:bulletEnabled val="1"/>
        </dgm:presLayoutVars>
      </dgm:prSet>
      <dgm:spPr/>
      <dgm:t>
        <a:bodyPr/>
        <a:lstStyle/>
        <a:p>
          <a:endParaRPr lang="en-US"/>
        </a:p>
      </dgm:t>
    </dgm:pt>
    <dgm:pt modelId="{EC25BEBA-F6F6-4B5F-9643-E56C48CCEDAF}" type="pres">
      <dgm:prSet presAssocID="{FA770565-64F8-4F3C-95D8-4B919B03BE06}" presName="descendantText" presStyleLbl="alignAccFollowNode1" presStyleIdx="2" presStyleCnt="3">
        <dgm:presLayoutVars>
          <dgm:bulletEnabled val="1"/>
        </dgm:presLayoutVars>
      </dgm:prSet>
      <dgm:spPr/>
      <dgm:t>
        <a:bodyPr/>
        <a:lstStyle/>
        <a:p>
          <a:endParaRPr lang="en-US"/>
        </a:p>
      </dgm:t>
    </dgm:pt>
  </dgm:ptLst>
  <dgm:cxnLst>
    <dgm:cxn modelId="{7EE63B52-C850-48DF-B502-4EF302E522D9}" srcId="{A254B60E-FD88-416C-9D23-705D89C8440B}" destId="{81AE76F7-3601-40AB-B3D0-E071258AA629}" srcOrd="1" destOrd="0" parTransId="{BAF75E94-896C-468D-8E6F-33A34B5C01E8}" sibTransId="{4202188F-A8BA-4655-A22C-2D11D6336188}"/>
    <dgm:cxn modelId="{263ABB9B-FC26-A748-BE5C-5F07E7FD6749}" type="presOf" srcId="{41CD888F-E536-4AFF-A776-EB9E99555C09}" destId="{26869679-62FB-46B6-B194-A7C75865B215}" srcOrd="0" destOrd="1" presId="urn:microsoft.com/office/officeart/2005/8/layout/vList5"/>
    <dgm:cxn modelId="{5D4C54BE-4352-564C-8A5F-FDCD991BC4C9}" type="presOf" srcId="{27D70CE9-90DB-4473-9519-8E56768E78E7}" destId="{EC25BEBA-F6F6-4B5F-9643-E56C48CCEDAF}" srcOrd="0" destOrd="3" presId="urn:microsoft.com/office/officeart/2005/8/layout/vList5"/>
    <dgm:cxn modelId="{E0B6E3C6-657D-2A4D-92FF-2F94397D84A3}" type="presOf" srcId="{81AE76F7-3601-40AB-B3D0-E071258AA629}" destId="{6233D0CE-5CCB-48C7-9FB2-51BFC5510D5E}" srcOrd="0" destOrd="0" presId="urn:microsoft.com/office/officeart/2005/8/layout/vList5"/>
    <dgm:cxn modelId="{1C6B7933-0FD5-724B-98E4-88ABF47229F6}" type="presOf" srcId="{9FF950EF-6CE9-44BB-90EF-E5D9470EE201}" destId="{95218CC0-8F2E-471F-842A-0CF044D33D8A}" srcOrd="0" destOrd="0" presId="urn:microsoft.com/office/officeart/2005/8/layout/vList5"/>
    <dgm:cxn modelId="{866792EB-73D4-7C4D-B641-D2E0973F67C1}" type="presOf" srcId="{D70C4A70-CCF3-4542-8B6C-1F0185A607A9}" destId="{EC25BEBA-F6F6-4B5F-9643-E56C48CCEDAF}" srcOrd="0" destOrd="0" presId="urn:microsoft.com/office/officeart/2005/8/layout/vList5"/>
    <dgm:cxn modelId="{D6582196-3AB0-3748-8F78-5634D2DE20BC}" type="presOf" srcId="{FA770565-64F8-4F3C-95D8-4B919B03BE06}" destId="{E7F66C80-56D6-49AE-9B7D-C10F712210FA}" srcOrd="0" destOrd="0" presId="urn:microsoft.com/office/officeart/2005/8/layout/vList5"/>
    <dgm:cxn modelId="{F64E0F9A-E6B8-FB40-AE84-468BB3B7E642}" type="presOf" srcId="{EF0E673A-5BA0-43E6-8D95-0142203FB215}" destId="{26869679-62FB-46B6-B194-A7C75865B215}" srcOrd="0" destOrd="0" presId="urn:microsoft.com/office/officeart/2005/8/layout/vList5"/>
    <dgm:cxn modelId="{CBEF888C-EF50-F444-AA86-FDFAFF77596B}" type="presOf" srcId="{CD601330-0161-4F5F-AD4F-2A7F2AE89F50}" destId="{26869679-62FB-46B6-B194-A7C75865B215}" srcOrd="0" destOrd="2" presId="urn:microsoft.com/office/officeart/2005/8/layout/vList5"/>
    <dgm:cxn modelId="{A963A187-0989-1541-82EA-1206BAA186DB}" type="presOf" srcId="{036A8CD7-DFA3-4933-B1CB-215F84523C62}" destId="{6F2CAF61-6824-4A6B-AD49-9111DDB22CB2}" srcOrd="0" destOrd="1" presId="urn:microsoft.com/office/officeart/2005/8/layout/vList5"/>
    <dgm:cxn modelId="{367BB2E5-DE12-4DBA-BBE2-CD3A256C1D2B}" srcId="{A254B60E-FD88-416C-9D23-705D89C8440B}" destId="{FA770565-64F8-4F3C-95D8-4B919B03BE06}" srcOrd="2" destOrd="0" parTransId="{C9680B09-7271-4272-824B-965A931A5449}" sibTransId="{617C3923-7BCA-4D5C-9CCE-9049434D17C6}"/>
    <dgm:cxn modelId="{E788AAF4-2AF7-4D4D-9C94-3C7EB2113662}" type="presOf" srcId="{4EC2EEF6-25CF-44DA-9A5C-6A7D9B51534B}" destId="{EC25BEBA-F6F6-4B5F-9643-E56C48CCEDAF}" srcOrd="0" destOrd="1" presId="urn:microsoft.com/office/officeart/2005/8/layout/vList5"/>
    <dgm:cxn modelId="{0E0B0F4C-60F0-472F-B1AC-86C1A497647A}" srcId="{81AE76F7-3601-40AB-B3D0-E071258AA629}" destId="{036A8CD7-DFA3-4933-B1CB-215F84523C62}" srcOrd="1" destOrd="0" parTransId="{17E0C973-2751-495F-A9EE-78A9CBFE2133}" sibTransId="{06E80CF8-DC39-4B76-A12D-C05F60DA401C}"/>
    <dgm:cxn modelId="{A83354A9-9509-E94C-8D4A-44F04AF07A78}" type="presOf" srcId="{A254B60E-FD88-416C-9D23-705D89C8440B}" destId="{C0002BCC-9E2F-4E4A-814F-EEE30D01E097}" srcOrd="0" destOrd="0" presId="urn:microsoft.com/office/officeart/2005/8/layout/vList5"/>
    <dgm:cxn modelId="{6DA963F4-60B5-4AB6-914C-E764E5243BEE}" srcId="{81AE76F7-3601-40AB-B3D0-E071258AA629}" destId="{A7194726-FEA6-497F-B9CE-AD465448D677}" srcOrd="0" destOrd="0" parTransId="{FE6FCE86-3319-45B0-A223-C388AF3A689A}" sibTransId="{8916BC8C-F901-4B54-95A0-B289F1ECB5E9}"/>
    <dgm:cxn modelId="{B7034B7B-0E57-4344-82B4-374AF2301733}" type="presOf" srcId="{6CA80E41-1351-458F-B9B1-1E146B066AA6}" destId="{6F2CAF61-6824-4A6B-AD49-9111DDB22CB2}" srcOrd="0" destOrd="2" presId="urn:microsoft.com/office/officeart/2005/8/layout/vList5"/>
    <dgm:cxn modelId="{27013BEE-F779-41F3-B675-E07697DD1BD2}" srcId="{FA770565-64F8-4F3C-95D8-4B919B03BE06}" destId="{27D70CE9-90DB-4473-9519-8E56768E78E7}" srcOrd="3" destOrd="0" parTransId="{7D1E7D1D-EB09-47D5-AA5E-9195F5612582}" sibTransId="{620A02BE-7B51-4F85-88E5-907A23F2D9F8}"/>
    <dgm:cxn modelId="{8B32B9C4-EA00-420D-8D41-4222D884C808}" srcId="{9FF950EF-6CE9-44BB-90EF-E5D9470EE201}" destId="{EF0E673A-5BA0-43E6-8D95-0142203FB215}" srcOrd="0" destOrd="0" parTransId="{66FB2BF2-1AEB-4292-892C-7BF767F4D82D}" sibTransId="{E7867F6F-8FD2-47D8-A867-8581D3974035}"/>
    <dgm:cxn modelId="{B7B1DD9C-E743-0E44-A3E3-779AF486DC13}" type="presOf" srcId="{CB44D739-3FFB-48AC-A50B-82FF62D205DE}" destId="{EC25BEBA-F6F6-4B5F-9643-E56C48CCEDAF}" srcOrd="0" destOrd="2" presId="urn:microsoft.com/office/officeart/2005/8/layout/vList5"/>
    <dgm:cxn modelId="{612A740E-C8F7-4006-8EAC-7793CD9150E7}" srcId="{FA770565-64F8-4F3C-95D8-4B919B03BE06}" destId="{D70C4A70-CCF3-4542-8B6C-1F0185A607A9}" srcOrd="0" destOrd="0" parTransId="{1BFD8D88-1E41-4793-8ACD-1B78C623C0C1}" sibTransId="{60A1B803-ECB0-443F-82CD-CE53BFC998A3}"/>
    <dgm:cxn modelId="{2933BBBD-E188-4881-971B-00FDF92957EC}" srcId="{81AE76F7-3601-40AB-B3D0-E071258AA629}" destId="{6CA80E41-1351-458F-B9B1-1E146B066AA6}" srcOrd="2" destOrd="0" parTransId="{D4F65F1F-82F7-4416-9E0C-2D4A8C9B6E39}" sibTransId="{BAE348C9-C427-454B-86B4-075A7344E9D7}"/>
    <dgm:cxn modelId="{F62EB953-C15E-4159-8162-C587FFC614B9}" srcId="{9FF950EF-6CE9-44BB-90EF-E5D9470EE201}" destId="{CD601330-0161-4F5F-AD4F-2A7F2AE89F50}" srcOrd="2" destOrd="0" parTransId="{F23C8FBD-D4C9-4D61-8688-FDD7498159B2}" sibTransId="{0E494864-F6C9-4881-B57D-D933870715B6}"/>
    <dgm:cxn modelId="{6FB155D7-06D5-FD4F-8FF2-7ECD4EAC235F}" type="presOf" srcId="{A7194726-FEA6-497F-B9CE-AD465448D677}" destId="{6F2CAF61-6824-4A6B-AD49-9111DDB22CB2}" srcOrd="0" destOrd="0" presId="urn:microsoft.com/office/officeart/2005/8/layout/vList5"/>
    <dgm:cxn modelId="{940A95EA-8039-4AAF-8EA2-26EF662FAA90}" srcId="{9FF950EF-6CE9-44BB-90EF-E5D9470EE201}" destId="{41CD888F-E536-4AFF-A776-EB9E99555C09}" srcOrd="1" destOrd="0" parTransId="{87D972CE-1930-489B-B665-157B6E79C555}" sibTransId="{60163BCA-9E84-4956-A591-7DB1AC23F7BA}"/>
    <dgm:cxn modelId="{0B89C20A-22AA-4B43-8AD4-E605A55A13A7}" srcId="{FA770565-64F8-4F3C-95D8-4B919B03BE06}" destId="{4EC2EEF6-25CF-44DA-9A5C-6A7D9B51534B}" srcOrd="1" destOrd="0" parTransId="{643DFF79-7769-4BFB-8C0D-8A25D9E5187E}" sibTransId="{D127E585-05A2-4A3C-B85C-7C99078F1626}"/>
    <dgm:cxn modelId="{62020E45-2E41-4741-A071-970226D33F1F}" srcId="{FA770565-64F8-4F3C-95D8-4B919B03BE06}" destId="{CB44D739-3FFB-48AC-A50B-82FF62D205DE}" srcOrd="2" destOrd="0" parTransId="{FF2239D1-9E39-4132-B425-AAAB6CBD4AC3}" sibTransId="{E503F100-92C8-4161-8B22-929646745409}"/>
    <dgm:cxn modelId="{E106E01D-AA8F-4457-9A30-E91A2A4BD48F}" srcId="{A254B60E-FD88-416C-9D23-705D89C8440B}" destId="{9FF950EF-6CE9-44BB-90EF-E5D9470EE201}" srcOrd="0" destOrd="0" parTransId="{96F16699-E530-438B-B3B7-C20DD4B4A6CB}" sibTransId="{09C5013C-DB70-4BE0-B5D9-FCDEBFD112AA}"/>
    <dgm:cxn modelId="{99C54458-F2B2-0B49-B120-668B34DB232B}" type="presParOf" srcId="{C0002BCC-9E2F-4E4A-814F-EEE30D01E097}" destId="{32B325CD-93C7-46DD-A931-4DE43F38B3BB}" srcOrd="0" destOrd="0" presId="urn:microsoft.com/office/officeart/2005/8/layout/vList5"/>
    <dgm:cxn modelId="{9A9A9AC6-67AB-6D47-ACD6-FA404EE682DA}" type="presParOf" srcId="{32B325CD-93C7-46DD-A931-4DE43F38B3BB}" destId="{95218CC0-8F2E-471F-842A-0CF044D33D8A}" srcOrd="0" destOrd="0" presId="urn:microsoft.com/office/officeart/2005/8/layout/vList5"/>
    <dgm:cxn modelId="{8E837F46-6100-D048-8EC3-A2BBD9BBCB56}" type="presParOf" srcId="{32B325CD-93C7-46DD-A931-4DE43F38B3BB}" destId="{26869679-62FB-46B6-B194-A7C75865B215}" srcOrd="1" destOrd="0" presId="urn:microsoft.com/office/officeart/2005/8/layout/vList5"/>
    <dgm:cxn modelId="{CABB1E88-E8E2-194A-A462-1FA9FB96B1E0}" type="presParOf" srcId="{C0002BCC-9E2F-4E4A-814F-EEE30D01E097}" destId="{DDFB08D4-3084-4AD1-9526-336B35A89E33}" srcOrd="1" destOrd="0" presId="urn:microsoft.com/office/officeart/2005/8/layout/vList5"/>
    <dgm:cxn modelId="{D7D0E937-9D29-6B4D-BEEC-86CA999E57B6}" type="presParOf" srcId="{C0002BCC-9E2F-4E4A-814F-EEE30D01E097}" destId="{36A214A5-BBDC-42F6-8093-DEA2DCB2A041}" srcOrd="2" destOrd="0" presId="urn:microsoft.com/office/officeart/2005/8/layout/vList5"/>
    <dgm:cxn modelId="{D642F408-A955-6047-B3AD-07C2ECBD0A09}" type="presParOf" srcId="{36A214A5-BBDC-42F6-8093-DEA2DCB2A041}" destId="{6233D0CE-5CCB-48C7-9FB2-51BFC5510D5E}" srcOrd="0" destOrd="0" presId="urn:microsoft.com/office/officeart/2005/8/layout/vList5"/>
    <dgm:cxn modelId="{0CBAD870-C1F9-D24D-8562-10137E5E2733}" type="presParOf" srcId="{36A214A5-BBDC-42F6-8093-DEA2DCB2A041}" destId="{6F2CAF61-6824-4A6B-AD49-9111DDB22CB2}" srcOrd="1" destOrd="0" presId="urn:microsoft.com/office/officeart/2005/8/layout/vList5"/>
    <dgm:cxn modelId="{B08EE012-31C6-9148-99D6-C4C5BB3356C3}" type="presParOf" srcId="{C0002BCC-9E2F-4E4A-814F-EEE30D01E097}" destId="{B5E941DA-3077-D94B-B0DF-5EE6C501DECF}" srcOrd="3" destOrd="0" presId="urn:microsoft.com/office/officeart/2005/8/layout/vList5"/>
    <dgm:cxn modelId="{70D9FB92-E4A6-C94C-95B3-DA90284BC299}" type="presParOf" srcId="{C0002BCC-9E2F-4E4A-814F-EEE30D01E097}" destId="{80992F7A-DCF2-4D45-8AFB-963961CD0F49}" srcOrd="4" destOrd="0" presId="urn:microsoft.com/office/officeart/2005/8/layout/vList5"/>
    <dgm:cxn modelId="{FA84EC38-263E-394E-AEBA-ECF773F7B051}" type="presParOf" srcId="{80992F7A-DCF2-4D45-8AFB-963961CD0F49}" destId="{E7F66C80-56D6-49AE-9B7D-C10F712210FA}" srcOrd="0" destOrd="0" presId="urn:microsoft.com/office/officeart/2005/8/layout/vList5"/>
    <dgm:cxn modelId="{6AC74D8A-BB7D-B34B-927A-476CF02B109E}" type="presParOf" srcId="{80992F7A-DCF2-4D45-8AFB-963961CD0F49}" destId="{EC25BEBA-F6F6-4B5F-9643-E56C48CCEDA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69679-62FB-46B6-B194-A7C75865B215}">
      <dsp:nvSpPr>
        <dsp:cNvPr id="0" name=""/>
        <dsp:cNvSpPr/>
      </dsp:nvSpPr>
      <dsp:spPr>
        <a:xfrm rot="5400000">
          <a:off x="4692026" y="-1739534"/>
          <a:ext cx="1290042" cy="5023104"/>
        </a:xfrm>
        <a:prstGeom prst="round2SameRect">
          <a:avLst/>
        </a:prstGeom>
        <a:solidFill>
          <a:schemeClr val="tx2">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solidFill>
                <a:schemeClr val="accent1">
                  <a:lumMod val="50000"/>
                </a:schemeClr>
              </a:solidFill>
            </a:rPr>
            <a:t>3,492,720 UC volumes</a:t>
          </a:r>
          <a:endParaRPr lang="en-US" sz="1700" kern="1200" dirty="0">
            <a:solidFill>
              <a:schemeClr val="accent1">
                <a:lumMod val="50000"/>
              </a:schemeClr>
            </a:solidFill>
          </a:endParaRPr>
        </a:p>
        <a:p>
          <a:pPr marL="171450" lvl="1" indent="-171450" algn="l" defTabSz="755650">
            <a:lnSpc>
              <a:spcPct val="90000"/>
            </a:lnSpc>
            <a:spcBef>
              <a:spcPct val="0"/>
            </a:spcBef>
            <a:spcAft>
              <a:spcPct val="15000"/>
            </a:spcAft>
            <a:buChar char="••"/>
          </a:pPr>
          <a:r>
            <a:rPr lang="en-US" sz="1700" kern="1200" dirty="0" smtClean="0">
              <a:solidFill>
                <a:schemeClr val="accent1">
                  <a:lumMod val="50000"/>
                </a:schemeClr>
              </a:solidFill>
            </a:rPr>
            <a:t>≈ 25 million volumes</a:t>
          </a:r>
          <a:endParaRPr lang="en-US" sz="1700" kern="1200" dirty="0">
            <a:solidFill>
              <a:schemeClr val="accent1">
                <a:lumMod val="50000"/>
              </a:schemeClr>
            </a:solidFill>
          </a:endParaRPr>
        </a:p>
        <a:p>
          <a:pPr marL="171450" lvl="1" indent="-171450" algn="l" defTabSz="755650">
            <a:lnSpc>
              <a:spcPct val="90000"/>
            </a:lnSpc>
            <a:spcBef>
              <a:spcPct val="0"/>
            </a:spcBef>
            <a:spcAft>
              <a:spcPct val="15000"/>
            </a:spcAft>
            <a:buChar char="••"/>
          </a:pPr>
          <a:r>
            <a:rPr lang="en-US" sz="1700" kern="1200" dirty="0" smtClean="0">
              <a:solidFill>
                <a:schemeClr val="accent1">
                  <a:lumMod val="50000"/>
                </a:schemeClr>
              </a:solidFill>
            </a:rPr>
            <a:t>≈ 13.6% of Google Books volumes (estimated)</a:t>
          </a:r>
          <a:endParaRPr lang="en-US" sz="1700" kern="1200" dirty="0">
            <a:solidFill>
              <a:schemeClr val="accent1">
                <a:lumMod val="50000"/>
              </a:schemeClr>
            </a:solidFill>
          </a:endParaRPr>
        </a:p>
      </dsp:txBody>
      <dsp:txXfrm rot="-5400000">
        <a:off x="2825496" y="189971"/>
        <a:ext cx="4960129" cy="1164092"/>
      </dsp:txXfrm>
    </dsp:sp>
    <dsp:sp modelId="{95218CC0-8F2E-471F-842A-0CF044D33D8A}">
      <dsp:nvSpPr>
        <dsp:cNvPr id="0" name=""/>
        <dsp:cNvSpPr/>
      </dsp:nvSpPr>
      <dsp:spPr>
        <a:xfrm>
          <a:off x="0" y="2443"/>
          <a:ext cx="2825496" cy="16125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t>Google Books</a:t>
          </a:r>
          <a:endParaRPr lang="en-US" sz="3200" kern="1200" dirty="0"/>
        </a:p>
      </dsp:txBody>
      <dsp:txXfrm>
        <a:off x="78718" y="81161"/>
        <a:ext cx="2668060" cy="1455116"/>
      </dsp:txXfrm>
    </dsp:sp>
    <dsp:sp modelId="{6F2CAF61-6824-4A6B-AD49-9111DDB22CB2}">
      <dsp:nvSpPr>
        <dsp:cNvPr id="0" name=""/>
        <dsp:cNvSpPr/>
      </dsp:nvSpPr>
      <dsp:spPr>
        <a:xfrm rot="5400000">
          <a:off x="4692026" y="-9652"/>
          <a:ext cx="1290042" cy="5023104"/>
        </a:xfrm>
        <a:prstGeom prst="round2SameRect">
          <a:avLst/>
        </a:prstGeom>
        <a:solidFill>
          <a:srgbClr val="F9C2BF">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solidFill>
                <a:schemeClr val="accent1">
                  <a:lumMod val="50000"/>
                </a:schemeClr>
              </a:solidFill>
            </a:rPr>
            <a:t>193,576 UC volumes</a:t>
          </a:r>
          <a:endParaRPr lang="en-US" sz="1700" kern="1200" dirty="0">
            <a:solidFill>
              <a:schemeClr val="accent1">
                <a:lumMod val="50000"/>
              </a:schemeClr>
            </a:solidFill>
          </a:endParaRPr>
        </a:p>
        <a:p>
          <a:pPr marL="171450" lvl="1" indent="-171450" algn="l" defTabSz="755650">
            <a:lnSpc>
              <a:spcPct val="90000"/>
            </a:lnSpc>
            <a:spcBef>
              <a:spcPct val="0"/>
            </a:spcBef>
            <a:spcAft>
              <a:spcPct val="15000"/>
            </a:spcAft>
            <a:buChar char="••"/>
          </a:pPr>
          <a:r>
            <a:rPr lang="en-US" sz="1700" kern="1200" dirty="0" smtClean="0">
              <a:solidFill>
                <a:schemeClr val="accent1">
                  <a:lumMod val="50000"/>
                </a:schemeClr>
              </a:solidFill>
            </a:rPr>
            <a:t>≈  2.4 million IA-digitized volumes</a:t>
          </a:r>
          <a:endParaRPr lang="en-US" sz="1700" kern="1200" dirty="0">
            <a:solidFill>
              <a:schemeClr val="accent1">
                <a:lumMod val="50000"/>
              </a:schemeClr>
            </a:solidFill>
          </a:endParaRPr>
        </a:p>
        <a:p>
          <a:pPr marL="171450" lvl="1" indent="-171450" algn="l" defTabSz="755650">
            <a:lnSpc>
              <a:spcPct val="90000"/>
            </a:lnSpc>
            <a:spcBef>
              <a:spcPct val="0"/>
            </a:spcBef>
            <a:spcAft>
              <a:spcPct val="15000"/>
            </a:spcAft>
            <a:buChar char="••"/>
          </a:pPr>
          <a:r>
            <a:rPr lang="en-US" sz="1700" kern="1200" dirty="0" smtClean="0">
              <a:solidFill>
                <a:schemeClr val="accent1">
                  <a:lumMod val="50000"/>
                </a:schemeClr>
              </a:solidFill>
            </a:rPr>
            <a:t>≈ 8% of IA-digitized volumes (estimated)</a:t>
          </a:r>
          <a:endParaRPr lang="en-US" sz="1700" kern="1200" dirty="0">
            <a:solidFill>
              <a:schemeClr val="accent1">
                <a:lumMod val="50000"/>
              </a:schemeClr>
            </a:solidFill>
          </a:endParaRPr>
        </a:p>
      </dsp:txBody>
      <dsp:txXfrm rot="-5400000">
        <a:off x="2825496" y="1919854"/>
        <a:ext cx="4960129" cy="1164092"/>
      </dsp:txXfrm>
    </dsp:sp>
    <dsp:sp modelId="{6233D0CE-5CCB-48C7-9FB2-51BFC5510D5E}">
      <dsp:nvSpPr>
        <dsp:cNvPr id="0" name=""/>
        <dsp:cNvSpPr/>
      </dsp:nvSpPr>
      <dsp:spPr>
        <a:xfrm>
          <a:off x="0" y="1695623"/>
          <a:ext cx="2825496" cy="1612552"/>
        </a:xfrm>
        <a:prstGeom prst="roundRect">
          <a:avLst/>
        </a:prstGeom>
        <a:solidFill>
          <a:srgbClr val="80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rPr>
            <a:t>Internet Archive</a:t>
          </a:r>
          <a:endParaRPr lang="en-US" sz="3200" kern="1200" dirty="0">
            <a:solidFill>
              <a:schemeClr val="bg1"/>
            </a:solidFill>
          </a:endParaRPr>
        </a:p>
      </dsp:txBody>
      <dsp:txXfrm>
        <a:off x="78718" y="1774341"/>
        <a:ext cx="2668060" cy="1455116"/>
      </dsp:txXfrm>
    </dsp:sp>
    <dsp:sp modelId="{EC25BEBA-F6F6-4B5F-9643-E56C48CCEDAF}">
      <dsp:nvSpPr>
        <dsp:cNvPr id="0" name=""/>
        <dsp:cNvSpPr/>
      </dsp:nvSpPr>
      <dsp:spPr>
        <a:xfrm rot="5400000">
          <a:off x="4692026" y="1683528"/>
          <a:ext cx="1290042" cy="5023104"/>
        </a:xfrm>
        <a:prstGeom prst="round2SameRect">
          <a:avLst/>
        </a:prstGeom>
        <a:solidFill>
          <a:schemeClr val="accent3">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solidFill>
                <a:srgbClr val="031B3C"/>
              </a:solidFill>
            </a:rPr>
            <a:t>3,637,905 UC volumes</a:t>
          </a:r>
          <a:endParaRPr lang="en-US" sz="1700" kern="1200" dirty="0">
            <a:solidFill>
              <a:srgbClr val="031B3C"/>
            </a:solidFill>
          </a:endParaRPr>
        </a:p>
        <a:p>
          <a:pPr marL="171450" lvl="1" indent="-171450" algn="l" defTabSz="755650">
            <a:lnSpc>
              <a:spcPct val="90000"/>
            </a:lnSpc>
            <a:spcBef>
              <a:spcPct val="0"/>
            </a:spcBef>
            <a:spcAft>
              <a:spcPct val="15000"/>
            </a:spcAft>
            <a:buChar char="••"/>
          </a:pPr>
          <a:r>
            <a:rPr lang="en-US" sz="1700" kern="1200" dirty="0" smtClean="0">
              <a:solidFill>
                <a:srgbClr val="031B3C"/>
              </a:solidFill>
            </a:rPr>
            <a:t>13,334,601 total HT volumes</a:t>
          </a:r>
          <a:endParaRPr lang="en-US" sz="1700" kern="1200" dirty="0">
            <a:solidFill>
              <a:srgbClr val="031B3C"/>
            </a:solidFill>
          </a:endParaRPr>
        </a:p>
        <a:p>
          <a:pPr marL="171450" lvl="1" indent="-171450" algn="l" defTabSz="755650">
            <a:lnSpc>
              <a:spcPct val="90000"/>
            </a:lnSpc>
            <a:spcBef>
              <a:spcPct val="0"/>
            </a:spcBef>
            <a:spcAft>
              <a:spcPct val="15000"/>
            </a:spcAft>
            <a:buChar char="••"/>
          </a:pPr>
          <a:r>
            <a:rPr lang="en-US" sz="1700" kern="1200" dirty="0" smtClean="0">
              <a:solidFill>
                <a:srgbClr val="031B3C"/>
              </a:solidFill>
            </a:rPr>
            <a:t>≈ 27% of HT volumes</a:t>
          </a:r>
          <a:endParaRPr lang="en-US" sz="1700" kern="1200" dirty="0">
            <a:solidFill>
              <a:srgbClr val="031B3C"/>
            </a:solidFill>
          </a:endParaRPr>
        </a:p>
        <a:p>
          <a:pPr marL="171450" lvl="1" indent="-171450" algn="l" defTabSz="755650">
            <a:lnSpc>
              <a:spcPct val="90000"/>
            </a:lnSpc>
            <a:spcBef>
              <a:spcPct val="0"/>
            </a:spcBef>
            <a:spcAft>
              <a:spcPct val="15000"/>
            </a:spcAft>
            <a:buChar char="••"/>
          </a:pPr>
          <a:r>
            <a:rPr lang="en-US" sz="1700" kern="1200" dirty="0" smtClean="0">
              <a:solidFill>
                <a:srgbClr val="031B3C"/>
              </a:solidFill>
            </a:rPr>
            <a:t>Includes locally digitized  UC volumes</a:t>
          </a:r>
          <a:endParaRPr lang="en-US" sz="1700" kern="1200" dirty="0">
            <a:solidFill>
              <a:srgbClr val="031B3C"/>
            </a:solidFill>
          </a:endParaRPr>
        </a:p>
      </dsp:txBody>
      <dsp:txXfrm rot="-5400000">
        <a:off x="2825496" y="3613034"/>
        <a:ext cx="4960129" cy="1164092"/>
      </dsp:txXfrm>
    </dsp:sp>
    <dsp:sp modelId="{E7F66C80-56D6-49AE-9B7D-C10F712210FA}">
      <dsp:nvSpPr>
        <dsp:cNvPr id="0" name=""/>
        <dsp:cNvSpPr/>
      </dsp:nvSpPr>
      <dsp:spPr>
        <a:xfrm>
          <a:off x="0" y="3388804"/>
          <a:ext cx="2825496" cy="1612552"/>
        </a:xfrm>
        <a:prstGeom prst="roundRect">
          <a:avLst/>
        </a:prstGeom>
        <a:solidFill>
          <a:srgbClr val="FF66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err="1" smtClean="0">
              <a:solidFill>
                <a:schemeClr val="bg1"/>
              </a:solidFill>
            </a:rPr>
            <a:t>HathiTrust</a:t>
          </a:r>
          <a:endParaRPr lang="en-US" sz="3200" kern="1200" dirty="0">
            <a:solidFill>
              <a:schemeClr val="bg1"/>
            </a:solidFill>
          </a:endParaRPr>
        </a:p>
      </dsp:txBody>
      <dsp:txXfrm>
        <a:off x="78718" y="3467522"/>
        <a:ext cx="2668060" cy="14551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E7D018D-748F-47BF-843A-40349A141CAC}" type="datetimeFigureOut">
              <a:rPr lang="en-US" smtClean="0"/>
              <a:pPr/>
              <a:t>6/16/2015</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04AC5213-BACC-41AB-9B61-B40CF6C5296E}" type="slidenum">
              <a:rPr lang="en-US" smtClean="0"/>
              <a:pPr/>
              <a:t>‹#›</a:t>
            </a:fld>
            <a:endParaRPr lang="en-US" dirty="0"/>
          </a:p>
        </p:txBody>
      </p:sp>
    </p:spTree>
    <p:extLst>
      <p:ext uri="{BB962C8B-B14F-4D97-AF65-F5344CB8AC3E}">
        <p14:creationId xmlns:p14="http://schemas.microsoft.com/office/powerpoint/2010/main" val="1768702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23E9B8FB-2ABD-42C9-A6DA-A6789EAF441D}" type="datetimeFigureOut">
              <a:rPr lang="en-US" smtClean="0"/>
              <a:pPr/>
              <a:t>6/16/2015</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BE2A7042-DEED-4AA1-9E89-4A16B2572577}" type="slidenum">
              <a:rPr lang="en-US" smtClean="0"/>
              <a:pPr/>
              <a:t>‹#›</a:t>
            </a:fld>
            <a:endParaRPr lang="en-US" dirty="0"/>
          </a:p>
        </p:txBody>
      </p:sp>
    </p:spTree>
    <p:extLst>
      <p:ext uri="{BB962C8B-B14F-4D97-AF65-F5344CB8AC3E}">
        <p14:creationId xmlns:p14="http://schemas.microsoft.com/office/powerpoint/2010/main" val="338726096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a:t>
            </a:fld>
            <a:endParaRPr lang="en-US" dirty="0"/>
          </a:p>
        </p:txBody>
      </p:sp>
    </p:spTree>
    <p:extLst>
      <p:ext uri="{BB962C8B-B14F-4D97-AF65-F5344CB8AC3E}">
        <p14:creationId xmlns:p14="http://schemas.microsoft.com/office/powerpoint/2010/main" val="3596104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9730" tIns="44865" rIns="89730" bIns="44865"/>
          <a:lstStyle/>
          <a:p>
            <a:endParaRPr lang="en-US" dirty="0"/>
          </a:p>
        </p:txBody>
      </p:sp>
      <p:sp>
        <p:nvSpPr>
          <p:cNvPr id="4" name="Slide Number Placeholder 3"/>
          <p:cNvSpPr>
            <a:spLocks noGrp="1"/>
          </p:cNvSpPr>
          <p:nvPr>
            <p:ph type="sldNum" sz="quarter" idx="10"/>
          </p:nvPr>
        </p:nvSpPr>
        <p:spPr/>
        <p:txBody>
          <a:bodyPr lIns="89730" tIns="44865" rIns="89730" bIns="44865"/>
          <a:lstStyle/>
          <a:p>
            <a:fld id="{1670FA4E-0D4F-4ACE-9C84-7CFAAB8A77C8}" type="slidenum">
              <a:rPr lang="en-US" smtClean="0"/>
              <a:t>11</a:t>
            </a:fld>
            <a:endParaRPr lang="en-US"/>
          </a:p>
        </p:txBody>
      </p:sp>
    </p:spTree>
    <p:extLst>
      <p:ext uri="{BB962C8B-B14F-4D97-AF65-F5344CB8AC3E}">
        <p14:creationId xmlns:p14="http://schemas.microsoft.com/office/powerpoint/2010/main" val="78374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9730" tIns="44865" rIns="89730" bIns="44865"/>
          <a:lstStyle/>
          <a:p>
            <a:r>
              <a:rPr lang="en-US" dirty="0" smtClean="0"/>
              <a:t>And here you can see the breakdown of what is in and out of copyright. What is in copyright is ‘dark’ but searchable.</a:t>
            </a:r>
            <a:endParaRPr lang="en-US" dirty="0"/>
          </a:p>
        </p:txBody>
      </p:sp>
      <p:sp>
        <p:nvSpPr>
          <p:cNvPr id="4" name="Slide Number Placeholder 3"/>
          <p:cNvSpPr>
            <a:spLocks noGrp="1"/>
          </p:cNvSpPr>
          <p:nvPr>
            <p:ph type="sldNum" sz="quarter" idx="10"/>
          </p:nvPr>
        </p:nvSpPr>
        <p:spPr/>
        <p:txBody>
          <a:bodyPr lIns="89730" tIns="44865" rIns="89730" bIns="44865"/>
          <a:lstStyle/>
          <a:p>
            <a:fld id="{1670FA4E-0D4F-4ACE-9C84-7CFAAB8A77C8}" type="slidenum">
              <a:rPr lang="en-US" smtClean="0"/>
              <a:t>14</a:t>
            </a:fld>
            <a:endParaRPr lang="en-US"/>
          </a:p>
        </p:txBody>
      </p:sp>
    </p:spTree>
    <p:extLst>
      <p:ext uri="{BB962C8B-B14F-4D97-AF65-F5344CB8AC3E}">
        <p14:creationId xmlns:p14="http://schemas.microsoft.com/office/powerpoint/2010/main" val="36209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AB311B-BDAF-BB42-8768-5A1974F75D17}" type="slidenum">
              <a:rPr lang="en-US" smtClean="0"/>
              <a:t>15</a:t>
            </a:fld>
            <a:endParaRPr lang="en-US"/>
          </a:p>
        </p:txBody>
      </p:sp>
    </p:spTree>
    <p:extLst>
      <p:ext uri="{BB962C8B-B14F-4D97-AF65-F5344CB8AC3E}">
        <p14:creationId xmlns:p14="http://schemas.microsoft.com/office/powerpoint/2010/main" val="372838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16</a:t>
            </a:fld>
            <a:endParaRPr lang="en-US" dirty="0"/>
          </a:p>
        </p:txBody>
      </p:sp>
    </p:spTree>
    <p:extLst>
      <p:ext uri="{BB962C8B-B14F-4D97-AF65-F5344CB8AC3E}">
        <p14:creationId xmlns:p14="http://schemas.microsoft.com/office/powerpoint/2010/main" val="1963145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17</a:t>
            </a:fld>
            <a:endParaRPr lang="en-US" dirty="0"/>
          </a:p>
        </p:txBody>
      </p:sp>
    </p:spTree>
    <p:extLst>
      <p:ext uri="{BB962C8B-B14F-4D97-AF65-F5344CB8AC3E}">
        <p14:creationId xmlns:p14="http://schemas.microsoft.com/office/powerpoint/2010/main" val="493535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19</a:t>
            </a:fld>
            <a:endParaRPr lang="en-US" dirty="0"/>
          </a:p>
        </p:txBody>
      </p:sp>
    </p:spTree>
    <p:extLst>
      <p:ext uri="{BB962C8B-B14F-4D97-AF65-F5344CB8AC3E}">
        <p14:creationId xmlns:p14="http://schemas.microsoft.com/office/powerpoint/2010/main" val="850650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9A54F-F974-0848-9CCA-BBAB5E8D126E}" type="slidenum">
              <a:rPr lang="en-US" smtClean="0"/>
              <a:t>20</a:t>
            </a:fld>
            <a:endParaRPr lang="en-US"/>
          </a:p>
        </p:txBody>
      </p:sp>
    </p:spTree>
    <p:extLst>
      <p:ext uri="{BB962C8B-B14F-4D97-AF65-F5344CB8AC3E}">
        <p14:creationId xmlns:p14="http://schemas.microsoft.com/office/powerpoint/2010/main" val="2359843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9A54F-F974-0848-9CCA-BBAB5E8D126E}" type="slidenum">
              <a:rPr lang="en-US" smtClean="0"/>
              <a:t>25</a:t>
            </a:fld>
            <a:endParaRPr lang="en-US"/>
          </a:p>
        </p:txBody>
      </p:sp>
    </p:spTree>
    <p:extLst>
      <p:ext uri="{BB962C8B-B14F-4D97-AF65-F5344CB8AC3E}">
        <p14:creationId xmlns:p14="http://schemas.microsoft.com/office/powerpoint/2010/main" val="88654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9A54F-F974-0848-9CCA-BBAB5E8D126E}" type="slidenum">
              <a:rPr lang="en-US" smtClean="0"/>
              <a:t>37</a:t>
            </a:fld>
            <a:endParaRPr lang="en-US"/>
          </a:p>
        </p:txBody>
      </p:sp>
    </p:spTree>
    <p:extLst>
      <p:ext uri="{BB962C8B-B14F-4D97-AF65-F5344CB8AC3E}">
        <p14:creationId xmlns:p14="http://schemas.microsoft.com/office/powerpoint/2010/main" val="4167505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9A54F-F974-0848-9CCA-BBAB5E8D126E}" type="slidenum">
              <a:rPr lang="en-US" smtClean="0"/>
              <a:t>38</a:t>
            </a:fld>
            <a:endParaRPr lang="en-US"/>
          </a:p>
        </p:txBody>
      </p:sp>
    </p:spTree>
    <p:extLst>
      <p:ext uri="{BB962C8B-B14F-4D97-AF65-F5344CB8AC3E}">
        <p14:creationId xmlns:p14="http://schemas.microsoft.com/office/powerpoint/2010/main" val="3396005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39</a:t>
            </a:fld>
            <a:endParaRPr lang="en-US" dirty="0"/>
          </a:p>
        </p:txBody>
      </p:sp>
    </p:spTree>
    <p:extLst>
      <p:ext uri="{BB962C8B-B14F-4D97-AF65-F5344CB8AC3E}">
        <p14:creationId xmlns:p14="http://schemas.microsoft.com/office/powerpoint/2010/main" val="1111019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43000" y="685800"/>
            <a:ext cx="4572000" cy="3429000"/>
          </a:xfrm>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42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01507D5-7A70-934D-A092-66E014A02EB0}" type="slidenum">
              <a:rPr lang="en-US" smtClean="0"/>
              <a:t>43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0641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F9A54F-F974-0848-9CCA-BBAB5E8D126E}" type="slidenum">
              <a:rPr lang="en-US" smtClean="0"/>
              <a:t>44</a:t>
            </a:fld>
            <a:endParaRPr lang="en-US"/>
          </a:p>
        </p:txBody>
      </p:sp>
    </p:spTree>
    <p:extLst>
      <p:ext uri="{BB962C8B-B14F-4D97-AF65-F5344CB8AC3E}">
        <p14:creationId xmlns:p14="http://schemas.microsoft.com/office/powerpoint/2010/main" val="159279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AF9A54F-F974-0848-9CCA-BBAB5E8D126E}" type="slidenum">
              <a:rPr lang="en-US" smtClean="0"/>
              <a:t>48</a:t>
            </a:fld>
            <a:endParaRPr lang="en-US"/>
          </a:p>
        </p:txBody>
      </p:sp>
    </p:spTree>
    <p:extLst>
      <p:ext uri="{BB962C8B-B14F-4D97-AF65-F5344CB8AC3E}">
        <p14:creationId xmlns:p14="http://schemas.microsoft.com/office/powerpoint/2010/main" val="1230987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9730" tIns="44865" rIns="89730" bIns="44865"/>
          <a:lstStyle/>
          <a:p>
            <a:endParaRPr lang="en-US" dirty="0"/>
          </a:p>
        </p:txBody>
      </p:sp>
      <p:sp>
        <p:nvSpPr>
          <p:cNvPr id="4" name="Slide Number Placeholder 3"/>
          <p:cNvSpPr>
            <a:spLocks noGrp="1"/>
          </p:cNvSpPr>
          <p:nvPr>
            <p:ph type="sldNum" sz="quarter" idx="10"/>
          </p:nvPr>
        </p:nvSpPr>
        <p:spPr/>
        <p:txBody>
          <a:bodyPr lIns="89730" tIns="44865" rIns="89730" bIns="44865"/>
          <a:lstStyle/>
          <a:p>
            <a:fld id="{1670FA4E-0D4F-4ACE-9C84-7CFAAB8A77C8}" type="slidenum">
              <a:rPr lang="en-US" smtClean="0"/>
              <a:t>49</a:t>
            </a:fld>
            <a:endParaRPr lang="en-US"/>
          </a:p>
        </p:txBody>
      </p:sp>
    </p:spTree>
    <p:extLst>
      <p:ext uri="{BB962C8B-B14F-4D97-AF65-F5344CB8AC3E}">
        <p14:creationId xmlns:p14="http://schemas.microsoft.com/office/powerpoint/2010/main" val="1972329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50</a:t>
            </a:fld>
            <a:endParaRPr lang="en-US" dirty="0"/>
          </a:p>
        </p:txBody>
      </p:sp>
    </p:spTree>
    <p:extLst>
      <p:ext uri="{BB962C8B-B14F-4D97-AF65-F5344CB8AC3E}">
        <p14:creationId xmlns:p14="http://schemas.microsoft.com/office/powerpoint/2010/main" val="4246255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43000" y="685800"/>
            <a:ext cx="4572000" cy="3429000"/>
          </a:xfrm>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51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414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3</a:t>
            </a:fld>
            <a:endParaRPr lang="en-US" dirty="0"/>
          </a:p>
        </p:txBody>
      </p:sp>
    </p:spTree>
    <p:extLst>
      <p:ext uri="{BB962C8B-B14F-4D97-AF65-F5344CB8AC3E}">
        <p14:creationId xmlns:p14="http://schemas.microsoft.com/office/powerpoint/2010/main" val="320438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807C06AD-D1A7-424E-8D20-E6352D2FC16B}" type="slidenum">
              <a:rPr lang="en-US" sz="1200"/>
              <a:pPr/>
              <a:t>5</a:t>
            </a:fld>
            <a:endParaRPr lang="en-US" sz="1200"/>
          </a:p>
        </p:txBody>
      </p:sp>
      <p:sp>
        <p:nvSpPr>
          <p:cNvPr id="692226" name="Rectangle 2"/>
          <p:cNvSpPr>
            <a:spLocks noGrp="1" noRot="1" noChangeAspect="1" noChangeArrowheads="1" noTextEdit="1"/>
          </p:cNvSpPr>
          <p:nvPr>
            <p:ph type="sldImg"/>
          </p:nvPr>
        </p:nvSpPr>
        <p:spPr>
          <a:xfrm>
            <a:off x="1143000" y="685800"/>
            <a:ext cx="4572000" cy="3429000"/>
          </a:xfrm>
          <a:ln/>
        </p:spPr>
      </p:sp>
      <p:sp>
        <p:nvSpPr>
          <p:cNvPr id="21507" name="Rectangle 3"/>
          <p:cNvSpPr>
            <a:spLocks noGrp="1" noChangeArrowheads="1"/>
          </p:cNvSpPr>
          <p:nvPr>
            <p:ph type="body" idx="1"/>
          </p:nvPr>
        </p:nvSpPr>
        <p:spPr>
          <a:noFill/>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9730" tIns="44865" rIns="89730" bIns="44865"/>
          <a:lstStyle/>
          <a:p>
            <a:endParaRPr lang="en-US" dirty="0"/>
          </a:p>
        </p:txBody>
      </p:sp>
      <p:sp>
        <p:nvSpPr>
          <p:cNvPr id="4" name="Slide Number Placeholder 3"/>
          <p:cNvSpPr>
            <a:spLocks noGrp="1"/>
          </p:cNvSpPr>
          <p:nvPr>
            <p:ph type="sldNum" sz="quarter" idx="10"/>
          </p:nvPr>
        </p:nvSpPr>
        <p:spPr/>
        <p:txBody>
          <a:bodyPr lIns="89730" tIns="44865" rIns="89730" bIns="44865"/>
          <a:lstStyle/>
          <a:p>
            <a:fld id="{1670FA4E-0D4F-4ACE-9C84-7CFAAB8A77C8}" type="slidenum">
              <a:rPr lang="en-US" smtClean="0"/>
              <a:t>6</a:t>
            </a:fld>
            <a:endParaRPr lang="en-US"/>
          </a:p>
        </p:txBody>
      </p:sp>
    </p:spTree>
    <p:extLst>
      <p:ext uri="{BB962C8B-B14F-4D97-AF65-F5344CB8AC3E}">
        <p14:creationId xmlns:p14="http://schemas.microsoft.com/office/powerpoint/2010/main" val="3636740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30" tIns="44865" rIns="89730" bIns="44865"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09" indent="-285734">
              <a:defRPr>
                <a:solidFill>
                  <a:schemeClr val="tx1"/>
                </a:solidFill>
                <a:latin typeface="Calibri" charset="0"/>
                <a:ea typeface="ＭＳ Ｐゴシック" charset="0"/>
              </a:defRPr>
            </a:lvl2pPr>
            <a:lvl3pPr marL="1142937" indent="-228587">
              <a:defRPr>
                <a:solidFill>
                  <a:schemeClr val="tx1"/>
                </a:solidFill>
                <a:latin typeface="Calibri" charset="0"/>
                <a:ea typeface="ＭＳ Ｐゴシック" charset="0"/>
              </a:defRPr>
            </a:lvl3pPr>
            <a:lvl4pPr marL="1600112" indent="-228587">
              <a:defRPr>
                <a:solidFill>
                  <a:schemeClr val="tx1"/>
                </a:solidFill>
                <a:latin typeface="Calibri" charset="0"/>
                <a:ea typeface="ＭＳ Ｐゴシック" charset="0"/>
              </a:defRPr>
            </a:lvl4pPr>
            <a:lvl5pPr marL="2057287" indent="-228587">
              <a:defRPr>
                <a:solidFill>
                  <a:schemeClr val="tx1"/>
                </a:solidFill>
                <a:latin typeface="Calibri" charset="0"/>
                <a:ea typeface="ＭＳ Ｐゴシック" charset="0"/>
              </a:defRPr>
            </a:lvl5pPr>
            <a:lvl6pPr marL="2514461" indent="-228587" fontAlgn="base">
              <a:spcBef>
                <a:spcPct val="0"/>
              </a:spcBef>
              <a:spcAft>
                <a:spcPct val="0"/>
              </a:spcAft>
              <a:defRPr>
                <a:solidFill>
                  <a:schemeClr val="tx1"/>
                </a:solidFill>
                <a:latin typeface="Calibri" charset="0"/>
                <a:ea typeface="ＭＳ Ｐゴシック" charset="0"/>
              </a:defRPr>
            </a:lvl6pPr>
            <a:lvl7pPr marL="2971635" indent="-228587" fontAlgn="base">
              <a:spcBef>
                <a:spcPct val="0"/>
              </a:spcBef>
              <a:spcAft>
                <a:spcPct val="0"/>
              </a:spcAft>
              <a:defRPr>
                <a:solidFill>
                  <a:schemeClr val="tx1"/>
                </a:solidFill>
                <a:latin typeface="Calibri" charset="0"/>
                <a:ea typeface="ＭＳ Ｐゴシック" charset="0"/>
              </a:defRPr>
            </a:lvl7pPr>
            <a:lvl8pPr marL="3428810" indent="-228587" fontAlgn="base">
              <a:spcBef>
                <a:spcPct val="0"/>
              </a:spcBef>
              <a:spcAft>
                <a:spcPct val="0"/>
              </a:spcAft>
              <a:defRPr>
                <a:solidFill>
                  <a:schemeClr val="tx1"/>
                </a:solidFill>
                <a:latin typeface="Calibri" charset="0"/>
                <a:ea typeface="ＭＳ Ｐゴシック" charset="0"/>
              </a:defRPr>
            </a:lvl8pPr>
            <a:lvl9pPr marL="3885985" indent="-228587"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C56B9D02-B82A-C845-AF3C-EA15BF30A790}" type="slidenum">
              <a:rPr lang="en-US"/>
              <a:pPr fontAlgn="base">
                <a:spcBef>
                  <a:spcPct val="0"/>
                </a:spcBef>
                <a:spcAft>
                  <a:spcPct val="0"/>
                </a:spcAft>
              </a:pPr>
              <a:t>7</a:t>
            </a:fld>
            <a:endParaRPr lang="en-US" dirty="0"/>
          </a:p>
        </p:txBody>
      </p:sp>
      <p:sp>
        <p:nvSpPr>
          <p:cNvPr id="2" name="Notes Placeholder 1"/>
          <p:cNvSpPr>
            <a:spLocks noGrp="1"/>
          </p:cNvSpPr>
          <p:nvPr>
            <p:ph type="body" sz="quarter" idx="10"/>
          </p:nvPr>
        </p:nvSpPr>
        <p:spPr/>
        <p:txBody>
          <a:bodyPr lIns="89730" tIns="44865" rIns="89730" bIns="44865"/>
          <a:lstStyle/>
          <a:p>
            <a:endParaRPr lang="en-US" dirty="0" smtClean="0"/>
          </a:p>
        </p:txBody>
      </p:sp>
    </p:spTree>
    <p:extLst>
      <p:ext uri="{BB962C8B-B14F-4D97-AF65-F5344CB8AC3E}">
        <p14:creationId xmlns:p14="http://schemas.microsoft.com/office/powerpoint/2010/main" val="1097765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8</a:t>
            </a:fld>
            <a:endParaRPr lang="en-US" dirty="0"/>
          </a:p>
        </p:txBody>
      </p:sp>
    </p:spTree>
    <p:extLst>
      <p:ext uri="{BB962C8B-B14F-4D97-AF65-F5344CB8AC3E}">
        <p14:creationId xmlns:p14="http://schemas.microsoft.com/office/powerpoint/2010/main" val="2708315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fld id="{C48B8213-6513-0A44-90C0-C1EC39DC0A35}" type="slidenum">
              <a:rPr lang="en-US" sz="1200"/>
              <a:pPr/>
              <a:t>9</a:t>
            </a:fld>
            <a:endParaRPr lang="en-US" sz="1200"/>
          </a:p>
        </p:txBody>
      </p:sp>
      <p:sp>
        <p:nvSpPr>
          <p:cNvPr id="6717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a:noFill/>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43000" y="685800"/>
            <a:ext cx="4572000" cy="3429000"/>
          </a:xfrm>
        </p:spPr>
      </p:sp>
      <p:sp>
        <p:nvSpPr>
          <p:cNvPr id="3" name="Rectangle 3"/>
          <p:cNvSpPr>
            <a:spLocks noGrp="1"/>
          </p:cNvSpPr>
          <p:nvPr>
            <p:ph type="body" idx="1"/>
          </p:nvPr>
        </p:nvSpPr>
        <p:spPr/>
        <p:txBody>
          <a:bodyPr/>
          <a:lstStyle>
            <a:extLst/>
          </a:lstStyle>
          <a:p>
            <a:endParaRPr lang="en-US" baseline="0" dirty="0" smtClean="0"/>
          </a:p>
        </p:txBody>
      </p:sp>
      <p:sp>
        <p:nvSpPr>
          <p:cNvPr id="4" name="Rectangle 4"/>
          <p:cNvSpPr>
            <a:spLocks noGrp="1"/>
          </p:cNvSpPr>
          <p:nvPr>
            <p:ph type="sldNum" sz="quarter" idx="10"/>
          </p:nvPr>
        </p:nvSpPr>
        <p:spPr/>
        <p:txBody>
          <a:bodyPr/>
          <a:lstStyle>
            <a:extLst/>
          </a:lstStyle>
          <a:p>
            <a:fld id="{BE2A7042-DEED-4AA1-9E89-4A16B2572577}"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smtClean="0"/>
              <a:t>Click to add photo album title</a:t>
            </a:r>
            <a:endParaRPr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13" name="Rectangle 12"/>
          <p:cNvSpPr>
            <a:spLocks noGrp="1"/>
          </p:cNvSpPr>
          <p:nvPr>
            <p:ph type="sldNum" sz="quarter" idx="13"/>
          </p:nvPr>
        </p:nvSpPr>
        <p:spPr/>
        <p:txBody>
          <a:bodyPr/>
          <a:lstStyle>
            <a:extLst/>
          </a:lstStyle>
          <a:p>
            <a:fld id="{8A4431D5-1B33-458B-8AFD-CECCB0FA18CB}" type="slidenum">
              <a:rPr lang="en-US" smtClean="0">
                <a:solidFill>
                  <a:schemeClr val="bg1"/>
                </a:solidFill>
              </a:rPr>
              <a:pPr/>
              <a:t>‹#›</a:t>
            </a:fld>
            <a:endParaRPr lang="en-US" dirty="0"/>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lang="en-US" dirty="0"/>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smtClean="0"/>
              <a:t>Click to add date or details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7" name="Rectangle 6"/>
          <p:cNvSpPr>
            <a:spLocks noGrp="1"/>
          </p:cNvSpPr>
          <p:nvPr>
            <p:ph type="sldNum" sz="quarter" idx="16"/>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7" name="Rectangle 6"/>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smtClean="0"/>
              <a:t>Click to add caption</a:t>
            </a:r>
            <a:endParaRPr lang="en-US" dirty="0"/>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11" name="Rectangle 10"/>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6"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11" name="Rectangle 10"/>
          <p:cNvSpPr>
            <a:spLocks noGrp="1"/>
          </p:cNvSpPr>
          <p:nvPr>
            <p:ph type="sldNum" sz="quarter" idx="26"/>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6"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6"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6"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6"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smtClean="0"/>
              <a:t>Click to add caption</a:t>
            </a:r>
            <a:endParaRPr lang="en-US" dirty="0"/>
          </a:p>
        </p:txBody>
      </p:sp>
      <p:sp>
        <p:nvSpPr>
          <p:cNvPr id="7" name="Rectangle 6"/>
          <p:cNvSpPr>
            <a:spLocks noGrp="1"/>
          </p:cNvSpPr>
          <p:nvPr>
            <p:ph type="dt" sz="half" idx="33"/>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8" name="Rectangle 7"/>
          <p:cNvSpPr>
            <a:spLocks noGrp="1"/>
          </p:cNvSpPr>
          <p:nvPr>
            <p:ph type="sldNum" sz="quarter" idx="34"/>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5"/>
          </p:nvPr>
        </p:nvSpPr>
        <p:spPr/>
        <p:txBody>
          <a:bodyPr/>
          <a:lstStyle>
            <a:extLst/>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3"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2"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2"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2"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7" name="Rectangle 6"/>
          <p:cNvSpPr>
            <a:spLocks noGrp="1"/>
          </p:cNvSpPr>
          <p:nvPr>
            <p:ph type="sldNum" sz="quarter" idx="25"/>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26"/>
          </p:nvPr>
        </p:nvSpPr>
        <p:spPr/>
        <p:txBody>
          <a:bodyPr/>
          <a:lstStyle>
            <a:extLst/>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8" name="Rectangle 7"/>
          <p:cNvSpPr>
            <a:spLocks noGrp="1"/>
          </p:cNvSpPr>
          <p:nvPr>
            <p:ph type="sldNum" sz="quarter" idx="30"/>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1"/>
          </p:nvPr>
        </p:nvSpPr>
        <p:spPr/>
        <p:txBody>
          <a:bodyPr/>
          <a:lstStyle>
            <a:extLst/>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10" name="Rectangle 9"/>
          <p:cNvSpPr>
            <a:spLocks noGrp="1"/>
          </p:cNvSpPr>
          <p:nvPr>
            <p:ph type="sldNum" sz="quarter" idx="32"/>
          </p:nvPr>
        </p:nvSpPr>
        <p:spPr/>
        <p:txBody>
          <a:bodyPr/>
          <a:lstStyle>
            <a:extLst/>
          </a:lstStyle>
          <a:p>
            <a:fld id="{8A4431D5-1B33-458B-8AFD-CECCB0FA18CB}" type="slidenum">
              <a:rPr lang="en-US" smtClean="0">
                <a:solidFill>
                  <a:srgbClr val="FFFFFF"/>
                </a:solidFill>
              </a:rPr>
              <a:pPr/>
              <a:t>‹#›</a:t>
            </a:fld>
            <a:endParaRPr lang="en-US" dirty="0"/>
          </a:p>
        </p:txBody>
      </p:sp>
      <p:sp>
        <p:nvSpPr>
          <p:cNvPr id="11" name="Rectangle 10"/>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1"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9" name="Rectangle 8"/>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9"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Picture Placeholder 6"/>
          <p:cNvSpPr>
            <a:spLocks noGrp="1" noChangeAspect="1"/>
          </p:cNvSpPr>
          <p:nvPr>
            <p:ph type="pic" sz="quarter" idx="14"/>
          </p:nvPr>
        </p:nvSpPr>
        <p:spPr>
          <a:xfrm>
            <a:off x="1145279"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10" name="Rectangle 9"/>
          <p:cNvSpPr>
            <a:spLocks noGrp="1"/>
          </p:cNvSpPr>
          <p:nvPr>
            <p:ph type="dt" sz="half" idx="17"/>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11" name="Rectangle 10"/>
          <p:cNvSpPr>
            <a:spLocks noGrp="1"/>
          </p:cNvSpPr>
          <p:nvPr>
            <p:ph type="sldNum" sz="quarter" idx="18"/>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32"/>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9" name="Rectangle 8"/>
          <p:cNvSpPr>
            <a:spLocks noGrp="1"/>
          </p:cNvSpPr>
          <p:nvPr>
            <p:ph type="sldNum" sz="quarter" idx="33"/>
          </p:nvPr>
        </p:nvSpPr>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34"/>
          </p:nvPr>
        </p:nvSpPr>
        <p:spPr/>
        <p:txBody>
          <a:bodyPr/>
          <a:lstStyle>
            <a:extLst/>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extLst/>
          </a:lstStyle>
          <a:p>
            <a:fld id="{9668B50E-0B48-4566-8609-C51CF752A7DF}" type="datetimeFigureOut">
              <a:rPr lang="en-US" smtClean="0"/>
              <a:pPr/>
              <a:t>6/16/2015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A4431D5-1B33-458B-8AFD-CECCB0FA18CB}"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en-US" smtClean="0"/>
              <a:pPr/>
              <a:t>6/16/2015</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8A4431D5-1B33-458B-8AFD-CECCB0FA18CB}"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HathiTrust">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6" name="Content Placeholder 2"/>
          <p:cNvSpPr>
            <a:spLocks noGrp="1"/>
          </p:cNvSpPr>
          <p:nvPr>
            <p:ph idx="1"/>
          </p:nvPr>
        </p:nvSpPr>
        <p:spPr>
          <a:xfrm>
            <a:off x="457200" y="1600205"/>
            <a:ext cx="8229600" cy="48958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0600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3B6678-1DDF-E244-92B6-BD6098B45390}" type="slidenum">
              <a:rPr lang="en-US"/>
              <a:pPr>
                <a:defRPr/>
              </a:pPr>
              <a:t>‹#›</a:t>
            </a:fld>
            <a:endParaRPr lang="en-US"/>
          </a:p>
        </p:txBody>
      </p:sp>
    </p:spTree>
    <p:extLst>
      <p:ext uri="{BB962C8B-B14F-4D97-AF65-F5344CB8AC3E}">
        <p14:creationId xmlns:p14="http://schemas.microsoft.com/office/powerpoint/2010/main" val="408586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AB0BD51-5CC6-2548-B922-78FD35BE5E92}" type="slidenum">
              <a:rPr lang="en-US"/>
              <a:pPr/>
              <a:t>‹#›</a:t>
            </a:fld>
            <a:endParaRPr lang="en-US"/>
          </a:p>
        </p:txBody>
      </p:sp>
    </p:spTree>
    <p:extLst>
      <p:ext uri="{BB962C8B-B14F-4D97-AF65-F5344CB8AC3E}">
        <p14:creationId xmlns:p14="http://schemas.microsoft.com/office/powerpoint/2010/main" val="3852090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_HathiTrust">
    <p:spTree>
      <p:nvGrpSpPr>
        <p:cNvPr id="1" name=""/>
        <p:cNvGrpSpPr/>
        <p:nvPr/>
      </p:nvGrpSpPr>
      <p:grpSpPr>
        <a:xfrm>
          <a:off x="0" y="0"/>
          <a:ext cx="0" cy="0"/>
          <a:chOff x="0" y="0"/>
          <a:chExt cx="0" cy="0"/>
        </a:xfrm>
      </p:grpSpPr>
      <p:sp>
        <p:nvSpPr>
          <p:cNvPr id="2" name="Rectangle 1"/>
          <p:cNvSpPr/>
          <p:nvPr/>
        </p:nvSpPr>
        <p:spPr>
          <a:xfrm>
            <a:off x="177802" y="196850"/>
            <a:ext cx="8788400" cy="6407150"/>
          </a:xfrm>
          <a:prstGeom prst="rect">
            <a:avLst/>
          </a:prstGeom>
          <a:solidFill>
            <a:schemeClr val="bg1"/>
          </a:solidFill>
          <a:ln w="12700" cap="flat" cmpd="sng" algn="ctr">
            <a:solidFill>
              <a:srgbClr val="FF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ln w="34925" cap="flat" cmpd="sng" algn="ctr">
                <a:solidFill>
                  <a:srgbClr val="FF6600"/>
                </a:solidFill>
                <a:prstDash val="solid"/>
                <a:round/>
                <a:headEnd type="none" w="med" len="med"/>
                <a:tailEnd type="none" w="med" len="med"/>
              </a:ln>
              <a:solidFill>
                <a:srgbClr val="FF6600"/>
              </a:solidFill>
              <a:ea typeface="Arial" pitchFamily="-65" charset="0"/>
              <a:cs typeface="Arial" pitchFamily="-65" charset="0"/>
            </a:endParaRP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2143" y="5930900"/>
            <a:ext cx="9493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a:xfrm>
            <a:off x="0" y="6604000"/>
            <a:ext cx="2133600" cy="254000"/>
          </a:xfrm>
        </p:spPr>
        <p:txBody>
          <a:bodyPr/>
          <a:lstStyle/>
          <a:p>
            <a:fld id="{06246388-FCA3-3A4D-838D-1DC3EC2D82D2}" type="slidenum">
              <a:rPr lang="en-US" smtClean="0"/>
              <a:t>‹#›</a:t>
            </a:fld>
            <a:endParaRPr lang="en-US" dirty="0"/>
          </a:p>
        </p:txBody>
      </p:sp>
      <p:sp>
        <p:nvSpPr>
          <p:cNvPr id="7" name="Date Placeholder 3"/>
          <p:cNvSpPr>
            <a:spLocks noGrp="1"/>
          </p:cNvSpPr>
          <p:nvPr>
            <p:ph type="dt" sz="half" idx="10"/>
          </p:nvPr>
        </p:nvSpPr>
        <p:spPr>
          <a:xfrm>
            <a:off x="0" y="6604000"/>
            <a:ext cx="2133600" cy="254000"/>
          </a:xfrm>
        </p:spPr>
        <p:txBody>
          <a:bodyPr/>
          <a:lstStyle/>
          <a:p>
            <a:r>
              <a:rPr lang="en-US" smtClean="0"/>
              <a:t>16 April 2015</a:t>
            </a:r>
            <a:endParaRPr lang="en-US" dirty="0"/>
          </a:p>
        </p:txBody>
      </p:sp>
    </p:spTree>
    <p:extLst>
      <p:ext uri="{BB962C8B-B14F-4D97-AF65-F5344CB8AC3E}">
        <p14:creationId xmlns:p14="http://schemas.microsoft.com/office/powerpoint/2010/main" val="149995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lang="en-US" i="0" dirty="0" smtClean="0"/>
              <a:t>Click icon to add full page picture</a:t>
            </a:r>
            <a:endParaRPr lang="en-US" i="0" baseline="0" dirty="0" smtClean="0"/>
          </a:p>
        </p:txBody>
      </p:sp>
      <p:sp>
        <p:nvSpPr>
          <p:cNvPr id="6" name="Rectangle 5"/>
          <p:cNvSpPr>
            <a:spLocks noGrp="1"/>
          </p:cNvSpPr>
          <p:nvPr>
            <p:ph type="dt" sz="half" idx="11"/>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7" name="Rectangle 6"/>
          <p:cNvSpPr>
            <a:spLocks noGrp="1"/>
          </p:cNvSpPr>
          <p:nvPr>
            <p:ph type="sldNum" sz="quarter" idx="12"/>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3"/>
          </p:nvPr>
        </p:nvSpPr>
        <p:spPr/>
        <p:txBody>
          <a:bodyPr/>
          <a:lstStyle>
            <a:extLst/>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20" name="Rectangle 19"/>
          <p:cNvSpPr>
            <a:spLocks noGrp="1"/>
          </p:cNvSpPr>
          <p:nvPr>
            <p:ph type="sldNum" sz="quarter" idx="21"/>
          </p:nvPr>
        </p:nvSpPr>
        <p:spPr/>
        <p:txBody>
          <a:bodyPr/>
          <a:lstStyle>
            <a:extLst/>
          </a:lstStyle>
          <a:p>
            <a:fld id="{8A4431D5-1B33-458B-8AFD-CECCB0FA18CB}" type="slidenum">
              <a:rPr lang="en-US" smtClean="0">
                <a:solidFill>
                  <a:srgbClr val="FFFFFF"/>
                </a:solidFill>
              </a:rPr>
              <a:pPr/>
              <a:t>‹#›</a:t>
            </a:fld>
            <a:endParaRPr lang="en-US" dirty="0"/>
          </a:p>
        </p:txBody>
      </p:sp>
      <p:sp>
        <p:nvSpPr>
          <p:cNvPr id="21" name="Rectangle 20"/>
          <p:cNvSpPr>
            <a:spLocks noGrp="1"/>
          </p:cNvSpPr>
          <p:nvPr>
            <p:ph type="ftr" sz="quarter" idx="22"/>
          </p:nvPr>
        </p:nvSpPr>
        <p:spPr/>
        <p:txBody>
          <a:bodyPr/>
          <a:lstStyle>
            <a:extLst/>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53" y="533412"/>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7" name="Rectangle 6"/>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7" name="Rectangle 6"/>
          <p:cNvSpPr>
            <a:spLocks noGrp="1"/>
          </p:cNvSpPr>
          <p:nvPr>
            <p:ph type="sldNum" sz="quarter" idx="19"/>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20"/>
          </p:nvPr>
        </p:nvSpPr>
        <p:spPr/>
        <p:txBody>
          <a:bodyPr/>
          <a:lstStyle>
            <a:extLst/>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6" y="222516"/>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6" y="3124212"/>
            <a:ext cx="3694177" cy="2983987"/>
          </a:xfrm>
        </p:spPr>
        <p:txBody>
          <a:bodyPr anchor="t" anchorCtr="0"/>
          <a:lstStyle>
            <a:lvl1pPr marL="0" marR="0" indent="0" algn="l">
              <a:buFontTx/>
              <a:buNone/>
              <a:defRPr sz="2000" i="0"/>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6" name="Rectangle 5"/>
          <p:cNvSpPr>
            <a:spLocks noGrp="1"/>
          </p:cNvSpPr>
          <p:nvPr>
            <p:ph type="sldNum" sz="quarter" idx="15"/>
          </p:nvPr>
        </p:nvSpPr>
        <p:spPr/>
        <p:txBody>
          <a:bodyPr/>
          <a:lstStyle>
            <a:extLst/>
          </a:lstStyle>
          <a:p>
            <a:fld id="{8A4431D5-1B33-458B-8AFD-CECCB0FA18CB}" type="slidenum">
              <a:rPr lang="en-US" smtClean="0">
                <a:solidFill>
                  <a:srgbClr val="FFFFFF"/>
                </a:solidFill>
              </a:rPr>
              <a:pPr/>
              <a:t>‹#›</a:t>
            </a:fld>
            <a:endParaRPr lang="en-US" dirty="0"/>
          </a:p>
        </p:txBody>
      </p:sp>
      <p:sp>
        <p:nvSpPr>
          <p:cNvPr id="7" name="Rectangle 6"/>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9" name="Rectangle 8"/>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6/16/2015</a:t>
            </a:fld>
            <a:endParaRPr lang="en-US" dirty="0"/>
          </a:p>
        </p:txBody>
      </p:sp>
      <p:sp>
        <p:nvSpPr>
          <p:cNvPr id="11" name="Rectangle 10"/>
          <p:cNvSpPr>
            <a:spLocks noGrp="1"/>
          </p:cNvSpPr>
          <p:nvPr>
            <p:ph type="sldNum" sz="quarter" idx="17"/>
          </p:nvPr>
        </p:nvSpPr>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r>
              <a:rPr lang="en-US" smtClean="0"/>
              <a:t>Click to edit Master title style</a:t>
            </a:r>
            <a:endParaRPr lang="en-US" dirty="0"/>
          </a:p>
        </p:txBody>
      </p:sp>
      <p:sp>
        <p:nvSpPr>
          <p:cNvPr id="3" name="Text Placeholder 2"/>
          <p:cNvSpPr>
            <a:spLocks noGrp="1"/>
          </p:cNvSpPr>
          <p:nvPr>
            <p:ph type="body" idx="1"/>
          </p:nvPr>
        </p:nvSpPr>
        <p:spPr>
          <a:xfrm>
            <a:off x="457200" y="1600206"/>
            <a:ext cx="7848600" cy="4525963"/>
          </a:xfrm>
          <a:prstGeom prst="rect">
            <a:avLst/>
          </a:prstGeom>
        </p:spPr>
        <p:txBody>
          <a:bodyPr vert="horz" rtlCol="0">
            <a:normAutofit/>
          </a:bodyPr>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rot="16200000">
            <a:off x="7696200" y="1012837"/>
            <a:ext cx="2133600" cy="365125"/>
          </a:xfrm>
          <a:prstGeom prst="rect">
            <a:avLst/>
          </a:prstGeom>
        </p:spPr>
        <p:txBody>
          <a:bodyPr vert="horz" rtlCol="0" anchor="ctr"/>
          <a:lstStyle>
            <a:lvl1pPr algn="r">
              <a:defRPr sz="1200">
                <a:solidFill>
                  <a:schemeClr val="bg1"/>
                </a:solidFill>
              </a:defRPr>
            </a:lvl1pPr>
            <a:extLst/>
          </a:lstStyle>
          <a:p>
            <a:pPr algn="r"/>
            <a:fld id="{9668B50E-0B48-4566-8609-C51CF752A7DF}" type="datetimeFigureOut">
              <a:rPr lang="en-US" smtClean="0">
                <a:solidFill>
                  <a:schemeClr val="bg1"/>
                </a:solidFill>
              </a:rPr>
              <a:pPr algn="r"/>
              <a:t>6/16/2015</a:t>
            </a:fld>
            <a:endParaRPr lang="en-US" dirty="0">
              <a:solidFill>
                <a:schemeClr val="bg1"/>
              </a:solidFill>
            </a:endParaRPr>
          </a:p>
        </p:txBody>
      </p:sp>
      <p:sp>
        <p:nvSpPr>
          <p:cNvPr id="5" name="Footer Placeholder 4"/>
          <p:cNvSpPr>
            <a:spLocks noGrp="1"/>
          </p:cNvSpPr>
          <p:nvPr>
            <p:ph type="ftr" sz="quarter" idx="3"/>
          </p:nvPr>
        </p:nvSpPr>
        <p:spPr>
          <a:xfrm rot="16200000">
            <a:off x="7162800" y="3832231"/>
            <a:ext cx="3200400" cy="365125"/>
          </a:xfrm>
          <a:prstGeom prst="rect">
            <a:avLst/>
          </a:prstGeom>
        </p:spPr>
        <p:txBody>
          <a:bodyPr vert="horz" rtlCol="0" anchor="ctr"/>
          <a:lstStyle>
            <a:lvl1pPr algn="l">
              <a:defRPr sz="1200">
                <a:solidFill>
                  <a:schemeClr val="bg1"/>
                </a:solidFill>
              </a:defRPr>
            </a:lvl1pPr>
            <a:extLst/>
          </a:lstStyle>
          <a:p>
            <a:pPr algn="l"/>
            <a:endParaRPr lang="en-US" dirty="0">
              <a:solidFill>
                <a:schemeClr val="bg1"/>
              </a:solidFill>
            </a:endParaRPr>
          </a:p>
        </p:txBody>
      </p:sp>
      <p:sp>
        <p:nvSpPr>
          <p:cNvPr id="6" name="Slide Number Placeholder 5"/>
          <p:cNvSpPr>
            <a:spLocks noGrp="1"/>
          </p:cNvSpPr>
          <p:nvPr>
            <p:ph type="sldNum" sz="quarter" idx="4"/>
          </p:nvPr>
        </p:nvSpPr>
        <p:spPr>
          <a:xfrm rot="5400000">
            <a:off x="8278819" y="5962662"/>
            <a:ext cx="968375" cy="365125"/>
          </a:xfrm>
          <a:prstGeom prst="rect">
            <a:avLst/>
          </a:prstGeom>
        </p:spPr>
        <p:txBody>
          <a:bodyPr vert="horz" rtlCol="0" anchor="ctr"/>
          <a:lstStyle>
            <a:lvl1pPr algn="r">
              <a:defRPr sz="1200">
                <a:solidFill>
                  <a:schemeClr val="bg1"/>
                </a:solidFill>
              </a:defRPr>
            </a:lvl1pPr>
            <a:extLst/>
          </a:lstStyle>
          <a:p>
            <a:fld id="{8A4431D5-1B33-458B-8AFD-CECCB0FA18CB}" type="slidenum">
              <a:rPr lang="en-US" smtClean="0">
                <a:solidFill>
                  <a:schemeClr val="bg1"/>
                </a:solidFill>
              </a:rPr>
              <a:pPr/>
              <a:t>‹#›</a:t>
            </a:fld>
            <a:endParaRPr lang="en-US" dirty="0">
              <a:solidFill>
                <a:schemeClr val="bg1"/>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4" r:id="rId24"/>
    <p:sldLayoutId id="2147483675" r:id="rId25"/>
    <p:sldLayoutId id="2147483676" r:id="rId26"/>
  </p:sldLayoutIdLst>
  <p:transition>
    <p:fade/>
  </p:transition>
  <p:timing>
    <p:tnLst>
      <p:par>
        <p:cTn id="1" dur="indefinite" restart="never" nodeType="tmRoot"/>
      </p:par>
    </p:tnLst>
  </p:timing>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5.jpe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5.jpeg"/><Relationship Id="rId4" Type="http://schemas.openxmlformats.org/officeDocument/2006/relationships/image" Target="../media/image10.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5.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png"/><Relationship Id="rId1" Type="http://schemas.openxmlformats.org/officeDocument/2006/relationships/slideLayout" Target="../slideLayouts/slideLayout25.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2.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2.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hyperlink" Target="http://www.hathitrust.org/htrc/"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70.jpg"/><Relationship Id="rId4" Type="http://schemas.openxmlformats.org/officeDocument/2006/relationships/hyperlink" Target="http://babel.hathitrust.org/cgi/pt?id=uc1.b4594029;view=thumb;seq=1"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wing\Documents\UCB Presentation Screenshots\HT_Elephan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971800"/>
            <a:ext cx="1227506" cy="1012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rewing\Desktop\UC Mascots\ucsc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057400"/>
            <a:ext cx="1731952" cy="2026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ewing\Desktop\UC Mascots\ucm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26970"/>
            <a:ext cx="1539136" cy="15468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ewing\Desktop\UC Mascots\ucsd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572000"/>
            <a:ext cx="2209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rewing\Desktop\UC Mascots\peter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85800"/>
            <a:ext cx="2438401" cy="12077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rewing\Desktop\UC Mascots\ucs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304800"/>
            <a:ext cx="2867824" cy="14505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rewing\Desktop\UC Mascots\ucla_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381000"/>
            <a:ext cx="1363598" cy="128587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rewing\Desktop\UC Mascots\ucr_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4114800"/>
            <a:ext cx="1828800" cy="15320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rewing\Desktop\UC Mascots\ucb_1.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200" y="4800600"/>
            <a:ext cx="1428750"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rewing\Downloads\oie_Q2dd5UHW5N7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200" y="408129"/>
            <a:ext cx="1874468" cy="150424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rewing\Desktop\UC Mascots\ucsf_2.png"/>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895600" y="49530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5000" y="1905000"/>
            <a:ext cx="5257800" cy="3323987"/>
          </a:xfrm>
          <a:prstGeom prst="rect">
            <a:avLst/>
          </a:prstGeom>
          <a:noFill/>
        </p:spPr>
        <p:txBody>
          <a:bodyPr wrap="square" rtlCol="0">
            <a:spAutoFit/>
          </a:bodyPr>
          <a:lstStyle/>
          <a:p>
            <a:pPr algn="ctr"/>
            <a:r>
              <a:rPr lang="en-US" sz="3200" b="1" dirty="0" smtClean="0">
                <a:solidFill>
                  <a:srgbClr val="073779"/>
                </a:solidFill>
              </a:rPr>
              <a:t>HathiTrust</a:t>
            </a:r>
            <a:r>
              <a:rPr lang="en-US" sz="3200" b="1" dirty="0">
                <a:solidFill>
                  <a:srgbClr val="073779"/>
                </a:solidFill>
              </a:rPr>
              <a:t>:</a:t>
            </a:r>
            <a:r>
              <a:rPr lang="en-US" sz="3200" b="1" dirty="0" smtClean="0">
                <a:solidFill>
                  <a:srgbClr val="073779"/>
                </a:solidFill>
              </a:rPr>
              <a:t> </a:t>
            </a:r>
          </a:p>
          <a:p>
            <a:pPr algn="ctr"/>
            <a:r>
              <a:rPr lang="en-US" sz="3200" b="1" dirty="0" smtClean="0">
                <a:solidFill>
                  <a:srgbClr val="073779"/>
                </a:solidFill>
              </a:rPr>
              <a:t>UC Collections &amp; Services</a:t>
            </a:r>
          </a:p>
          <a:p>
            <a:pPr algn="ctr"/>
            <a:endParaRPr lang="en-US" sz="2400" dirty="0" smtClean="0">
              <a:solidFill>
                <a:srgbClr val="073779"/>
              </a:solidFill>
            </a:endParaRPr>
          </a:p>
          <a:p>
            <a:pPr algn="ctr"/>
            <a:endParaRPr lang="en-US" sz="2400" dirty="0" smtClean="0">
              <a:solidFill>
                <a:srgbClr val="073779"/>
              </a:solidFill>
            </a:endParaRPr>
          </a:p>
          <a:p>
            <a:pPr algn="ctr"/>
            <a:endParaRPr lang="en-US" sz="2400" dirty="0">
              <a:solidFill>
                <a:srgbClr val="073779"/>
              </a:solidFill>
            </a:endParaRPr>
          </a:p>
          <a:p>
            <a:pPr algn="ctr"/>
            <a:r>
              <a:rPr lang="en-US" sz="2400" dirty="0" smtClean="0">
                <a:solidFill>
                  <a:srgbClr val="073779"/>
                </a:solidFill>
              </a:rPr>
              <a:t>UCLAS </a:t>
            </a:r>
            <a:r>
              <a:rPr lang="en-US" sz="2400" dirty="0">
                <a:solidFill>
                  <a:srgbClr val="073779"/>
                </a:solidFill>
              </a:rPr>
              <a:t>Webinar, May 12, </a:t>
            </a:r>
            <a:r>
              <a:rPr lang="en-US" sz="2400" dirty="0" smtClean="0">
                <a:solidFill>
                  <a:srgbClr val="073779"/>
                </a:solidFill>
              </a:rPr>
              <a:t>2015</a:t>
            </a:r>
          </a:p>
          <a:p>
            <a:pPr algn="ctr"/>
            <a:r>
              <a:rPr lang="en-US" sz="1600" dirty="0" smtClean="0">
                <a:solidFill>
                  <a:srgbClr val="073779"/>
                </a:solidFill>
              </a:rPr>
              <a:t>Heather Christenson</a:t>
            </a:r>
          </a:p>
          <a:p>
            <a:pPr algn="ctr"/>
            <a:r>
              <a:rPr lang="en-US" sz="1600" dirty="0" smtClean="0">
                <a:solidFill>
                  <a:srgbClr val="073779"/>
                </a:solidFill>
              </a:rPr>
              <a:t>California Digital Library</a:t>
            </a:r>
            <a:r>
              <a:rPr lang="en-US" sz="1600" dirty="0">
                <a:solidFill>
                  <a:srgbClr val="073779"/>
                </a:solidFill>
              </a:rPr>
              <a:t/>
            </a:r>
            <a:br>
              <a:rPr lang="en-US" sz="1600" dirty="0">
                <a:solidFill>
                  <a:srgbClr val="073779"/>
                </a:solidFill>
              </a:rPr>
            </a:br>
            <a:endParaRPr lang="en-US" dirty="0"/>
          </a:p>
        </p:txBody>
      </p:sp>
    </p:spTree>
    <p:extLst>
      <p:ext uri="{BB962C8B-B14F-4D97-AF65-F5344CB8AC3E}">
        <p14:creationId xmlns:p14="http://schemas.microsoft.com/office/powerpoint/2010/main" val="2064828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696200" cy="914400"/>
          </a:xfrm>
        </p:spPr>
        <p:txBody>
          <a:bodyPr>
            <a:normAutofit fontScale="90000"/>
          </a:bodyPr>
          <a:lstStyle/>
          <a:p>
            <a:r>
              <a:rPr lang="en-US" dirty="0" smtClean="0">
                <a:solidFill>
                  <a:srgbClr val="073779"/>
                </a:solidFill>
              </a:rPr>
              <a:t>HathiTrust Digital Library includes</a:t>
            </a:r>
            <a:endParaRPr lang="en-US" dirty="0">
              <a:solidFill>
                <a:srgbClr val="073779"/>
              </a:solidFill>
            </a:endParaRPr>
          </a:p>
        </p:txBody>
      </p:sp>
      <p:sp>
        <p:nvSpPr>
          <p:cNvPr id="4" name="Text Placeholder 3"/>
          <p:cNvSpPr>
            <a:spLocks noGrp="1"/>
          </p:cNvSpPr>
          <p:nvPr>
            <p:ph type="body" sz="half" idx="1"/>
          </p:nvPr>
        </p:nvSpPr>
        <p:spPr/>
        <p:txBody>
          <a:bodyPr/>
          <a:lstStyle/>
          <a:p>
            <a:endParaRPr lang="en-US" dirty="0"/>
          </a:p>
          <a:p>
            <a:endParaRPr lang="en-US" dirty="0"/>
          </a:p>
        </p:txBody>
      </p:sp>
      <p:sp>
        <p:nvSpPr>
          <p:cNvPr id="13" name="TextBox 12"/>
          <p:cNvSpPr txBox="1"/>
          <p:nvPr/>
        </p:nvSpPr>
        <p:spPr>
          <a:xfrm>
            <a:off x="381000" y="685800"/>
            <a:ext cx="3810000" cy="6186309"/>
          </a:xfrm>
          <a:prstGeom prst="rect">
            <a:avLst/>
          </a:prstGeom>
          <a:noFill/>
          <a:ln w="12700" cmpd="sng">
            <a:solidFill>
              <a:schemeClr val="accent4"/>
            </a:solidFill>
          </a:ln>
        </p:spPr>
        <p:txBody>
          <a:bodyPr wrap="square" rtlCol="0">
            <a:spAutoFit/>
          </a:bodyPr>
          <a:lstStyle/>
          <a:p>
            <a:endParaRPr lang="en-US" sz="2000" b="1" dirty="0" smtClean="0">
              <a:solidFill>
                <a:schemeClr val="tx2"/>
              </a:solidFill>
            </a:endParaRPr>
          </a:p>
          <a:p>
            <a:r>
              <a:rPr lang="en-US" sz="2000" b="1" dirty="0" smtClean="0">
                <a:solidFill>
                  <a:schemeClr val="tx2"/>
                </a:solidFill>
              </a:rPr>
              <a:t>Currently </a:t>
            </a:r>
          </a:p>
          <a:p>
            <a:pPr marL="342900" indent="-342900">
              <a:buFont typeface="Arial"/>
              <a:buChar char="•"/>
            </a:pPr>
            <a:r>
              <a:rPr lang="en-US" sz="2000" dirty="0" smtClean="0">
                <a:solidFill>
                  <a:schemeClr val="tx2"/>
                </a:solidFill>
              </a:rPr>
              <a:t>13,410,840 </a:t>
            </a:r>
            <a:r>
              <a:rPr lang="en-US" sz="2000" dirty="0">
                <a:solidFill>
                  <a:schemeClr val="tx2"/>
                </a:solidFill>
              </a:rPr>
              <a:t>total volumes</a:t>
            </a:r>
          </a:p>
          <a:p>
            <a:pPr marL="342900" indent="-342900">
              <a:buFont typeface="Arial"/>
              <a:buChar char="•"/>
            </a:pPr>
            <a:r>
              <a:rPr lang="en-US" sz="2000" dirty="0">
                <a:solidFill>
                  <a:schemeClr val="tx2"/>
                </a:solidFill>
              </a:rPr>
              <a:t>6,793,404 book titles</a:t>
            </a:r>
          </a:p>
          <a:p>
            <a:pPr marL="342900" indent="-342900">
              <a:buFont typeface="Arial"/>
              <a:buChar char="•"/>
            </a:pPr>
            <a:r>
              <a:rPr lang="en-US" sz="2000" dirty="0">
                <a:solidFill>
                  <a:schemeClr val="tx2"/>
                </a:solidFill>
              </a:rPr>
              <a:t>355,066 serial titles</a:t>
            </a:r>
          </a:p>
          <a:p>
            <a:pPr marL="342900" indent="-342900">
              <a:buFont typeface="Arial"/>
              <a:buChar char="•"/>
            </a:pPr>
            <a:r>
              <a:rPr lang="en-US" sz="2000" dirty="0">
                <a:solidFill>
                  <a:schemeClr val="tx2"/>
                </a:solidFill>
              </a:rPr>
              <a:t>4,693,794,000 pages</a:t>
            </a:r>
          </a:p>
          <a:p>
            <a:pPr marL="342900" indent="-342900">
              <a:buFont typeface="Arial"/>
              <a:buChar char="•"/>
            </a:pPr>
            <a:r>
              <a:rPr lang="en-US" sz="2000" dirty="0">
                <a:solidFill>
                  <a:schemeClr val="tx2"/>
                </a:solidFill>
              </a:rPr>
              <a:t>601 terabytes</a:t>
            </a:r>
          </a:p>
          <a:p>
            <a:pPr marL="342900" indent="-342900">
              <a:buFont typeface="Arial"/>
              <a:buChar char="•"/>
            </a:pPr>
            <a:r>
              <a:rPr lang="en-US" sz="2000" dirty="0">
                <a:solidFill>
                  <a:schemeClr val="tx2"/>
                </a:solidFill>
              </a:rPr>
              <a:t>159 miles</a:t>
            </a:r>
          </a:p>
          <a:p>
            <a:pPr marL="342900" indent="-342900">
              <a:buFont typeface="Arial"/>
              <a:buChar char="•"/>
            </a:pPr>
            <a:r>
              <a:rPr lang="en-US" sz="2000" dirty="0">
                <a:solidFill>
                  <a:schemeClr val="tx2"/>
                </a:solidFill>
              </a:rPr>
              <a:t>10,896 </a:t>
            </a:r>
            <a:r>
              <a:rPr lang="en-US" sz="2000" dirty="0" smtClean="0">
                <a:solidFill>
                  <a:schemeClr val="tx2"/>
                </a:solidFill>
              </a:rPr>
              <a:t>tons</a:t>
            </a:r>
          </a:p>
          <a:p>
            <a:pPr marL="342900" indent="-342900">
              <a:buFont typeface="Arial"/>
              <a:buChar char="•"/>
            </a:pPr>
            <a:r>
              <a:rPr lang="en-US" sz="2000" b="1" i="1" dirty="0" smtClean="0">
                <a:solidFill>
                  <a:schemeClr val="tx2"/>
                </a:solidFill>
              </a:rPr>
              <a:t>5,092,457 </a:t>
            </a:r>
            <a:r>
              <a:rPr lang="en-US" sz="2000" b="1" i="1" dirty="0">
                <a:solidFill>
                  <a:schemeClr val="tx2"/>
                </a:solidFill>
              </a:rPr>
              <a:t>volumes(~38% of total) in the public domain</a:t>
            </a:r>
          </a:p>
          <a:p>
            <a:pPr marL="342900" indent="-342900">
              <a:buFont typeface="Arial"/>
              <a:buChar char="•"/>
            </a:pPr>
            <a:endParaRPr lang="en-US" sz="2000" b="1" i="1" dirty="0">
              <a:solidFill>
                <a:schemeClr val="tx2"/>
              </a:solidFill>
            </a:endParaRPr>
          </a:p>
          <a:p>
            <a:pPr marL="342900" indent="-342900">
              <a:buFont typeface="Arial"/>
              <a:buChar char="•"/>
            </a:pPr>
            <a:r>
              <a:rPr lang="en-US" sz="2000" dirty="0" smtClean="0">
                <a:solidFill>
                  <a:schemeClr val="tx2"/>
                </a:solidFill>
              </a:rPr>
              <a:t>Volumes contributed from 23 partners, including UC</a:t>
            </a:r>
          </a:p>
          <a:p>
            <a:pPr marL="342900" indent="-342900">
              <a:buFont typeface="Arial"/>
              <a:buChar char="•"/>
            </a:pPr>
            <a:endParaRPr lang="en-US" sz="2000" dirty="0" smtClean="0">
              <a:solidFill>
                <a:schemeClr val="tx2"/>
              </a:solidFill>
            </a:endParaRPr>
          </a:p>
          <a:p>
            <a:pPr marL="342900" indent="-342900">
              <a:buFont typeface="Arial"/>
              <a:buChar char="•"/>
            </a:pPr>
            <a:r>
              <a:rPr lang="en-US" sz="2000" dirty="0" smtClean="0">
                <a:solidFill>
                  <a:schemeClr val="tx2"/>
                </a:solidFill>
              </a:rPr>
              <a:t>Brings together outputs of major mass digitization initiatives</a:t>
            </a:r>
          </a:p>
          <a:p>
            <a:endParaRPr lang="en-US" dirty="0">
              <a:solidFill>
                <a:schemeClr val="tx2"/>
              </a:solidFill>
            </a:endParaRPr>
          </a:p>
          <a:p>
            <a:endParaRPr lang="en-US" dirty="0">
              <a:solidFill>
                <a:schemeClr val="tx2"/>
              </a:solidFill>
            </a:endParaRPr>
          </a:p>
        </p:txBody>
      </p:sp>
      <p:pic>
        <p:nvPicPr>
          <p:cNvPr id="8" name="Picture 5" descr="64384083_9acb8dc92b"/>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9500" b="9500"/>
          <a:stretch>
            <a:fillRect/>
          </a:stretch>
        </p:blipFill>
        <p:spPr>
          <a:xfrm>
            <a:off x="4152900" y="1143000"/>
            <a:ext cx="4343400" cy="4690872"/>
          </a:xfrm>
          <a:noFill/>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solidFill>
                  <a:schemeClr val="accent1"/>
                </a:solidFill>
              </a:rPr>
              <a:t>Contributions by Library April 2015</a:t>
            </a:r>
            <a:r>
              <a:rPr lang="en-US" dirty="0" smtClean="0"/>
              <a:t> </a:t>
            </a:r>
            <a:r>
              <a:rPr lang="en-US" dirty="0" err="1" smtClean="0"/>
              <a:t>byy</a:t>
            </a:r>
            <a:r>
              <a:rPr lang="en-US" dirty="0" smtClean="0"/>
              <a:t> Library, Apr 2015</a:t>
            </a:r>
            <a:endParaRPr lang="en-US" dirty="0"/>
          </a:p>
        </p:txBody>
      </p:sp>
      <p:pic>
        <p:nvPicPr>
          <p:cNvPr id="11" name="Content Placeholder 10" descr="contribs_libs_stacked_apr2015.png"/>
          <p:cNvPicPr>
            <a:picLocks noGrp="1" noChangeAspect="1"/>
          </p:cNvPicPr>
          <p:nvPr>
            <p:ph idx="1"/>
          </p:nvPr>
        </p:nvPicPr>
        <p:blipFill>
          <a:blip r:embed="rId3">
            <a:extLst>
              <a:ext uri="{28A0092B-C50C-407E-A947-70E740481C1C}">
                <a14:useLocalDpi xmlns:a14="http://schemas.microsoft.com/office/drawing/2010/main" val="0"/>
              </a:ext>
            </a:extLst>
          </a:blip>
          <a:srcRect t="29588" b="29588"/>
          <a:stretch>
            <a:fillRect/>
          </a:stretch>
        </p:blipFill>
        <p:spPr>
          <a:xfrm>
            <a:off x="1485900" y="1600209"/>
            <a:ext cx="2647188" cy="2099783"/>
          </a:xfrm>
        </p:spPr>
      </p:pic>
      <p:graphicFrame>
        <p:nvGraphicFramePr>
          <p:cNvPr id="9" name="Content Placeholder 11"/>
          <p:cNvGraphicFramePr>
            <a:graphicFrameLocks/>
          </p:cNvGraphicFramePr>
          <p:nvPr>
            <p:extLst>
              <p:ext uri="{D42A27DB-BD31-4B8C-83A1-F6EECF244321}">
                <p14:modId xmlns:p14="http://schemas.microsoft.com/office/powerpoint/2010/main" val="2230168158"/>
              </p:ext>
            </p:extLst>
          </p:nvPr>
        </p:nvGraphicFramePr>
        <p:xfrm>
          <a:off x="838200" y="914400"/>
          <a:ext cx="3346633" cy="5592636"/>
        </p:xfrm>
        <a:graphic>
          <a:graphicData uri="http://schemas.openxmlformats.org/drawingml/2006/table">
            <a:tbl>
              <a:tblPr firstRow="1" bandRow="1">
                <a:tableStyleId>{5C22544A-7EE6-4342-B048-85BDC9FD1C3A}</a:tableStyleId>
              </a:tblPr>
              <a:tblGrid>
                <a:gridCol w="2209800"/>
                <a:gridCol w="1136833"/>
              </a:tblGrid>
              <a:tr h="208818">
                <a:tc>
                  <a:txBody>
                    <a:bodyPr/>
                    <a:lstStyle/>
                    <a:p>
                      <a:pPr algn="ctr" fontAlgn="b"/>
                      <a:r>
                        <a:rPr lang="en-US" sz="1300" b="1" i="0" u="none" strike="noStrike" dirty="0">
                          <a:solidFill>
                            <a:srgbClr val="000000"/>
                          </a:solidFill>
                          <a:effectLst/>
                          <a:latin typeface="Arial"/>
                        </a:rPr>
                        <a:t>Institution</a:t>
                      </a:r>
                    </a:p>
                  </a:txBody>
                  <a:tcPr marL="9525" marR="9525" marT="12700" marB="0" anchor="b"/>
                </a:tc>
                <a:tc>
                  <a:txBody>
                    <a:bodyPr/>
                    <a:lstStyle/>
                    <a:p>
                      <a:pPr algn="ctr" fontAlgn="b"/>
                      <a:r>
                        <a:rPr lang="en-US" sz="1300" b="1" i="0" u="none" strike="noStrike" dirty="0">
                          <a:solidFill>
                            <a:srgbClr val="000000"/>
                          </a:solidFill>
                          <a:effectLst/>
                          <a:latin typeface="Arial"/>
                        </a:rPr>
                        <a:t>Volumes</a:t>
                      </a:r>
                    </a:p>
                  </a:txBody>
                  <a:tcPr marL="9525" marR="9525" marT="12700" marB="0" anchor="b"/>
                </a:tc>
              </a:tr>
              <a:tr h="208818">
                <a:tc>
                  <a:txBody>
                    <a:bodyPr/>
                    <a:lstStyle/>
                    <a:p>
                      <a:pPr algn="l" fontAlgn="b"/>
                      <a:r>
                        <a:rPr lang="en-US" sz="1300" b="0" i="0" u="none" strike="noStrike">
                          <a:solidFill>
                            <a:srgbClr val="000000"/>
                          </a:solidFill>
                          <a:effectLst/>
                          <a:latin typeface="Arial"/>
                        </a:rPr>
                        <a:t>University of Michigan</a:t>
                      </a:r>
                    </a:p>
                  </a:txBody>
                  <a:tcPr marL="9525" marR="9525" marT="12700" marB="0" anchor="b"/>
                </a:tc>
                <a:tc>
                  <a:txBody>
                    <a:bodyPr/>
                    <a:lstStyle/>
                    <a:p>
                      <a:pPr algn="r" fontAlgn="b"/>
                      <a:r>
                        <a:rPr lang="en-US" sz="1300" b="0" i="0" u="none" strike="noStrike">
                          <a:solidFill>
                            <a:srgbClr val="000000"/>
                          </a:solidFill>
                          <a:effectLst/>
                          <a:latin typeface="Arial"/>
                        </a:rPr>
                        <a:t> 4,722,050 </a:t>
                      </a:r>
                    </a:p>
                  </a:txBody>
                  <a:tcPr marL="9525" marR="9525" marT="12700" marB="0" anchor="b"/>
                </a:tc>
              </a:tr>
              <a:tr h="405056">
                <a:tc>
                  <a:txBody>
                    <a:bodyPr/>
                    <a:lstStyle/>
                    <a:p>
                      <a:pPr algn="l" fontAlgn="b"/>
                      <a:r>
                        <a:rPr lang="en-US" sz="1300" b="1" i="0" u="none" strike="noStrike" dirty="0">
                          <a:solidFill>
                            <a:srgbClr val="000000"/>
                          </a:solidFill>
                          <a:effectLst/>
                          <a:latin typeface="Arial"/>
                        </a:rPr>
                        <a:t>University of California</a:t>
                      </a:r>
                    </a:p>
                  </a:txBody>
                  <a:tcPr marL="9525" marR="9525" marT="12700" marB="0" anchor="b"/>
                </a:tc>
                <a:tc>
                  <a:txBody>
                    <a:bodyPr/>
                    <a:lstStyle/>
                    <a:p>
                      <a:pPr algn="r" fontAlgn="b"/>
                      <a:r>
                        <a:rPr lang="en-US" sz="1300" b="0" i="0" u="none" strike="noStrike" dirty="0">
                          <a:solidFill>
                            <a:srgbClr val="000000"/>
                          </a:solidFill>
                          <a:effectLst/>
                          <a:latin typeface="Arial"/>
                        </a:rPr>
                        <a:t> </a:t>
                      </a:r>
                      <a:r>
                        <a:rPr lang="en-US" sz="1300" b="1" i="0" u="none" strike="noStrike" dirty="0">
                          <a:solidFill>
                            <a:srgbClr val="000000"/>
                          </a:solidFill>
                          <a:effectLst/>
                          <a:latin typeface="Arial"/>
                        </a:rPr>
                        <a:t>3,639,937</a:t>
                      </a:r>
                      <a:r>
                        <a:rPr lang="en-US" sz="1300" b="0" i="0" u="none" strike="noStrike" dirty="0">
                          <a:solidFill>
                            <a:srgbClr val="000000"/>
                          </a:solidFill>
                          <a:effectLst/>
                          <a:latin typeface="Arial"/>
                        </a:rPr>
                        <a:t> </a:t>
                      </a:r>
                    </a:p>
                  </a:txBody>
                  <a:tcPr marL="9525" marR="9525" marT="12700" marB="0" anchor="b"/>
                </a:tc>
              </a:tr>
              <a:tr h="208818">
                <a:tc>
                  <a:txBody>
                    <a:bodyPr/>
                    <a:lstStyle/>
                    <a:p>
                      <a:pPr algn="l" fontAlgn="b"/>
                      <a:r>
                        <a:rPr lang="en-US" sz="1300" b="0" i="0" u="none" strike="noStrike" dirty="0">
                          <a:solidFill>
                            <a:srgbClr val="000000"/>
                          </a:solidFill>
                          <a:effectLst/>
                          <a:latin typeface="Arial"/>
                        </a:rPr>
                        <a:t>Harvard University</a:t>
                      </a:r>
                    </a:p>
                  </a:txBody>
                  <a:tcPr marL="9525" marR="9525" marT="12700" marB="0" anchor="b"/>
                </a:tc>
                <a:tc>
                  <a:txBody>
                    <a:bodyPr/>
                    <a:lstStyle/>
                    <a:p>
                      <a:pPr algn="r" fontAlgn="b"/>
                      <a:r>
                        <a:rPr lang="en-US" sz="1300" b="0" i="0" u="none" strike="noStrike">
                          <a:solidFill>
                            <a:srgbClr val="000000"/>
                          </a:solidFill>
                          <a:effectLst/>
                          <a:latin typeface="Arial"/>
                        </a:rPr>
                        <a:t> 838,122 </a:t>
                      </a:r>
                    </a:p>
                  </a:txBody>
                  <a:tcPr marL="9525" marR="9525" marT="12700" marB="0" anchor="b"/>
                </a:tc>
              </a:tr>
              <a:tr h="405056">
                <a:tc>
                  <a:txBody>
                    <a:bodyPr/>
                    <a:lstStyle/>
                    <a:p>
                      <a:pPr algn="l" fontAlgn="b"/>
                      <a:r>
                        <a:rPr lang="en-US" sz="1300" b="0" i="0" u="none" strike="noStrike" dirty="0">
                          <a:solidFill>
                            <a:srgbClr val="000000"/>
                          </a:solidFill>
                          <a:effectLst/>
                          <a:latin typeface="Arial"/>
                        </a:rPr>
                        <a:t>University of Wisconsin</a:t>
                      </a:r>
                    </a:p>
                  </a:txBody>
                  <a:tcPr marL="9525" marR="9525" marT="12700" marB="0" anchor="b"/>
                </a:tc>
                <a:tc>
                  <a:txBody>
                    <a:bodyPr/>
                    <a:lstStyle/>
                    <a:p>
                      <a:pPr algn="r" fontAlgn="b"/>
                      <a:r>
                        <a:rPr lang="en-US" sz="1300" b="0" i="0" u="none" strike="noStrike" dirty="0">
                          <a:solidFill>
                            <a:srgbClr val="000000"/>
                          </a:solidFill>
                          <a:effectLst/>
                          <a:latin typeface="Arial"/>
                        </a:rPr>
                        <a:t> 561,534 </a:t>
                      </a:r>
                    </a:p>
                  </a:txBody>
                  <a:tcPr marL="9525" marR="9525" marT="12700" marB="0" anchor="b"/>
                </a:tc>
              </a:tr>
              <a:tr h="208818">
                <a:tc>
                  <a:txBody>
                    <a:bodyPr/>
                    <a:lstStyle/>
                    <a:p>
                      <a:pPr algn="l" fontAlgn="b"/>
                      <a:r>
                        <a:rPr lang="en-US" sz="1300" b="0" i="0" u="none" strike="noStrike" dirty="0">
                          <a:solidFill>
                            <a:srgbClr val="000000"/>
                          </a:solidFill>
                          <a:effectLst/>
                          <a:latin typeface="Arial"/>
                        </a:rPr>
                        <a:t>Indiana University</a:t>
                      </a:r>
                    </a:p>
                  </a:txBody>
                  <a:tcPr marL="9525" marR="9525" marT="12700" marB="0" anchor="b"/>
                </a:tc>
                <a:tc>
                  <a:txBody>
                    <a:bodyPr/>
                    <a:lstStyle/>
                    <a:p>
                      <a:pPr algn="r" fontAlgn="b"/>
                      <a:r>
                        <a:rPr lang="en-US" sz="1300" b="0" i="0" u="none" strike="noStrike" dirty="0">
                          <a:solidFill>
                            <a:srgbClr val="000000"/>
                          </a:solidFill>
                          <a:effectLst/>
                          <a:latin typeface="Arial"/>
                        </a:rPr>
                        <a:t> 529,798 </a:t>
                      </a:r>
                    </a:p>
                  </a:txBody>
                  <a:tcPr marL="9525" marR="9525" marT="12700" marB="0" anchor="b"/>
                </a:tc>
              </a:tr>
              <a:tr h="208818">
                <a:tc>
                  <a:txBody>
                    <a:bodyPr/>
                    <a:lstStyle/>
                    <a:p>
                      <a:pPr algn="l" fontAlgn="b"/>
                      <a:r>
                        <a:rPr lang="en-US" sz="1300" b="0" i="0" u="none" strike="noStrike">
                          <a:solidFill>
                            <a:srgbClr val="000000"/>
                          </a:solidFill>
                          <a:effectLst/>
                          <a:latin typeface="Arial"/>
                        </a:rPr>
                        <a:t>Cornell University</a:t>
                      </a:r>
                    </a:p>
                  </a:txBody>
                  <a:tcPr marL="9525" marR="9525" marT="12700" marB="0" anchor="b"/>
                </a:tc>
                <a:tc>
                  <a:txBody>
                    <a:bodyPr/>
                    <a:lstStyle/>
                    <a:p>
                      <a:pPr algn="r" fontAlgn="b"/>
                      <a:r>
                        <a:rPr lang="en-US" sz="1300" b="0" i="0" u="none" strike="noStrike">
                          <a:solidFill>
                            <a:srgbClr val="000000"/>
                          </a:solidFill>
                          <a:effectLst/>
                          <a:latin typeface="Arial"/>
                        </a:rPr>
                        <a:t> 515,753 </a:t>
                      </a:r>
                    </a:p>
                  </a:txBody>
                  <a:tcPr marL="9525" marR="9525" marT="12700" marB="0" anchor="b"/>
                </a:tc>
              </a:tr>
              <a:tr h="208818">
                <a:tc>
                  <a:txBody>
                    <a:bodyPr/>
                    <a:lstStyle/>
                    <a:p>
                      <a:pPr algn="l" fontAlgn="b"/>
                      <a:r>
                        <a:rPr lang="en-US" sz="1300" b="0" i="0" u="none" strike="noStrike">
                          <a:solidFill>
                            <a:srgbClr val="000000"/>
                          </a:solidFill>
                          <a:effectLst/>
                          <a:latin typeface="Arial"/>
                        </a:rPr>
                        <a:t>Penn State</a:t>
                      </a:r>
                    </a:p>
                  </a:txBody>
                  <a:tcPr marL="9525" marR="9525" marT="12700" marB="0" anchor="b"/>
                </a:tc>
                <a:tc>
                  <a:txBody>
                    <a:bodyPr/>
                    <a:lstStyle/>
                    <a:p>
                      <a:pPr algn="r" fontAlgn="b"/>
                      <a:r>
                        <a:rPr lang="en-US" sz="1300" b="0" i="0" u="none" strike="noStrike" dirty="0">
                          <a:solidFill>
                            <a:srgbClr val="000000"/>
                          </a:solidFill>
                          <a:effectLst/>
                          <a:latin typeface="Arial"/>
                        </a:rPr>
                        <a:t> 389,247 </a:t>
                      </a:r>
                    </a:p>
                  </a:txBody>
                  <a:tcPr marL="9525" marR="9525" marT="12700" marB="0" anchor="b"/>
                </a:tc>
              </a:tr>
              <a:tr h="208818">
                <a:tc>
                  <a:txBody>
                    <a:bodyPr/>
                    <a:lstStyle/>
                    <a:p>
                      <a:pPr algn="l" fontAlgn="b"/>
                      <a:r>
                        <a:rPr lang="en-US" sz="1300" b="0" i="0" u="none" strike="noStrike">
                          <a:solidFill>
                            <a:srgbClr val="000000"/>
                          </a:solidFill>
                          <a:effectLst/>
                          <a:latin typeface="Arial"/>
                        </a:rPr>
                        <a:t>University of Illinois</a:t>
                      </a:r>
                    </a:p>
                  </a:txBody>
                  <a:tcPr marL="9525" marR="9525" marT="12700" marB="0" anchor="b"/>
                </a:tc>
                <a:tc>
                  <a:txBody>
                    <a:bodyPr/>
                    <a:lstStyle/>
                    <a:p>
                      <a:pPr algn="r" fontAlgn="b"/>
                      <a:r>
                        <a:rPr lang="en-US" sz="1300" b="0" i="0" u="none" strike="noStrike">
                          <a:solidFill>
                            <a:srgbClr val="000000"/>
                          </a:solidFill>
                          <a:effectLst/>
                          <a:latin typeface="Arial"/>
                        </a:rPr>
                        <a:t> 348,946 </a:t>
                      </a:r>
                    </a:p>
                  </a:txBody>
                  <a:tcPr marL="9525" marR="9525" marT="12700" marB="0" anchor="b"/>
                </a:tc>
              </a:tr>
              <a:tr h="405056">
                <a:tc>
                  <a:txBody>
                    <a:bodyPr/>
                    <a:lstStyle/>
                    <a:p>
                      <a:pPr algn="l" fontAlgn="b"/>
                      <a:r>
                        <a:rPr lang="en-US" sz="1300" b="0" i="0" u="none" strike="noStrike" dirty="0">
                          <a:solidFill>
                            <a:srgbClr val="000000"/>
                          </a:solidFill>
                          <a:effectLst/>
                          <a:latin typeface="Arial"/>
                        </a:rPr>
                        <a:t>University of Minnesota</a:t>
                      </a:r>
                    </a:p>
                  </a:txBody>
                  <a:tcPr marL="9525" marR="9525" marT="12700" marB="0" anchor="b"/>
                </a:tc>
                <a:tc>
                  <a:txBody>
                    <a:bodyPr/>
                    <a:lstStyle/>
                    <a:p>
                      <a:pPr algn="r" fontAlgn="b"/>
                      <a:r>
                        <a:rPr lang="en-US" sz="1300" b="0" i="0" u="none" strike="noStrike" dirty="0">
                          <a:solidFill>
                            <a:srgbClr val="000000"/>
                          </a:solidFill>
                          <a:effectLst/>
                          <a:latin typeface="Arial"/>
                        </a:rPr>
                        <a:t> 334,249 </a:t>
                      </a:r>
                    </a:p>
                  </a:txBody>
                  <a:tcPr marL="9525" marR="9525" marT="12700" marB="0" anchor="b"/>
                </a:tc>
              </a:tr>
              <a:tr h="405056">
                <a:tc>
                  <a:txBody>
                    <a:bodyPr/>
                    <a:lstStyle/>
                    <a:p>
                      <a:pPr algn="l" fontAlgn="b"/>
                      <a:r>
                        <a:rPr lang="en-US" sz="1300" b="0" i="0" u="none" strike="noStrike" dirty="0">
                          <a:solidFill>
                            <a:srgbClr val="000000"/>
                          </a:solidFill>
                          <a:effectLst/>
                          <a:latin typeface="Arial"/>
                        </a:rPr>
                        <a:t>New York Public Library</a:t>
                      </a:r>
                    </a:p>
                  </a:txBody>
                  <a:tcPr marL="9525" marR="9525" marT="12700" marB="0" anchor="b"/>
                </a:tc>
                <a:tc>
                  <a:txBody>
                    <a:bodyPr/>
                    <a:lstStyle/>
                    <a:p>
                      <a:pPr algn="r" fontAlgn="b"/>
                      <a:r>
                        <a:rPr lang="en-US" sz="1300" b="0" i="0" u="none" strike="noStrike">
                          <a:solidFill>
                            <a:srgbClr val="000000"/>
                          </a:solidFill>
                          <a:effectLst/>
                          <a:latin typeface="Arial"/>
                        </a:rPr>
                        <a:t> 304,610 </a:t>
                      </a:r>
                    </a:p>
                  </a:txBody>
                  <a:tcPr marL="9525" marR="9525" marT="12700" marB="0" anchor="b"/>
                </a:tc>
              </a:tr>
              <a:tr h="208818">
                <a:tc>
                  <a:txBody>
                    <a:bodyPr/>
                    <a:lstStyle/>
                    <a:p>
                      <a:pPr algn="l" fontAlgn="b"/>
                      <a:r>
                        <a:rPr lang="en-US" sz="1300" b="0" i="0" u="none" strike="noStrike">
                          <a:solidFill>
                            <a:srgbClr val="000000"/>
                          </a:solidFill>
                          <a:effectLst/>
                          <a:latin typeface="Arial"/>
                        </a:rPr>
                        <a:t>Princeton University</a:t>
                      </a:r>
                    </a:p>
                  </a:txBody>
                  <a:tcPr marL="9525" marR="9525" marT="12700" marB="0" anchor="b"/>
                </a:tc>
                <a:tc>
                  <a:txBody>
                    <a:bodyPr/>
                    <a:lstStyle/>
                    <a:p>
                      <a:pPr algn="r" fontAlgn="b"/>
                      <a:r>
                        <a:rPr lang="en-US" sz="1300" b="0" i="0" u="none" strike="noStrike">
                          <a:solidFill>
                            <a:srgbClr val="000000"/>
                          </a:solidFill>
                          <a:effectLst/>
                          <a:latin typeface="Arial"/>
                        </a:rPr>
                        <a:t> 252,841 </a:t>
                      </a:r>
                    </a:p>
                  </a:txBody>
                  <a:tcPr marL="9525" marR="9525" marT="12700" marB="0" anchor="b"/>
                </a:tc>
              </a:tr>
              <a:tr h="405056">
                <a:tc>
                  <a:txBody>
                    <a:bodyPr/>
                    <a:lstStyle/>
                    <a:p>
                      <a:pPr algn="l" fontAlgn="b"/>
                      <a:r>
                        <a:rPr lang="en-US" sz="1300" b="0" i="0" u="none" strike="noStrike">
                          <a:solidFill>
                            <a:srgbClr val="000000"/>
                          </a:solidFill>
                          <a:effectLst/>
                          <a:latin typeface="Arial"/>
                        </a:rPr>
                        <a:t>Universidad Complutense</a:t>
                      </a:r>
                    </a:p>
                  </a:txBody>
                  <a:tcPr marL="9525" marR="9525" marT="12700" marB="0" anchor="b"/>
                </a:tc>
                <a:tc>
                  <a:txBody>
                    <a:bodyPr/>
                    <a:lstStyle/>
                    <a:p>
                      <a:pPr algn="r" fontAlgn="b"/>
                      <a:r>
                        <a:rPr lang="en-US" sz="1300" b="0" i="0" u="none" strike="noStrike">
                          <a:solidFill>
                            <a:srgbClr val="000000"/>
                          </a:solidFill>
                          <a:effectLst/>
                          <a:latin typeface="Arial"/>
                        </a:rPr>
                        <a:t> 117,322 </a:t>
                      </a:r>
                    </a:p>
                  </a:txBody>
                  <a:tcPr marL="9525" marR="9525" marT="12700" marB="0" anchor="b"/>
                </a:tc>
              </a:tr>
              <a:tr h="208818">
                <a:tc>
                  <a:txBody>
                    <a:bodyPr/>
                    <a:lstStyle/>
                    <a:p>
                      <a:pPr algn="l" fontAlgn="b"/>
                      <a:r>
                        <a:rPr lang="en-US" sz="1300" b="0" i="0" u="none" strike="noStrike">
                          <a:solidFill>
                            <a:srgbClr val="000000"/>
                          </a:solidFill>
                          <a:effectLst/>
                          <a:latin typeface="Arial"/>
                        </a:rPr>
                        <a:t>Library of Congress</a:t>
                      </a:r>
                    </a:p>
                  </a:txBody>
                  <a:tcPr marL="9525" marR="9525" marT="12700" marB="0" anchor="b"/>
                </a:tc>
                <a:tc>
                  <a:txBody>
                    <a:bodyPr/>
                    <a:lstStyle/>
                    <a:p>
                      <a:pPr algn="r" fontAlgn="b"/>
                      <a:r>
                        <a:rPr lang="en-US" sz="1300" b="0" i="0" u="none" strike="noStrike">
                          <a:solidFill>
                            <a:srgbClr val="000000"/>
                          </a:solidFill>
                          <a:effectLst/>
                          <a:latin typeface="Arial"/>
                        </a:rPr>
                        <a:t> 108,892 </a:t>
                      </a:r>
                    </a:p>
                  </a:txBody>
                  <a:tcPr marL="9525" marR="9525" marT="12700" marB="0" anchor="b"/>
                </a:tc>
              </a:tr>
              <a:tr h="208818">
                <a:tc>
                  <a:txBody>
                    <a:bodyPr/>
                    <a:lstStyle/>
                    <a:p>
                      <a:pPr algn="l" fontAlgn="b"/>
                      <a:r>
                        <a:rPr lang="en-US" sz="1300" b="0" i="0" u="none" strike="noStrike">
                          <a:solidFill>
                            <a:srgbClr val="000000"/>
                          </a:solidFill>
                          <a:effectLst/>
                          <a:latin typeface="Arial"/>
                        </a:rPr>
                        <a:t>Keio University</a:t>
                      </a:r>
                    </a:p>
                  </a:txBody>
                  <a:tcPr marL="9525" marR="9525" marT="12700" marB="0" anchor="b"/>
                </a:tc>
                <a:tc>
                  <a:txBody>
                    <a:bodyPr/>
                    <a:lstStyle/>
                    <a:p>
                      <a:pPr algn="r" fontAlgn="b"/>
                      <a:r>
                        <a:rPr lang="en-US" sz="1300" b="0" i="0" u="none" strike="noStrike">
                          <a:solidFill>
                            <a:srgbClr val="000000"/>
                          </a:solidFill>
                          <a:effectLst/>
                          <a:latin typeface="Arial"/>
                        </a:rPr>
                        <a:t> 90,122 </a:t>
                      </a:r>
                    </a:p>
                  </a:txBody>
                  <a:tcPr marL="9525" marR="9525" marT="12700" marB="0" anchor="b"/>
                </a:tc>
              </a:tr>
              <a:tr h="208818">
                <a:tc>
                  <a:txBody>
                    <a:bodyPr/>
                    <a:lstStyle/>
                    <a:p>
                      <a:pPr algn="l" fontAlgn="b"/>
                      <a:r>
                        <a:rPr lang="en-US" sz="1300" b="0" i="0" u="none" strike="noStrike">
                          <a:solidFill>
                            <a:srgbClr val="000000"/>
                          </a:solidFill>
                          <a:effectLst/>
                          <a:latin typeface="Arial"/>
                        </a:rPr>
                        <a:t>University of Alberta</a:t>
                      </a:r>
                    </a:p>
                  </a:txBody>
                  <a:tcPr marL="9525" marR="9525" marT="12700" marB="0" anchor="b"/>
                </a:tc>
                <a:tc>
                  <a:txBody>
                    <a:bodyPr/>
                    <a:lstStyle/>
                    <a:p>
                      <a:pPr algn="r" fontAlgn="b"/>
                      <a:r>
                        <a:rPr lang="en-US" sz="1300" b="0" i="0" u="none" strike="noStrike">
                          <a:solidFill>
                            <a:srgbClr val="000000"/>
                          </a:solidFill>
                          <a:effectLst/>
                          <a:latin typeface="Arial"/>
                        </a:rPr>
                        <a:t> 76,106 </a:t>
                      </a:r>
                    </a:p>
                  </a:txBody>
                  <a:tcPr marL="9525" marR="9525" marT="12700" marB="0" anchor="b"/>
                </a:tc>
              </a:tr>
              <a:tr h="208818">
                <a:tc>
                  <a:txBody>
                    <a:bodyPr/>
                    <a:lstStyle/>
                    <a:p>
                      <a:pPr algn="l" fontAlgn="b"/>
                      <a:r>
                        <a:rPr lang="en-US" sz="1300" b="0" i="0" u="none" strike="noStrike">
                          <a:solidFill>
                            <a:srgbClr val="000000"/>
                          </a:solidFill>
                          <a:effectLst/>
                          <a:latin typeface="Arial"/>
                        </a:rPr>
                        <a:t>Ohio State</a:t>
                      </a:r>
                    </a:p>
                  </a:txBody>
                  <a:tcPr marL="9525" marR="9525" marT="12700" marB="0" anchor="b"/>
                </a:tc>
                <a:tc>
                  <a:txBody>
                    <a:bodyPr/>
                    <a:lstStyle/>
                    <a:p>
                      <a:pPr algn="r" fontAlgn="b"/>
                      <a:r>
                        <a:rPr lang="en-US" sz="1300" b="0" i="0" u="none" strike="noStrike">
                          <a:solidFill>
                            <a:srgbClr val="000000"/>
                          </a:solidFill>
                          <a:effectLst/>
                          <a:latin typeface="Arial"/>
                        </a:rPr>
                        <a:t> 74,525 </a:t>
                      </a:r>
                    </a:p>
                  </a:txBody>
                  <a:tcPr marL="9525" marR="9525" marT="12700" marB="0" anchor="b"/>
                </a:tc>
              </a:tr>
              <a:tr h="208818">
                <a:tc>
                  <a:txBody>
                    <a:bodyPr/>
                    <a:lstStyle/>
                    <a:p>
                      <a:pPr algn="l" fontAlgn="b"/>
                      <a:r>
                        <a:rPr lang="en-US" sz="1300" b="0" i="0" u="none" strike="noStrike">
                          <a:solidFill>
                            <a:srgbClr val="000000"/>
                          </a:solidFill>
                          <a:effectLst/>
                          <a:latin typeface="Arial"/>
                        </a:rPr>
                        <a:t>Columbia University</a:t>
                      </a:r>
                    </a:p>
                  </a:txBody>
                  <a:tcPr marL="9525" marR="9525" marT="12700" marB="0" anchor="b"/>
                </a:tc>
                <a:tc>
                  <a:txBody>
                    <a:bodyPr/>
                    <a:lstStyle/>
                    <a:p>
                      <a:pPr algn="r" fontAlgn="b"/>
                      <a:r>
                        <a:rPr lang="en-US" sz="1300" b="0" i="0" u="none" strike="noStrike">
                          <a:solidFill>
                            <a:srgbClr val="000000"/>
                          </a:solidFill>
                          <a:effectLst/>
                          <a:latin typeface="Arial"/>
                        </a:rPr>
                        <a:t> 73,396 </a:t>
                      </a:r>
                    </a:p>
                  </a:txBody>
                  <a:tcPr marL="9525" marR="9525" marT="12700" marB="0" anchor="b"/>
                </a:tc>
              </a:tr>
              <a:tr h="405056">
                <a:tc>
                  <a:txBody>
                    <a:bodyPr/>
                    <a:lstStyle/>
                    <a:p>
                      <a:pPr algn="l" fontAlgn="b"/>
                      <a:r>
                        <a:rPr lang="en-US" sz="1300" b="0" i="0" u="none" strike="noStrike">
                          <a:solidFill>
                            <a:srgbClr val="000000"/>
                          </a:solidFill>
                          <a:effectLst/>
                          <a:latin typeface="Arial"/>
                        </a:rPr>
                        <a:t>Northwestern University</a:t>
                      </a:r>
                    </a:p>
                  </a:txBody>
                  <a:tcPr marL="9525" marR="9525" marT="12700" marB="0" anchor="b"/>
                </a:tc>
                <a:tc>
                  <a:txBody>
                    <a:bodyPr/>
                    <a:lstStyle/>
                    <a:p>
                      <a:pPr algn="r" fontAlgn="b"/>
                      <a:r>
                        <a:rPr lang="en-US" sz="1300" b="0" i="0" u="none" strike="noStrike">
                          <a:solidFill>
                            <a:srgbClr val="000000"/>
                          </a:solidFill>
                          <a:effectLst/>
                          <a:latin typeface="Arial"/>
                        </a:rPr>
                        <a:t> 57,000 </a:t>
                      </a:r>
                    </a:p>
                  </a:txBody>
                  <a:tcPr marL="9525" marR="9525" marT="12700" marB="0" anchor="b"/>
                </a:tc>
              </a:tr>
              <a:tr h="208818">
                <a:tc>
                  <a:txBody>
                    <a:bodyPr/>
                    <a:lstStyle/>
                    <a:p>
                      <a:pPr algn="l" fontAlgn="b"/>
                      <a:r>
                        <a:rPr lang="en-US" sz="1300" b="0" i="0" u="none" strike="noStrike">
                          <a:solidFill>
                            <a:srgbClr val="000000"/>
                          </a:solidFill>
                          <a:effectLst/>
                          <a:latin typeface="Arial"/>
                        </a:rPr>
                        <a:t>University of Chicago</a:t>
                      </a:r>
                    </a:p>
                  </a:txBody>
                  <a:tcPr marL="9525" marR="9525" marT="12700" marB="0" anchor="b"/>
                </a:tc>
                <a:tc>
                  <a:txBody>
                    <a:bodyPr/>
                    <a:lstStyle/>
                    <a:p>
                      <a:pPr algn="r" fontAlgn="b"/>
                      <a:r>
                        <a:rPr lang="en-US" sz="1300" b="0" i="0" u="none" strike="noStrike">
                          <a:solidFill>
                            <a:srgbClr val="000000"/>
                          </a:solidFill>
                          <a:effectLst/>
                          <a:latin typeface="Arial"/>
                        </a:rPr>
                        <a:t> 56,981 </a:t>
                      </a:r>
                    </a:p>
                  </a:txBody>
                  <a:tcPr marL="9525" marR="9525" marT="12700" marB="0" anchor="b"/>
                </a:tc>
              </a:tr>
              <a:tr h="208818">
                <a:tc>
                  <a:txBody>
                    <a:bodyPr/>
                    <a:lstStyle/>
                    <a:p>
                      <a:pPr algn="l" fontAlgn="b"/>
                      <a:r>
                        <a:rPr lang="en-US" sz="1300" b="0" i="0" u="none" strike="noStrike">
                          <a:solidFill>
                            <a:srgbClr val="000000"/>
                          </a:solidFill>
                          <a:effectLst/>
                          <a:latin typeface="Arial"/>
                        </a:rPr>
                        <a:t>University of Virginia</a:t>
                      </a:r>
                    </a:p>
                  </a:txBody>
                  <a:tcPr marL="9525" marR="9525" marT="12700" marB="0" anchor="b"/>
                </a:tc>
                <a:tc>
                  <a:txBody>
                    <a:bodyPr/>
                    <a:lstStyle/>
                    <a:p>
                      <a:pPr algn="r" fontAlgn="b"/>
                      <a:r>
                        <a:rPr lang="en-US" sz="1300" b="0" i="0" u="none" strike="noStrike" dirty="0">
                          <a:solidFill>
                            <a:srgbClr val="000000"/>
                          </a:solidFill>
                          <a:effectLst/>
                          <a:latin typeface="Arial"/>
                        </a:rPr>
                        <a:t> 51,207 </a:t>
                      </a:r>
                    </a:p>
                  </a:txBody>
                  <a:tcPr marL="9525" marR="9525" marT="12700" marB="0" anchor="b"/>
                </a:tc>
              </a:tr>
            </a:tbl>
          </a:graphicData>
        </a:graphic>
      </p:graphicFrame>
      <p:pic>
        <p:nvPicPr>
          <p:cNvPr id="12" name="Content Placeholder 10" descr="contribs_libs_stacked_apr2015.png"/>
          <p:cNvPicPr preferRelativeResize="0">
            <a:picLocks noChangeAspect="1"/>
          </p:cNvPicPr>
          <p:nvPr/>
        </p:nvPicPr>
        <p:blipFill>
          <a:blip r:embed="rId3">
            <a:extLst>
              <a:ext uri="{28A0092B-C50C-407E-A947-70E740481C1C}">
                <a14:useLocalDpi xmlns:a14="http://schemas.microsoft.com/office/drawing/2010/main" val="0"/>
              </a:ext>
            </a:extLst>
          </a:blip>
          <a:srcRect t="11548" b="11548"/>
          <a:stretch>
            <a:fillRect/>
          </a:stretch>
        </p:blipFill>
        <p:spPr>
          <a:xfrm>
            <a:off x="4624388" y="1143000"/>
            <a:ext cx="3400424" cy="5081033"/>
          </a:xfrm>
          <a:prstGeom prst="rect">
            <a:avLst/>
          </a:prstGeom>
        </p:spPr>
      </p:pic>
      <p:sp>
        <p:nvSpPr>
          <p:cNvPr id="13" name="Slide Number Placeholder 12"/>
          <p:cNvSpPr>
            <a:spLocks noGrp="1"/>
          </p:cNvSpPr>
          <p:nvPr>
            <p:ph type="sldNum" sz="quarter" idx="4294967295"/>
          </p:nvPr>
        </p:nvSpPr>
        <p:spPr>
          <a:xfrm>
            <a:off x="1143000" y="6604000"/>
            <a:ext cx="1600200" cy="254000"/>
          </a:xfrm>
          <a:prstGeom prst="rect">
            <a:avLst/>
          </a:prstGeom>
        </p:spPr>
        <p:txBody>
          <a:bodyPr/>
          <a:lstStyle/>
          <a:p>
            <a:fld id="{4070A008-E005-5B46-8DE9-7FA5072A9773}" type="slidenum">
              <a:rPr lang="en-US" smtClean="0"/>
              <a:t>11</a:t>
            </a:fld>
            <a:endParaRPr lang="en-US" dirty="0"/>
          </a:p>
        </p:txBody>
      </p:sp>
      <p:sp>
        <p:nvSpPr>
          <p:cNvPr id="14" name="Date Placeholder 13"/>
          <p:cNvSpPr>
            <a:spLocks noGrp="1"/>
          </p:cNvSpPr>
          <p:nvPr>
            <p:ph type="dt" sz="half" idx="4294967295"/>
          </p:nvPr>
        </p:nvSpPr>
        <p:spPr>
          <a:xfrm>
            <a:off x="1143000" y="6604000"/>
            <a:ext cx="1600200" cy="254000"/>
          </a:xfrm>
          <a:prstGeom prst="rect">
            <a:avLst/>
          </a:prstGeom>
        </p:spPr>
        <p:txBody>
          <a:bodyPr/>
          <a:lstStyle/>
          <a:p>
            <a:r>
              <a:rPr lang="en-US" smtClean="0"/>
              <a:t>16 April 2015</a:t>
            </a:r>
            <a:endParaRPr lang="en-US" dirty="0"/>
          </a:p>
        </p:txBody>
      </p:sp>
    </p:spTree>
    <p:extLst>
      <p:ext uri="{BB962C8B-B14F-4D97-AF65-F5344CB8AC3E}">
        <p14:creationId xmlns:p14="http://schemas.microsoft.com/office/powerpoint/2010/main" val="121802902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4206" r="14206"/>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82565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2198" b="219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62024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icture Placeholder 9"/>
          <p:cNvGraphicFramePr>
            <a:graphicFrameLocks noGrp="1" noChangeAspect="1"/>
          </p:cNvGraphicFramePr>
          <p:nvPr>
            <p:ph type="pic" sz="quarter" idx="10"/>
            <p:extLst>
              <p:ext uri="{D42A27DB-BD31-4B8C-83A1-F6EECF244321}">
                <p14:modId xmlns:p14="http://schemas.microsoft.com/office/powerpoint/2010/main" val="1021767879"/>
              </p:ext>
            </p:extLst>
          </p:nvPr>
        </p:nvGraphicFramePr>
        <p:xfrm>
          <a:off x="457200" y="514350"/>
          <a:ext cx="7239000" cy="5829300"/>
        </p:xfrm>
        <a:graphic>
          <a:graphicData uri="http://schemas.openxmlformats.org/presentationml/2006/ole">
            <mc:AlternateContent xmlns:mc="http://schemas.openxmlformats.org/markup-compatibility/2006">
              <mc:Choice xmlns:v="urn:schemas-microsoft-com:vml" Requires="v">
                <p:oleObj spid="_x0000_s3163" name="Acrobat Document" r:id="rId4" imgW="7543732" imgH="5829300" progId="Acrobat.Document.11">
                  <p:embed/>
                </p:oleObj>
              </mc:Choice>
              <mc:Fallback>
                <p:oleObj name="Acrobat Document" r:id="rId4" imgW="7543732" imgH="5829300" progId="Acrobat.Document.11">
                  <p:embed/>
                  <p:pic>
                    <p:nvPicPr>
                      <p:cNvPr id="0" name=""/>
                      <p:cNvPicPr/>
                      <p:nvPr/>
                    </p:nvPicPr>
                    <p:blipFill>
                      <a:blip r:embed="rId5"/>
                      <a:stretch>
                        <a:fillRect/>
                      </a:stretch>
                    </p:blipFill>
                    <p:spPr>
                      <a:xfrm>
                        <a:off x="457200" y="514350"/>
                        <a:ext cx="7239000" cy="5829300"/>
                      </a:xfrm>
                      <a:prstGeom prst="rect">
                        <a:avLst/>
                      </a:prstGeom>
                    </p:spPr>
                  </p:pic>
                </p:oleObj>
              </mc:Fallback>
            </mc:AlternateContent>
          </a:graphicData>
        </a:graphic>
      </p:graphicFrame>
    </p:spTree>
    <p:extLst>
      <p:ext uri="{BB962C8B-B14F-4D97-AF65-F5344CB8AC3E}">
        <p14:creationId xmlns:p14="http://schemas.microsoft.com/office/powerpoint/2010/main" val="398391567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p:cNvSpPr>
          <p:nvPr/>
        </p:nvSpPr>
        <p:spPr bwMode="auto">
          <a:xfrm>
            <a:off x="589365" y="3649878"/>
            <a:ext cx="911945" cy="75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3" bIns="0" anchor="ctr">
            <a:spAutoFit/>
          </a:bodyPr>
          <a:lstStyle/>
          <a:p>
            <a:pPr marL="831548" lvl="2" indent="-160729">
              <a:lnSpc>
                <a:spcPct val="90000"/>
              </a:lnSpc>
              <a:spcBef>
                <a:spcPts val="387"/>
              </a:spcBef>
              <a:buClr>
                <a:srgbClr val="000000"/>
              </a:buClr>
              <a:buSzPct val="100000"/>
              <a:buFont typeface="Wingdings" charset="0"/>
              <a:buChar char="§"/>
            </a:pPr>
            <a:endParaRPr lang="en-US" sz="2700">
              <a:solidFill>
                <a:srgbClr val="000000"/>
              </a:solidFill>
              <a:latin typeface="Arial" charset="0"/>
              <a:sym typeface="Arial" charset="0"/>
            </a:endParaRPr>
          </a:p>
          <a:p>
            <a:pPr>
              <a:lnSpc>
                <a:spcPct val="90000"/>
              </a:lnSpc>
            </a:pPr>
            <a:endParaRPr lang="en-US" sz="2700">
              <a:cs typeface="Palatino" charset="0"/>
            </a:endParaRPr>
          </a:p>
        </p:txBody>
      </p:sp>
      <p:sp>
        <p:nvSpPr>
          <p:cNvPr id="29699" name="Rectangle 3"/>
          <p:cNvSpPr>
            <a:spLocks/>
          </p:cNvSpPr>
          <p:nvPr/>
        </p:nvSpPr>
        <p:spPr bwMode="auto">
          <a:xfrm>
            <a:off x="457200" y="610789"/>
            <a:ext cx="7608094" cy="6248400"/>
          </a:xfrm>
          <a:prstGeom prst="rect">
            <a:avLst/>
          </a:prstGeom>
          <a:noFill/>
          <a:ln w="12700" cap="flat">
            <a:noFill/>
            <a:miter lim="800000"/>
            <a:headEnd type="none" w="med" len="med"/>
            <a:tailEnd type="none" w="med" len="med"/>
          </a:ln>
          <a:effectLst>
            <a:outerShdw blurRad="25400" dist="12699" dir="16200000" algn="ctr" rotWithShape="0">
              <a:schemeClr val="bg2">
                <a:alpha val="70000"/>
              </a:schemeClr>
            </a:outerShdw>
          </a:effectLst>
        </p:spPr>
        <p:txBody>
          <a:bodyPr lIns="0" tIns="0" rIns="0" bIns="0"/>
          <a:lstStyle/>
          <a:p>
            <a:pPr algn="l">
              <a:defRPr/>
            </a:pPr>
            <a:r>
              <a:rPr lang="en-US" sz="2000" b="1" dirty="0" smtClean="0">
                <a:solidFill>
                  <a:srgbClr val="1782BF"/>
                </a:solidFill>
                <a:cs typeface="Palatino" charset="0"/>
              </a:rPr>
              <a:t>Mass digitized via Google &amp; the Internet Archive</a:t>
            </a:r>
          </a:p>
          <a:p>
            <a:pPr algn="l">
              <a:defRPr/>
            </a:pPr>
            <a:endParaRPr lang="en-US" sz="2000" b="1" dirty="0" smtClean="0">
              <a:solidFill>
                <a:srgbClr val="1782BF"/>
              </a:solidFill>
              <a:cs typeface="Palatino" charset="0"/>
            </a:endParaRPr>
          </a:p>
          <a:p>
            <a:pPr marL="342900" indent="-342900" algn="l">
              <a:buFont typeface="Arial"/>
              <a:buChar char="•"/>
              <a:defRPr/>
            </a:pPr>
            <a:r>
              <a:rPr lang="en-US" sz="2000" b="1" dirty="0" smtClean="0">
                <a:solidFill>
                  <a:srgbClr val="1782BF"/>
                </a:solidFill>
                <a:cs typeface="Palatino" charset="0"/>
              </a:rPr>
              <a:t>NRLF &amp; SRLF: </a:t>
            </a:r>
            <a:r>
              <a:rPr lang="en-US" sz="2000" dirty="0" smtClean="0">
                <a:solidFill>
                  <a:srgbClr val="1782BF"/>
                </a:solidFill>
                <a:cs typeface="Palatino" charset="0"/>
              </a:rPr>
              <a:t>all </a:t>
            </a:r>
            <a:r>
              <a:rPr lang="en-US" sz="2000" dirty="0">
                <a:solidFill>
                  <a:srgbClr val="1782BF"/>
                </a:solidFill>
                <a:cs typeface="Palatino" charset="0"/>
              </a:rPr>
              <a:t>subjects, all </a:t>
            </a:r>
            <a:r>
              <a:rPr lang="en-US" sz="2000" dirty="0" smtClean="0">
                <a:solidFill>
                  <a:srgbClr val="1782BF"/>
                </a:solidFill>
                <a:cs typeface="Palatino" charset="0"/>
              </a:rPr>
              <a:t>languages</a:t>
            </a:r>
          </a:p>
          <a:p>
            <a:pPr algn="l">
              <a:defRPr/>
            </a:pPr>
            <a:endParaRPr lang="en-US" sz="2000" dirty="0">
              <a:solidFill>
                <a:srgbClr val="1782BF"/>
              </a:solidFill>
              <a:cs typeface="Palatino" charset="0"/>
            </a:endParaRPr>
          </a:p>
          <a:p>
            <a:pPr marL="342900" indent="-342900">
              <a:buFont typeface="Arial"/>
              <a:buChar char="•"/>
              <a:defRPr/>
            </a:pPr>
            <a:r>
              <a:rPr lang="en-US" sz="2000" b="1" dirty="0">
                <a:solidFill>
                  <a:srgbClr val="1782BF"/>
                </a:solidFill>
                <a:cs typeface="Palatino" charset="0"/>
              </a:rPr>
              <a:t>UC Berkeley</a:t>
            </a:r>
            <a:r>
              <a:rPr lang="en-US" sz="2000" dirty="0">
                <a:solidFill>
                  <a:srgbClr val="1782BF"/>
                </a:solidFill>
                <a:cs typeface="Palatino" charset="0"/>
              </a:rPr>
              <a:t>: cookbooks, mathematics, selected Bancroft collections, Main library, Music Library, East Asian Library </a:t>
            </a:r>
            <a:endParaRPr lang="en-US" sz="2000" dirty="0" smtClean="0">
              <a:solidFill>
                <a:srgbClr val="1782BF"/>
              </a:solidFill>
              <a:cs typeface="Palatino" charset="0"/>
            </a:endParaRPr>
          </a:p>
          <a:p>
            <a:pPr marL="342900" indent="-342900">
              <a:buFont typeface="Arial"/>
              <a:buChar char="•"/>
              <a:defRPr/>
            </a:pPr>
            <a:r>
              <a:rPr lang="en-US" sz="2000" b="1" dirty="0">
                <a:solidFill>
                  <a:srgbClr val="1782BF"/>
                </a:solidFill>
                <a:cs typeface="Palatino" charset="0"/>
              </a:rPr>
              <a:t>UC Davis</a:t>
            </a:r>
            <a:r>
              <a:rPr lang="en-US" sz="2000" dirty="0">
                <a:solidFill>
                  <a:srgbClr val="1782BF"/>
                </a:solidFill>
                <a:cs typeface="Palatino" charset="0"/>
              </a:rPr>
              <a:t>:  California documents, Main library collection, wine collections, special collections</a:t>
            </a:r>
          </a:p>
          <a:p>
            <a:pPr marL="342900" indent="-342900">
              <a:buFont typeface="Arial"/>
              <a:buChar char="•"/>
              <a:defRPr/>
            </a:pPr>
            <a:r>
              <a:rPr lang="en-US" sz="2000" b="1" dirty="0" smtClean="0">
                <a:solidFill>
                  <a:srgbClr val="1782BF"/>
                </a:solidFill>
                <a:cs typeface="Palatino" charset="0"/>
              </a:rPr>
              <a:t>UCLA</a:t>
            </a:r>
            <a:r>
              <a:rPr lang="en-US" sz="2000" dirty="0">
                <a:solidFill>
                  <a:srgbClr val="1782BF"/>
                </a:solidFill>
                <a:cs typeface="Palatino" charset="0"/>
              </a:rPr>
              <a:t>: children’s books, Italian comedies, rare business and economics texts, East Asian Library, Management, </a:t>
            </a:r>
            <a:r>
              <a:rPr lang="en-US" sz="2000" dirty="0" err="1">
                <a:solidFill>
                  <a:srgbClr val="1782BF"/>
                </a:solidFill>
                <a:cs typeface="Palatino" charset="0"/>
              </a:rPr>
              <a:t>Chem</a:t>
            </a:r>
            <a:r>
              <a:rPr lang="en-US" sz="2000" dirty="0">
                <a:solidFill>
                  <a:srgbClr val="1782BF"/>
                </a:solidFill>
                <a:cs typeface="Palatino" charset="0"/>
              </a:rPr>
              <a:t> / Biomed, Arts </a:t>
            </a:r>
            <a:r>
              <a:rPr lang="en-US" sz="2000" dirty="0" smtClean="0">
                <a:solidFill>
                  <a:srgbClr val="1782BF"/>
                </a:solidFill>
                <a:cs typeface="Palatino" charset="0"/>
              </a:rPr>
              <a:t>Library</a:t>
            </a:r>
          </a:p>
          <a:p>
            <a:pPr marL="342900" indent="-342900">
              <a:buFont typeface="Arial"/>
              <a:buChar char="•"/>
              <a:defRPr/>
            </a:pPr>
            <a:r>
              <a:rPr lang="en-US" sz="2000" b="1" dirty="0" smtClean="0">
                <a:solidFill>
                  <a:srgbClr val="1782BF"/>
                </a:solidFill>
                <a:cs typeface="Palatino" charset="0"/>
              </a:rPr>
              <a:t>UC </a:t>
            </a:r>
            <a:r>
              <a:rPr lang="en-US" sz="2000" b="1" dirty="0">
                <a:solidFill>
                  <a:srgbClr val="1782BF"/>
                </a:solidFill>
                <a:cs typeface="Palatino" charset="0"/>
              </a:rPr>
              <a:t>San Diego</a:t>
            </a:r>
            <a:r>
              <a:rPr lang="en-US" sz="2000" dirty="0">
                <a:solidFill>
                  <a:srgbClr val="1782BF"/>
                </a:solidFill>
                <a:cs typeface="Palatino" charset="0"/>
              </a:rPr>
              <a:t>:  East </a:t>
            </a:r>
            <a:r>
              <a:rPr lang="en-US" sz="2000" dirty="0" smtClean="0">
                <a:solidFill>
                  <a:srgbClr val="1782BF"/>
                </a:solidFill>
                <a:cs typeface="Palatino" charset="0"/>
              </a:rPr>
              <a:t>Asia </a:t>
            </a:r>
            <a:r>
              <a:rPr lang="en-US" sz="2000" dirty="0">
                <a:solidFill>
                  <a:srgbClr val="1782BF"/>
                </a:solidFill>
                <a:cs typeface="Palatino" charset="0"/>
              </a:rPr>
              <a:t>collection, IRPS, Scripps, Music, Science/</a:t>
            </a:r>
            <a:r>
              <a:rPr lang="en-US" sz="2000" dirty="0" smtClean="0">
                <a:solidFill>
                  <a:srgbClr val="1782BF"/>
                </a:solidFill>
                <a:cs typeface="Palatino" charset="0"/>
              </a:rPr>
              <a:t>Engineering</a:t>
            </a:r>
            <a:endParaRPr lang="en-US" sz="2000" dirty="0">
              <a:solidFill>
                <a:srgbClr val="1782BF"/>
              </a:solidFill>
              <a:cs typeface="Palatino" charset="0"/>
            </a:endParaRPr>
          </a:p>
          <a:p>
            <a:pPr marL="342900" indent="-342900">
              <a:buFont typeface="Arial"/>
              <a:buChar char="•"/>
              <a:defRPr/>
            </a:pPr>
            <a:r>
              <a:rPr lang="en-US" sz="2000" b="1" dirty="0" smtClean="0">
                <a:solidFill>
                  <a:srgbClr val="1782BF"/>
                </a:solidFill>
                <a:cs typeface="Palatino" charset="0"/>
              </a:rPr>
              <a:t>UC </a:t>
            </a:r>
            <a:r>
              <a:rPr lang="en-US" sz="2000" b="1" dirty="0">
                <a:solidFill>
                  <a:srgbClr val="1782BF"/>
                </a:solidFill>
                <a:cs typeface="Palatino" charset="0"/>
              </a:rPr>
              <a:t>San Francisco</a:t>
            </a:r>
            <a:r>
              <a:rPr lang="en-US" sz="2000" dirty="0">
                <a:solidFill>
                  <a:srgbClr val="1782BF"/>
                </a:solidFill>
                <a:cs typeface="Palatino" charset="0"/>
              </a:rPr>
              <a:t>: Medical library collections, special </a:t>
            </a:r>
            <a:r>
              <a:rPr lang="en-US" sz="2000" dirty="0" smtClean="0">
                <a:solidFill>
                  <a:srgbClr val="1782BF"/>
                </a:solidFill>
                <a:cs typeface="Palatino" charset="0"/>
              </a:rPr>
              <a:t>collections</a:t>
            </a:r>
          </a:p>
          <a:p>
            <a:pPr marL="342900" indent="-342900">
              <a:buFont typeface="Arial"/>
              <a:buChar char="•"/>
              <a:defRPr/>
            </a:pPr>
            <a:r>
              <a:rPr lang="en-US" sz="2000" b="1" dirty="0">
                <a:solidFill>
                  <a:srgbClr val="1782BF"/>
                </a:solidFill>
                <a:cs typeface="Palatino" charset="0"/>
              </a:rPr>
              <a:t>UC Santa Cruz</a:t>
            </a:r>
            <a:r>
              <a:rPr lang="en-US" sz="2000" dirty="0">
                <a:solidFill>
                  <a:srgbClr val="1782BF"/>
                </a:solidFill>
                <a:cs typeface="Palatino" charset="0"/>
              </a:rPr>
              <a:t>: Humanities / Social Sciences</a:t>
            </a:r>
          </a:p>
          <a:p>
            <a:pPr>
              <a:defRPr/>
            </a:pPr>
            <a:endParaRPr lang="en-US" sz="2000" b="1" dirty="0">
              <a:solidFill>
                <a:srgbClr val="1782BF"/>
              </a:solidFill>
              <a:cs typeface="Palatino" charset="0"/>
            </a:endParaRPr>
          </a:p>
          <a:p>
            <a:pPr>
              <a:defRPr/>
            </a:pPr>
            <a:r>
              <a:rPr lang="en-US" sz="2000" b="1" dirty="0" smtClean="0">
                <a:solidFill>
                  <a:srgbClr val="1782BF"/>
                </a:solidFill>
                <a:cs typeface="Palatino" charset="0"/>
              </a:rPr>
              <a:t>Locally digitized</a:t>
            </a:r>
          </a:p>
          <a:p>
            <a:pPr marL="342900" indent="-342900">
              <a:buFont typeface="Arial"/>
              <a:buChar char="•"/>
              <a:defRPr/>
            </a:pPr>
            <a:r>
              <a:rPr lang="en-US" sz="2000" dirty="0" smtClean="0">
                <a:solidFill>
                  <a:srgbClr val="1782BF"/>
                </a:solidFill>
                <a:cs typeface="Palatino" charset="0"/>
              </a:rPr>
              <a:t>collections from </a:t>
            </a:r>
            <a:r>
              <a:rPr lang="en-US" sz="2000" b="1" dirty="0" smtClean="0">
                <a:solidFill>
                  <a:srgbClr val="1782BF"/>
                </a:solidFill>
                <a:cs typeface="Palatino" charset="0"/>
              </a:rPr>
              <a:t>UCSF, UCSD</a:t>
            </a:r>
          </a:p>
          <a:p>
            <a:pPr marL="342900" indent="-342900">
              <a:buFont typeface="Arial"/>
              <a:buChar char="•"/>
              <a:defRPr/>
            </a:pPr>
            <a:r>
              <a:rPr lang="en-US" sz="2000" dirty="0" smtClean="0">
                <a:solidFill>
                  <a:srgbClr val="1782BF"/>
                </a:solidFill>
                <a:cs typeface="Palatino" charset="0"/>
              </a:rPr>
              <a:t>in progress, </a:t>
            </a:r>
            <a:r>
              <a:rPr lang="en-US" sz="2000" b="1" dirty="0" smtClean="0">
                <a:solidFill>
                  <a:srgbClr val="1782BF"/>
                </a:solidFill>
                <a:cs typeface="Palatino" charset="0"/>
              </a:rPr>
              <a:t>UCLA, UCM, UCB</a:t>
            </a:r>
          </a:p>
          <a:p>
            <a:pPr>
              <a:defRPr/>
            </a:pPr>
            <a:endParaRPr lang="en-US" sz="2400" dirty="0">
              <a:solidFill>
                <a:srgbClr val="1782BF"/>
              </a:solidFill>
              <a:cs typeface="Palatino" charset="0"/>
            </a:endParaRPr>
          </a:p>
          <a:p>
            <a:pPr marL="457200" indent="-457200">
              <a:buFont typeface="Arial"/>
              <a:buChar char="•"/>
              <a:defRPr/>
            </a:pPr>
            <a:endParaRPr lang="en-US" sz="2400" dirty="0">
              <a:solidFill>
                <a:srgbClr val="1782BF"/>
              </a:solidFill>
              <a:cs typeface="Palatino" charset="0"/>
            </a:endParaRPr>
          </a:p>
          <a:p>
            <a:pPr marL="457200" indent="-457200" algn="l">
              <a:buFont typeface="Arial"/>
              <a:buChar char="•"/>
              <a:defRPr/>
            </a:pPr>
            <a:endParaRPr lang="en-US" sz="2400" dirty="0" smtClean="0">
              <a:solidFill>
                <a:srgbClr val="1782BF"/>
              </a:solidFill>
              <a:cs typeface="Palatino" charset="0"/>
            </a:endParaRPr>
          </a:p>
          <a:p>
            <a:pPr marL="457200" indent="-457200" algn="l">
              <a:buFont typeface="Arial"/>
              <a:buChar char="•"/>
              <a:defRPr/>
            </a:pPr>
            <a:endParaRPr lang="en-US" sz="2400" dirty="0">
              <a:solidFill>
                <a:srgbClr val="1782BF"/>
              </a:solidFill>
              <a:cs typeface="Palatino" charset="0"/>
            </a:endParaRPr>
          </a:p>
          <a:p>
            <a:pPr algn="l">
              <a:defRPr/>
            </a:pPr>
            <a:endParaRPr lang="en-US" sz="2800" b="1" dirty="0">
              <a:solidFill>
                <a:srgbClr val="000000"/>
              </a:solidFill>
              <a:cs typeface="Palatino" charset="0"/>
            </a:endParaRPr>
          </a:p>
          <a:p>
            <a:pPr algn="l">
              <a:defRPr/>
            </a:pPr>
            <a:endParaRPr lang="en-US" sz="2000" b="1" dirty="0">
              <a:solidFill>
                <a:srgbClr val="000000"/>
              </a:solidFill>
              <a:cs typeface="Palatino" charset="0"/>
            </a:endParaRPr>
          </a:p>
          <a:p>
            <a:pPr algn="l">
              <a:defRPr/>
            </a:pPr>
            <a:endParaRPr lang="en-US" sz="2000" b="1" dirty="0">
              <a:solidFill>
                <a:srgbClr val="000000"/>
              </a:solidFill>
              <a:cs typeface="Palatino" charset="0"/>
            </a:endParaRPr>
          </a:p>
        </p:txBody>
      </p:sp>
      <p:sp>
        <p:nvSpPr>
          <p:cNvPr id="29697" name="Rectangle 1"/>
          <p:cNvSpPr>
            <a:spLocks noGrp="1" noChangeArrowheads="1"/>
          </p:cNvSpPr>
          <p:nvPr>
            <p:ph idx="1"/>
          </p:nvPr>
        </p:nvSpPr>
        <p:spPr>
          <a:xfrm>
            <a:off x="381000" y="0"/>
            <a:ext cx="7608094" cy="919460"/>
          </a:xfrm>
        </p:spPr>
        <p:txBody>
          <a:bodyPr>
            <a:normAutofit/>
          </a:bodyPr>
          <a:lstStyle/>
          <a:p>
            <a:pPr marL="0" lvl="1" indent="0" algn="ctr">
              <a:buNone/>
              <a:defRPr/>
            </a:pPr>
            <a:r>
              <a:rPr lang="en-US" sz="3200" dirty="0" smtClean="0">
                <a:solidFill>
                  <a:srgbClr val="073779"/>
                </a:solidFill>
                <a:latin typeface="+mj-lt"/>
                <a:ea typeface="ヒラギノ明朝 ProN W3" charset="0"/>
                <a:cs typeface="ヒラギノ明朝 ProN W3" charset="0"/>
              </a:rPr>
              <a:t>UC Library Collections in HathiTrust</a:t>
            </a:r>
            <a:endParaRPr lang="en-US" sz="3200" dirty="0">
              <a:solidFill>
                <a:srgbClr val="073779"/>
              </a:solidFill>
              <a:latin typeface="+mj-lt"/>
              <a:ea typeface="ヒラギノ明朝 ProN W6" charset="0"/>
              <a:cs typeface="ヒラギノ明朝 ProN W6" charset="0"/>
            </a:endParaRPr>
          </a:p>
        </p:txBody>
      </p:sp>
      <p:pic>
        <p:nvPicPr>
          <p:cNvPr id="2" name="Picture 1" descr="UCbookplateflower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4724400"/>
            <a:ext cx="2667000" cy="2000250"/>
          </a:xfrm>
          <a:prstGeom prst="rect">
            <a:avLst/>
          </a:prstGeom>
        </p:spPr>
      </p:pic>
    </p:spTree>
    <p:extLst>
      <p:ext uri="{BB962C8B-B14F-4D97-AF65-F5344CB8AC3E}">
        <p14:creationId xmlns:p14="http://schemas.microsoft.com/office/powerpoint/2010/main" val="3119729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7200" cy="1143000"/>
          </a:xfrm>
        </p:spPr>
        <p:txBody>
          <a:bodyPr>
            <a:normAutofit fontScale="90000"/>
          </a:bodyPr>
          <a:lstStyle/>
          <a:p>
            <a:r>
              <a:rPr lang="en-US" dirty="0" smtClean="0"/>
              <a:t>Local Digitization – Path to </a:t>
            </a:r>
            <a:r>
              <a:rPr lang="en-US" dirty="0" err="1" smtClean="0"/>
              <a:t>HathiTrust</a:t>
            </a:r>
            <a:endParaRPr lang="en-US" dirty="0"/>
          </a:p>
        </p:txBody>
      </p:sp>
      <p:sp>
        <p:nvSpPr>
          <p:cNvPr id="3" name="TextBox 2"/>
          <p:cNvSpPr txBox="1"/>
          <p:nvPr/>
        </p:nvSpPr>
        <p:spPr>
          <a:xfrm>
            <a:off x="134815" y="1066800"/>
            <a:ext cx="8686800" cy="4431983"/>
          </a:xfrm>
          <a:prstGeom prst="rect">
            <a:avLst/>
          </a:prstGeom>
          <a:noFill/>
        </p:spPr>
        <p:txBody>
          <a:bodyPr wrap="square" rtlCol="0">
            <a:spAutoFit/>
          </a:bodyPr>
          <a:lstStyle/>
          <a:p>
            <a:r>
              <a:rPr lang="en-US" dirty="0" smtClean="0">
                <a:solidFill>
                  <a:schemeClr val="accent1">
                    <a:lumMod val="50000"/>
                  </a:schemeClr>
                </a:solidFill>
              </a:rPr>
              <a:t>CDL assists UC library staff to upload locally digitized volumes and metadata  to </a:t>
            </a:r>
            <a:r>
              <a:rPr lang="en-US" dirty="0" err="1" smtClean="0">
                <a:solidFill>
                  <a:schemeClr val="accent1">
                    <a:lumMod val="50000"/>
                  </a:schemeClr>
                </a:solidFill>
              </a:rPr>
              <a:t>HathiTrust</a:t>
            </a:r>
            <a:endParaRPr lang="en-US" dirty="0" smtClean="0">
              <a:solidFill>
                <a:schemeClr val="accent1">
                  <a:lumMod val="50000"/>
                </a:schemeClr>
              </a:solidFill>
            </a:endParaRPr>
          </a:p>
          <a:p>
            <a:endParaRPr lang="en-US" dirty="0">
              <a:solidFill>
                <a:schemeClr val="accent1">
                  <a:lumMod val="50000"/>
                </a:schemeClr>
              </a:solidFill>
            </a:endParaRPr>
          </a:p>
          <a:p>
            <a:pPr marL="285750" indent="-285750">
              <a:buFont typeface="Arial" panose="020B0604020202020204" pitchFamily="34" charset="0"/>
              <a:buChar char="•"/>
            </a:pPr>
            <a:r>
              <a:rPr lang="en-US" dirty="0" smtClean="0">
                <a:solidFill>
                  <a:schemeClr val="accent1">
                    <a:lumMod val="50000"/>
                  </a:schemeClr>
                </a:solidFill>
              </a:rPr>
              <a:t>Path via Google</a:t>
            </a:r>
          </a:p>
          <a:p>
            <a:pPr lvl="1"/>
            <a:r>
              <a:rPr lang="en-US" dirty="0" smtClean="0">
                <a:solidFill>
                  <a:schemeClr val="accent1">
                    <a:lumMod val="50000"/>
                  </a:schemeClr>
                </a:solidFill>
              </a:rPr>
              <a:t>CDL consults with library to correctly package images and metadata</a:t>
            </a:r>
          </a:p>
          <a:p>
            <a:endParaRPr lang="en-US" dirty="0">
              <a:solidFill>
                <a:schemeClr val="accent1">
                  <a:lumMod val="50000"/>
                </a:schemeClr>
              </a:solidFill>
            </a:endParaRPr>
          </a:p>
          <a:p>
            <a:pPr marL="285750" indent="-285750">
              <a:buFont typeface="Arial" panose="020B0604020202020204" pitchFamily="34" charset="0"/>
              <a:buChar char="•"/>
            </a:pPr>
            <a:r>
              <a:rPr lang="en-US" dirty="0" smtClean="0">
                <a:solidFill>
                  <a:schemeClr val="accent1">
                    <a:lumMod val="50000"/>
                  </a:schemeClr>
                </a:solidFill>
              </a:rPr>
              <a:t>Direct path to </a:t>
            </a:r>
            <a:r>
              <a:rPr lang="en-US" dirty="0" err="1" smtClean="0">
                <a:solidFill>
                  <a:schemeClr val="accent1">
                    <a:lumMod val="50000"/>
                  </a:schemeClr>
                </a:solidFill>
              </a:rPr>
              <a:t>HathiTrust</a:t>
            </a:r>
            <a:endParaRPr lang="en-US" dirty="0" smtClean="0">
              <a:solidFill>
                <a:schemeClr val="accent1">
                  <a:lumMod val="50000"/>
                </a:schemeClr>
              </a:solidFill>
            </a:endParaRPr>
          </a:p>
          <a:p>
            <a:r>
              <a:rPr lang="en-US" dirty="0">
                <a:solidFill>
                  <a:schemeClr val="accent1">
                    <a:lumMod val="50000"/>
                  </a:schemeClr>
                </a:solidFill>
              </a:rPr>
              <a:t> </a:t>
            </a:r>
            <a:r>
              <a:rPr lang="en-US" dirty="0" smtClean="0">
                <a:solidFill>
                  <a:schemeClr val="accent1">
                    <a:lumMod val="50000"/>
                  </a:schemeClr>
                </a:solidFill>
              </a:rPr>
              <a:t>         CDL helps:</a:t>
            </a:r>
          </a:p>
          <a:p>
            <a:pPr marL="1200150" lvl="2" indent="-285750">
              <a:buFont typeface="Arial" panose="020B0604020202020204" pitchFamily="34" charset="0"/>
              <a:buChar char="•"/>
            </a:pPr>
            <a:r>
              <a:rPr lang="en-US" dirty="0" smtClean="0">
                <a:solidFill>
                  <a:schemeClr val="accent1">
                    <a:lumMod val="50000"/>
                  </a:schemeClr>
                </a:solidFill>
              </a:rPr>
              <a:t>Interpret </a:t>
            </a:r>
            <a:r>
              <a:rPr lang="en-US" dirty="0">
                <a:solidFill>
                  <a:schemeClr val="accent1">
                    <a:lumMod val="50000"/>
                  </a:schemeClr>
                </a:solidFill>
              </a:rPr>
              <a:t>HT </a:t>
            </a:r>
            <a:r>
              <a:rPr lang="en-US" dirty="0" smtClean="0">
                <a:solidFill>
                  <a:schemeClr val="accent1">
                    <a:lumMod val="50000"/>
                  </a:schemeClr>
                </a:solidFill>
              </a:rPr>
              <a:t>requirements </a:t>
            </a:r>
            <a:r>
              <a:rPr lang="en-US" dirty="0">
                <a:solidFill>
                  <a:schemeClr val="accent1">
                    <a:lumMod val="50000"/>
                  </a:schemeClr>
                </a:solidFill>
              </a:rPr>
              <a:t>and </a:t>
            </a:r>
            <a:r>
              <a:rPr lang="en-US" dirty="0" smtClean="0">
                <a:solidFill>
                  <a:schemeClr val="accent1">
                    <a:lumMod val="50000"/>
                  </a:schemeClr>
                </a:solidFill>
              </a:rPr>
              <a:t>documentation</a:t>
            </a:r>
            <a:endParaRPr lang="en-US" dirty="0">
              <a:solidFill>
                <a:schemeClr val="accent1">
                  <a:lumMod val="50000"/>
                </a:schemeClr>
              </a:solidFill>
            </a:endParaRPr>
          </a:p>
          <a:p>
            <a:pPr marL="1200150" lvl="2" indent="-285750">
              <a:buFont typeface="Arial" panose="020B0604020202020204" pitchFamily="34" charset="0"/>
              <a:buChar char="•"/>
            </a:pPr>
            <a:r>
              <a:rPr lang="en-US" dirty="0" smtClean="0">
                <a:solidFill>
                  <a:schemeClr val="accent1">
                    <a:lumMod val="50000"/>
                  </a:schemeClr>
                </a:solidFill>
              </a:rPr>
              <a:t>Test </a:t>
            </a:r>
            <a:r>
              <a:rPr lang="en-US" dirty="0">
                <a:solidFill>
                  <a:schemeClr val="accent1">
                    <a:lumMod val="50000"/>
                  </a:schemeClr>
                </a:solidFill>
              </a:rPr>
              <a:t>sample images and </a:t>
            </a:r>
            <a:r>
              <a:rPr lang="en-US" dirty="0" smtClean="0">
                <a:solidFill>
                  <a:schemeClr val="accent1">
                    <a:lumMod val="50000"/>
                  </a:schemeClr>
                </a:solidFill>
              </a:rPr>
              <a:t>interpret </a:t>
            </a:r>
            <a:r>
              <a:rPr lang="en-US" dirty="0">
                <a:solidFill>
                  <a:schemeClr val="accent1">
                    <a:lumMod val="50000"/>
                  </a:schemeClr>
                </a:solidFill>
              </a:rPr>
              <a:t>results</a:t>
            </a:r>
          </a:p>
          <a:p>
            <a:pPr marL="1200150" lvl="2" indent="-285750">
              <a:buFont typeface="Arial" panose="020B0604020202020204" pitchFamily="34" charset="0"/>
              <a:buChar char="•"/>
            </a:pPr>
            <a:r>
              <a:rPr lang="en-US" dirty="0" smtClean="0">
                <a:solidFill>
                  <a:schemeClr val="accent1">
                    <a:lumMod val="50000"/>
                  </a:schemeClr>
                </a:solidFill>
              </a:rPr>
              <a:t>Interface with </a:t>
            </a:r>
            <a:r>
              <a:rPr lang="en-US" dirty="0">
                <a:solidFill>
                  <a:schemeClr val="accent1">
                    <a:lumMod val="50000"/>
                  </a:schemeClr>
                </a:solidFill>
              </a:rPr>
              <a:t>Michigan staff on image remediation and metadata issues</a:t>
            </a:r>
          </a:p>
          <a:p>
            <a:pPr marL="1200150" lvl="2" indent="-285750">
              <a:buFont typeface="Arial" panose="020B0604020202020204" pitchFamily="34" charset="0"/>
              <a:buChar char="•"/>
            </a:pPr>
            <a:r>
              <a:rPr lang="en-US" dirty="0" smtClean="0">
                <a:solidFill>
                  <a:schemeClr val="accent1">
                    <a:lumMod val="50000"/>
                  </a:schemeClr>
                </a:solidFill>
              </a:rPr>
              <a:t>Assists </a:t>
            </a:r>
            <a:r>
              <a:rPr lang="en-US" dirty="0">
                <a:solidFill>
                  <a:schemeClr val="accent1">
                    <a:lumMod val="50000"/>
                  </a:schemeClr>
                </a:solidFill>
              </a:rPr>
              <a:t>in the </a:t>
            </a:r>
            <a:r>
              <a:rPr lang="en-US" dirty="0" smtClean="0">
                <a:solidFill>
                  <a:schemeClr val="accent1">
                    <a:lumMod val="50000"/>
                  </a:schemeClr>
                </a:solidFill>
              </a:rPr>
              <a:t>completing HT </a:t>
            </a:r>
            <a:r>
              <a:rPr lang="en-US" dirty="0">
                <a:solidFill>
                  <a:schemeClr val="accent1">
                    <a:lumMod val="50000"/>
                  </a:schemeClr>
                </a:solidFill>
              </a:rPr>
              <a:t>paperwork: DASI, Submission Inventory, missing metadata, </a:t>
            </a:r>
            <a:r>
              <a:rPr lang="en-US" dirty="0" smtClean="0">
                <a:solidFill>
                  <a:schemeClr val="accent1">
                    <a:lumMod val="50000"/>
                  </a:schemeClr>
                </a:solidFill>
              </a:rPr>
              <a:t>etc.</a:t>
            </a:r>
          </a:p>
          <a:p>
            <a:pPr marL="1200150" lvl="2" indent="-285750">
              <a:buFont typeface="Arial" panose="020B0604020202020204" pitchFamily="34" charset="0"/>
              <a:buChar char="•"/>
            </a:pPr>
            <a:endParaRPr lang="en-US" dirty="0">
              <a:solidFill>
                <a:schemeClr val="accent1">
                  <a:lumMod val="50000"/>
                </a:schemeClr>
              </a:solidFill>
            </a:endParaRPr>
          </a:p>
          <a:p>
            <a:pPr algn="ctr"/>
            <a:r>
              <a:rPr lang="en-US" sz="2400" dirty="0" smtClean="0">
                <a:solidFill>
                  <a:srgbClr val="0070C0"/>
                </a:solidFill>
              </a:rPr>
              <a:t>If your library would like to upload locally digitized materials to HT, please consult CDL as early in the process as possible.</a:t>
            </a:r>
          </a:p>
        </p:txBody>
      </p:sp>
      <p:pic>
        <p:nvPicPr>
          <p:cNvPr id="1027" name="Picture 3" descr="C:\Users\rewing\Desktop\UC Mascots\ucsf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532120"/>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ewing\Desktop\UC Mascots\ucb_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5114" y="5608320"/>
            <a:ext cx="728286"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rewing\Desktop\UC Mascots\ucsd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5584723"/>
            <a:ext cx="1138016"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rewing\Desktop\UC Mascots\ucla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5611813"/>
            <a:ext cx="1143000" cy="101758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rewing\Desktop\UC Mascots\ucm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3480" y="5516880"/>
            <a:ext cx="1188720" cy="11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33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HathiTrust </a:t>
            </a:r>
            <a:r>
              <a:rPr lang="en-US" dirty="0"/>
              <a:t>Rights Status – Public Domain</a:t>
            </a:r>
          </a:p>
        </p:txBody>
      </p:sp>
      <p:sp>
        <p:nvSpPr>
          <p:cNvPr id="3" name="TextBox 2"/>
          <p:cNvSpPr txBox="1"/>
          <p:nvPr/>
        </p:nvSpPr>
        <p:spPr>
          <a:xfrm>
            <a:off x="548014" y="1600203"/>
            <a:ext cx="762000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solidFill>
              </a:rPr>
              <a:t>HT automatic rights algorithm assigns “Public Domain” status to books published in the US prior to </a:t>
            </a:r>
            <a:r>
              <a:rPr lang="en-US" sz="2000" dirty="0">
                <a:solidFill>
                  <a:schemeClr val="accent1"/>
                </a:solidFill>
              </a:rPr>
              <a:t>1923 </a:t>
            </a:r>
            <a:r>
              <a:rPr lang="en-US" sz="2000" dirty="0" smtClean="0">
                <a:solidFill>
                  <a:schemeClr val="accent1"/>
                </a:solidFill>
              </a:rPr>
              <a:t>and to </a:t>
            </a:r>
            <a:r>
              <a:rPr lang="en-US" sz="2000" dirty="0">
                <a:solidFill>
                  <a:schemeClr val="accent1"/>
                </a:solidFill>
              </a:rPr>
              <a:t>works published outside the US prior to  1875. </a:t>
            </a:r>
            <a:r>
              <a:rPr lang="en-US" sz="2000" dirty="0" smtClean="0">
                <a:solidFill>
                  <a:schemeClr val="accent1"/>
                </a:solidFill>
              </a:rPr>
              <a:t>These are open access to everyone.</a:t>
            </a:r>
          </a:p>
          <a:p>
            <a:pPr marL="285750" indent="-285750">
              <a:buFont typeface="Arial" panose="020B0604020202020204" pitchFamily="34" charset="0"/>
              <a:buChar char="•"/>
            </a:pPr>
            <a:endParaRPr lang="en-US" sz="2000" dirty="0" smtClean="0">
              <a:solidFill>
                <a:schemeClr val="accent1"/>
              </a:solidFill>
            </a:endParaRPr>
          </a:p>
          <a:p>
            <a:pPr marL="285750" indent="-285750">
              <a:buFont typeface="Arial" panose="020B0604020202020204" pitchFamily="34" charset="0"/>
              <a:buChar char="•"/>
            </a:pPr>
            <a:r>
              <a:rPr lang="en-US" sz="2000" dirty="0" smtClean="0">
                <a:solidFill>
                  <a:schemeClr val="accent1"/>
                </a:solidFill>
              </a:rPr>
              <a:t>HT automatic rights algorithm assigns “Public </a:t>
            </a:r>
            <a:r>
              <a:rPr lang="en-US" sz="2000" dirty="0">
                <a:solidFill>
                  <a:schemeClr val="accent1"/>
                </a:solidFill>
              </a:rPr>
              <a:t>D</a:t>
            </a:r>
            <a:r>
              <a:rPr lang="en-US" sz="2000" dirty="0" smtClean="0">
                <a:solidFill>
                  <a:schemeClr val="accent1"/>
                </a:solidFill>
              </a:rPr>
              <a:t>omain – United States” status to books published outside the US during years 1875 – 1922. These are only open to users in the United States.</a:t>
            </a:r>
          </a:p>
          <a:p>
            <a:pPr marL="285750" indent="-285750">
              <a:buFont typeface="Arial" panose="020B0604020202020204" pitchFamily="34" charset="0"/>
              <a:buChar char="•"/>
            </a:pPr>
            <a:endParaRPr lang="en-US" sz="2000" dirty="0" smtClean="0">
              <a:solidFill>
                <a:schemeClr val="accent1"/>
              </a:solidFill>
            </a:endParaRPr>
          </a:p>
          <a:p>
            <a:pPr marL="285750" indent="-285750">
              <a:buFont typeface="Arial" panose="020B0604020202020204" pitchFamily="34" charset="0"/>
              <a:buChar char="•"/>
            </a:pPr>
            <a:r>
              <a:rPr lang="en-US" sz="2000" dirty="0" smtClean="0">
                <a:solidFill>
                  <a:schemeClr val="accent1"/>
                </a:solidFill>
              </a:rPr>
              <a:t>CRMS World reviewers are currently conducting author death date research for works published in the UK, Canada, and Australia between 1875 and 1945 (for the UK) and 1965 (for Canada and Australia). When legally appropriate, volumes are re-assigned the rights status “Public Domain” </a:t>
            </a:r>
          </a:p>
          <a:p>
            <a:pPr marL="285750" indent="-285750">
              <a:buFont typeface="Arial" panose="020B0604020202020204" pitchFamily="34" charset="0"/>
              <a:buChar char="•"/>
            </a:pPr>
            <a:endParaRPr lang="en-US" sz="2000" dirty="0" smtClean="0">
              <a:solidFill>
                <a:schemeClr val="accent1"/>
              </a:solidFill>
            </a:endParaRPr>
          </a:p>
          <a:p>
            <a:pPr marL="285750" indent="-285750">
              <a:buFont typeface="Arial" panose="020B0604020202020204" pitchFamily="34" charset="0"/>
              <a:buChar char="•"/>
            </a:pPr>
            <a:r>
              <a:rPr lang="en-US" sz="2000" dirty="0">
                <a:solidFill>
                  <a:schemeClr val="accent1"/>
                </a:solidFill>
              </a:rPr>
              <a:t>The year </a:t>
            </a:r>
            <a:r>
              <a:rPr lang="en-US" sz="2000" dirty="0" smtClean="0">
                <a:solidFill>
                  <a:schemeClr val="accent1"/>
                </a:solidFill>
              </a:rPr>
              <a:t>1875/1945/1965 moves </a:t>
            </a:r>
            <a:r>
              <a:rPr lang="en-US" sz="2000" dirty="0">
                <a:solidFill>
                  <a:schemeClr val="accent1"/>
                </a:solidFill>
              </a:rPr>
              <a:t>up an increment each January 1</a:t>
            </a:r>
            <a:r>
              <a:rPr lang="en-US" sz="2000" baseline="30000" dirty="0">
                <a:solidFill>
                  <a:schemeClr val="accent1"/>
                </a:solidFill>
              </a:rPr>
              <a:t>st</a:t>
            </a:r>
            <a:endParaRPr lang="en-US" sz="2000" dirty="0">
              <a:solidFill>
                <a:schemeClr val="accent1"/>
              </a:solidFill>
            </a:endParaRPr>
          </a:p>
          <a:p>
            <a:pPr marL="285750" indent="-285750">
              <a:buFont typeface="Arial" panose="020B0604020202020204" pitchFamily="34" charset="0"/>
              <a:buChar char="•"/>
            </a:pPr>
            <a:endParaRPr lang="en-US" sz="2000" dirty="0">
              <a:solidFill>
                <a:schemeClr val="accent1"/>
              </a:solidFill>
            </a:endParaRPr>
          </a:p>
        </p:txBody>
      </p:sp>
    </p:spTree>
    <p:extLst>
      <p:ext uri="{BB962C8B-B14F-4D97-AF65-F5344CB8AC3E}">
        <p14:creationId xmlns:p14="http://schemas.microsoft.com/office/powerpoint/2010/main" val="583271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Domain Extension?</a:t>
            </a:r>
          </a:p>
        </p:txBody>
      </p:sp>
      <p:pic>
        <p:nvPicPr>
          <p:cNvPr id="2052" name="Picture 4" descr="C:\Users\rewing\Desktop\UC Mascots\sonny_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13562"/>
            <a:ext cx="3317771" cy="4023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87036" y="1371600"/>
            <a:ext cx="46482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lumMod val="50000"/>
                  </a:schemeClr>
                </a:solidFill>
              </a:rPr>
              <a:t>Works published in 1923 should enter the public domain in the U.S. on January 1, 2019.</a:t>
            </a:r>
          </a:p>
          <a:p>
            <a:pPr marL="285750" indent="-285750">
              <a:buFont typeface="Arial" panose="020B0604020202020204" pitchFamily="34" charset="0"/>
              <a:buChar char="•"/>
            </a:pPr>
            <a:r>
              <a:rPr lang="en-US" dirty="0">
                <a:solidFill>
                  <a:schemeClr val="accent1">
                    <a:lumMod val="50000"/>
                  </a:schemeClr>
                </a:solidFill>
              </a:rPr>
              <a:t>Thereafter, the year should increment by one every January 1</a:t>
            </a:r>
            <a:r>
              <a:rPr lang="en-US" baseline="30000" dirty="0">
                <a:solidFill>
                  <a:schemeClr val="accent1">
                    <a:lumMod val="50000"/>
                  </a:schemeClr>
                </a:solidFill>
              </a:rPr>
              <a:t>st</a:t>
            </a:r>
            <a:r>
              <a:rPr lang="en-US" dirty="0">
                <a:solidFill>
                  <a:schemeClr val="accent1">
                    <a:lumMod val="50000"/>
                  </a:schemeClr>
                </a:solidFill>
              </a:rPr>
              <a:t>.</a:t>
            </a:r>
          </a:p>
          <a:p>
            <a:pPr marL="285750" indent="-285750">
              <a:buFont typeface="Arial" panose="020B0604020202020204" pitchFamily="34" charset="0"/>
              <a:buChar char="•"/>
            </a:pPr>
            <a:r>
              <a:rPr lang="en-US" dirty="0">
                <a:solidFill>
                  <a:schemeClr val="accent1">
                    <a:lumMod val="50000"/>
                  </a:schemeClr>
                </a:solidFill>
              </a:rPr>
              <a:t>This is thanks to the Sonny Bono Copyright Term Extension Act of 1998. </a:t>
            </a:r>
          </a:p>
          <a:p>
            <a:pPr marL="285750" indent="-285750">
              <a:buFont typeface="Arial" panose="020B0604020202020204" pitchFamily="34" charset="0"/>
              <a:buChar char="•"/>
            </a:pPr>
            <a:r>
              <a:rPr lang="en-US" dirty="0">
                <a:solidFill>
                  <a:schemeClr val="accent1">
                    <a:lumMod val="50000"/>
                  </a:schemeClr>
                </a:solidFill>
              </a:rPr>
              <a:t>Prior to 1998, copyright in published </a:t>
            </a:r>
            <a:r>
              <a:rPr lang="en-US" dirty="0" smtClean="0">
                <a:solidFill>
                  <a:schemeClr val="accent1">
                    <a:lumMod val="50000"/>
                  </a:schemeClr>
                </a:solidFill>
              </a:rPr>
              <a:t>works </a:t>
            </a:r>
            <a:r>
              <a:rPr lang="en-US" dirty="0">
                <a:solidFill>
                  <a:schemeClr val="accent1">
                    <a:lumMod val="50000"/>
                  </a:schemeClr>
                </a:solidFill>
              </a:rPr>
              <a:t>lasted </a:t>
            </a:r>
            <a:r>
              <a:rPr lang="en-US" dirty="0" smtClean="0">
                <a:solidFill>
                  <a:schemeClr val="accent1">
                    <a:lumMod val="50000"/>
                  </a:schemeClr>
                </a:solidFill>
              </a:rPr>
              <a:t>at most 75 </a:t>
            </a:r>
            <a:r>
              <a:rPr lang="en-US" dirty="0">
                <a:solidFill>
                  <a:schemeClr val="accent1">
                    <a:lumMod val="50000"/>
                  </a:schemeClr>
                </a:solidFill>
              </a:rPr>
              <a:t>years, the Sonny Bono act extended all existing copyrights by 20 years.</a:t>
            </a:r>
          </a:p>
          <a:p>
            <a:pPr marL="285750" indent="-285750">
              <a:buFont typeface="Arial" panose="020B0604020202020204" pitchFamily="34" charset="0"/>
              <a:buChar char="•"/>
            </a:pPr>
            <a:r>
              <a:rPr lang="en-US" dirty="0">
                <a:solidFill>
                  <a:schemeClr val="accent1">
                    <a:lumMod val="50000"/>
                  </a:schemeClr>
                </a:solidFill>
              </a:rPr>
              <a:t>This is why works published before 1923 are in the public domain: 1922 + 75 = 1997 (the year before the new rule took effect)</a:t>
            </a:r>
          </a:p>
          <a:p>
            <a:pPr marL="285750" indent="-285750">
              <a:buFont typeface="Arial" panose="020B0604020202020204" pitchFamily="34" charset="0"/>
              <a:buChar char="•"/>
            </a:pPr>
            <a:r>
              <a:rPr lang="en-US" dirty="0">
                <a:solidFill>
                  <a:schemeClr val="accent1">
                    <a:lumMod val="50000"/>
                  </a:schemeClr>
                </a:solidFill>
              </a:rPr>
              <a:t>However, Congress could grant another copyright extension before 2019 and prevent more works from entering the public domain.</a:t>
            </a:r>
          </a:p>
          <a:p>
            <a:endParaRPr lang="en-US" dirty="0">
              <a:solidFill>
                <a:schemeClr val="accent1">
                  <a:lumMod val="50000"/>
                </a:schemeClr>
              </a:solidFill>
            </a:endParaRPr>
          </a:p>
        </p:txBody>
      </p:sp>
    </p:spTree>
    <p:extLst>
      <p:ext uri="{BB962C8B-B14F-4D97-AF65-F5344CB8AC3E}">
        <p14:creationId xmlns:p14="http://schemas.microsoft.com/office/powerpoint/2010/main" val="1591767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HT CRMS (Copyright Review Management System)</a:t>
            </a:r>
            <a:endParaRPr lang="en-US" dirty="0"/>
          </a:p>
        </p:txBody>
      </p:sp>
      <p:sp>
        <p:nvSpPr>
          <p:cNvPr id="3" name="Rectangle 2"/>
          <p:cNvSpPr/>
          <p:nvPr/>
        </p:nvSpPr>
        <p:spPr>
          <a:xfrm>
            <a:off x="914400" y="1752600"/>
            <a:ext cx="7239000" cy="4801314"/>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accent1">
                    <a:lumMod val="50000"/>
                  </a:schemeClr>
                </a:solidFill>
              </a:rPr>
              <a:t>In the past 6 years CRMS project staff have reviewed 511,520 volumes for copyright status and have been able </a:t>
            </a:r>
            <a:r>
              <a:rPr lang="en-US" dirty="0">
                <a:solidFill>
                  <a:schemeClr val="accent1">
                    <a:lumMod val="50000"/>
                  </a:schemeClr>
                </a:solidFill>
              </a:rPr>
              <a:t>to open </a:t>
            </a:r>
            <a:r>
              <a:rPr lang="en-US" dirty="0" smtClean="0">
                <a:solidFill>
                  <a:schemeClr val="accent1">
                    <a:lumMod val="50000"/>
                  </a:schemeClr>
                </a:solidFill>
              </a:rPr>
              <a:t>270,979 volumes (or </a:t>
            </a:r>
            <a:r>
              <a:rPr lang="en-US" dirty="0">
                <a:solidFill>
                  <a:schemeClr val="accent1">
                    <a:lumMod val="50000"/>
                  </a:schemeClr>
                </a:solidFill>
              </a:rPr>
              <a:t>52.96</a:t>
            </a:r>
            <a:r>
              <a:rPr lang="en-US" dirty="0" smtClean="0">
                <a:solidFill>
                  <a:schemeClr val="accent1">
                    <a:lumMod val="50000"/>
                  </a:schemeClr>
                </a:solidFill>
              </a:rPr>
              <a:t>%)  to the public.</a:t>
            </a:r>
            <a:endParaRPr lang="en-US" dirty="0">
              <a:solidFill>
                <a:schemeClr val="accent1">
                  <a:lumMod val="50000"/>
                </a:schemeClr>
              </a:solidFill>
            </a:endParaRPr>
          </a:p>
          <a:p>
            <a:pPr marL="285750" indent="-285750">
              <a:buFont typeface="Arial" panose="020B0604020202020204" pitchFamily="34" charset="0"/>
              <a:buChar char="•"/>
            </a:pPr>
            <a:endParaRPr lang="en-US" dirty="0" smtClean="0">
              <a:solidFill>
                <a:schemeClr val="accent1">
                  <a:lumMod val="50000"/>
                </a:schemeClr>
              </a:solidFill>
            </a:endParaRPr>
          </a:p>
          <a:p>
            <a:pPr marL="285750" indent="-285750">
              <a:buFont typeface="Arial" panose="020B0604020202020204" pitchFamily="34" charset="0"/>
              <a:buChar char="•"/>
            </a:pPr>
            <a:r>
              <a:rPr lang="en-US" dirty="0" smtClean="0">
                <a:solidFill>
                  <a:schemeClr val="accent1">
                    <a:lumMod val="50000"/>
                  </a:schemeClr>
                </a:solidFill>
              </a:rPr>
              <a:t>CRMS U.S. (2008 - 2014) reviewed volumes published in the United States between 1923 and 1963.</a:t>
            </a:r>
          </a:p>
          <a:p>
            <a:endParaRPr lang="en-US" dirty="0">
              <a:solidFill>
                <a:schemeClr val="accent1">
                  <a:lumMod val="50000"/>
                </a:schemeClr>
              </a:solidFill>
            </a:endParaRPr>
          </a:p>
          <a:p>
            <a:pPr marL="285750" indent="-285750">
              <a:buFont typeface="Arial" panose="020B0604020202020204" pitchFamily="34" charset="0"/>
              <a:buChar char="•"/>
            </a:pPr>
            <a:r>
              <a:rPr lang="en-US" dirty="0" smtClean="0">
                <a:solidFill>
                  <a:schemeClr val="accent1">
                    <a:lumMod val="50000"/>
                  </a:schemeClr>
                </a:solidFill>
              </a:rPr>
              <a:t>CRMS </a:t>
            </a:r>
            <a:r>
              <a:rPr lang="en-US" dirty="0">
                <a:solidFill>
                  <a:schemeClr val="accent1">
                    <a:lumMod val="50000"/>
                  </a:schemeClr>
                </a:solidFill>
              </a:rPr>
              <a:t>World </a:t>
            </a:r>
            <a:r>
              <a:rPr lang="en-US" dirty="0" smtClean="0">
                <a:solidFill>
                  <a:schemeClr val="accent1">
                    <a:lumMod val="50000"/>
                  </a:schemeClr>
                </a:solidFill>
              </a:rPr>
              <a:t>(2014 – 2016) Reviewers </a:t>
            </a:r>
            <a:r>
              <a:rPr lang="en-US" dirty="0">
                <a:solidFill>
                  <a:schemeClr val="accent1">
                    <a:lumMod val="50000"/>
                  </a:schemeClr>
                </a:solidFill>
              </a:rPr>
              <a:t>are currently conducting author death date research for works published in the UK, Canada, and Australia between 1875 and </a:t>
            </a:r>
            <a:r>
              <a:rPr lang="en-US" dirty="0" smtClean="0">
                <a:solidFill>
                  <a:schemeClr val="accent1">
                    <a:lumMod val="50000"/>
                  </a:schemeClr>
                </a:solidFill>
              </a:rPr>
              <a:t>1945 to determine if they are in the public domain.</a:t>
            </a:r>
          </a:p>
          <a:p>
            <a:endParaRPr lang="en-US" dirty="0" smtClean="0">
              <a:solidFill>
                <a:schemeClr val="accent1">
                  <a:lumMod val="50000"/>
                </a:schemeClr>
              </a:solidFill>
            </a:endParaRPr>
          </a:p>
          <a:p>
            <a:pPr marL="285750" indent="-285750">
              <a:buFont typeface="Arial" panose="020B0604020202020204" pitchFamily="34" charset="0"/>
              <a:buChar char="•"/>
            </a:pPr>
            <a:r>
              <a:rPr lang="en-US" dirty="0" smtClean="0">
                <a:solidFill>
                  <a:schemeClr val="accent1">
                    <a:lumMod val="50000"/>
                  </a:schemeClr>
                </a:solidFill>
              </a:rPr>
              <a:t>UC staff </a:t>
            </a:r>
            <a:r>
              <a:rPr lang="en-US" dirty="0">
                <a:solidFill>
                  <a:schemeClr val="accent1">
                    <a:lumMod val="50000"/>
                  </a:schemeClr>
                </a:solidFill>
              </a:rPr>
              <a:t>from </a:t>
            </a:r>
            <a:r>
              <a:rPr lang="en-US" dirty="0" smtClean="0">
                <a:solidFill>
                  <a:schemeClr val="accent1">
                    <a:lumMod val="50000"/>
                  </a:schemeClr>
                </a:solidFill>
              </a:rPr>
              <a:t>UC Irvine, UC Los Angeles, UC  San Francisco, and CDL are currently conducting reviews</a:t>
            </a:r>
          </a:p>
          <a:p>
            <a:endParaRPr lang="en-US" dirty="0" smtClean="0">
              <a:solidFill>
                <a:schemeClr val="accent1">
                  <a:lumMod val="50000"/>
                </a:schemeClr>
              </a:solidFill>
            </a:endParaRPr>
          </a:p>
          <a:p>
            <a:pPr marL="285750" indent="-285750">
              <a:buFont typeface="Arial" panose="020B0604020202020204" pitchFamily="34" charset="0"/>
              <a:buChar char="•"/>
            </a:pPr>
            <a:r>
              <a:rPr lang="en-US" dirty="0" smtClean="0">
                <a:solidFill>
                  <a:schemeClr val="accent1">
                    <a:lumMod val="50000"/>
                  </a:schemeClr>
                </a:solidFill>
              </a:rPr>
              <a:t>CRMS projects have </a:t>
            </a:r>
            <a:r>
              <a:rPr lang="en-US" dirty="0">
                <a:solidFill>
                  <a:schemeClr val="accent1">
                    <a:lumMod val="50000"/>
                  </a:schemeClr>
                </a:solidFill>
              </a:rPr>
              <a:t>been funded via National Leadership Grants from </a:t>
            </a:r>
            <a:r>
              <a:rPr lang="en-US" dirty="0" smtClean="0">
                <a:solidFill>
                  <a:schemeClr val="accent1">
                    <a:lumMod val="50000"/>
                  </a:schemeClr>
                </a:solidFill>
              </a:rPr>
              <a:t>IMLS (Institute of Museum and Library Sciences)</a:t>
            </a:r>
            <a:endParaRPr lang="en-US" dirty="0">
              <a:solidFill>
                <a:schemeClr val="accent1">
                  <a:lumMod val="50000"/>
                </a:schemeClr>
              </a:solidFill>
            </a:endParaRPr>
          </a:p>
        </p:txBody>
      </p:sp>
    </p:spTree>
    <p:extLst>
      <p:ext uri="{BB962C8B-B14F-4D97-AF65-F5344CB8AC3E}">
        <p14:creationId xmlns:p14="http://schemas.microsoft.com/office/powerpoint/2010/main" val="530244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1828800" y="2336386"/>
            <a:ext cx="5181600" cy="4303935"/>
          </a:xfrm>
        </p:spPr>
      </p:pic>
      <p:sp>
        <p:nvSpPr>
          <p:cNvPr id="5" name="Text Placeholder 4"/>
          <p:cNvSpPr>
            <a:spLocks noGrp="1"/>
          </p:cNvSpPr>
          <p:nvPr>
            <p:ph type="body" sz="quarter" idx="11"/>
          </p:nvPr>
        </p:nvSpPr>
        <p:spPr>
          <a:xfrm>
            <a:off x="152400" y="0"/>
            <a:ext cx="8610600" cy="2667000"/>
          </a:xfrm>
          <a:ln>
            <a:noFill/>
          </a:ln>
        </p:spPr>
        <p:txBody>
          <a:bodyPr>
            <a:normAutofit/>
          </a:bodyPr>
          <a:lstStyle/>
          <a:p>
            <a:r>
              <a:rPr lang="en-US" sz="3200" dirty="0" smtClean="0">
                <a:solidFill>
                  <a:srgbClr val="073779"/>
                </a:solidFill>
                <a:latin typeface="+mj-lt"/>
              </a:rPr>
              <a:t>Council of University Librarians’ Priority</a:t>
            </a:r>
            <a:endParaRPr lang="en-US" sz="3200" dirty="0">
              <a:solidFill>
                <a:srgbClr val="073779"/>
              </a:solidFill>
              <a:latin typeface="+mj-lt"/>
            </a:endParaRPr>
          </a:p>
          <a:p>
            <a:r>
              <a:rPr lang="en-US" dirty="0" smtClean="0"/>
              <a:t>Capitalize </a:t>
            </a:r>
            <a:r>
              <a:rPr lang="en-US" dirty="0"/>
              <a:t>on technological opportunities to accelerate the transition to a primarily digital </a:t>
            </a:r>
            <a:r>
              <a:rPr lang="en-US" dirty="0" smtClean="0"/>
              <a:t>environment</a:t>
            </a:r>
          </a:p>
          <a:p>
            <a:endParaRPr lang="en-US" b="1" dirty="0"/>
          </a:p>
          <a:p>
            <a:r>
              <a:rPr lang="en-US" sz="1200" b="1" dirty="0" smtClean="0"/>
              <a:t>University </a:t>
            </a:r>
            <a:r>
              <a:rPr lang="en-US" sz="1200" b="1" dirty="0"/>
              <a:t>of California Libraries, </a:t>
            </a:r>
            <a:r>
              <a:rPr lang="en-US" sz="1200" b="1" dirty="0" err="1"/>
              <a:t>Systemwide</a:t>
            </a:r>
            <a:r>
              <a:rPr lang="en-US" sz="1200" b="1" dirty="0"/>
              <a:t> Plan and Priorities, FY 2013-2016 </a:t>
            </a:r>
            <a:endParaRPr lang="en-US" sz="1200" b="1" dirty="0" smtClean="0"/>
          </a:p>
          <a:p>
            <a:r>
              <a:rPr lang="en-US" sz="1200" b="1" dirty="0"/>
              <a:t>http://</a:t>
            </a:r>
            <a:r>
              <a:rPr lang="en-US" sz="1200" b="1" dirty="0" err="1"/>
              <a:t>libraries.universityofcalifornia.edu</a:t>
            </a:r>
            <a:r>
              <a:rPr lang="en-US" sz="1200" b="1" dirty="0"/>
              <a:t>/about/vision-and-priorities</a:t>
            </a:r>
          </a:p>
          <a:p>
            <a:endParaRPr lang="en-US" dirty="0" smtClean="0"/>
          </a:p>
        </p:txBody>
      </p:sp>
    </p:spTree>
    <p:extLst>
      <p:ext uri="{BB962C8B-B14F-4D97-AF65-F5344CB8AC3E}">
        <p14:creationId xmlns:p14="http://schemas.microsoft.com/office/powerpoint/2010/main" val="121585059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UC Rights </a:t>
            </a:r>
            <a:r>
              <a:rPr lang="en-US" sz="3200" dirty="0"/>
              <a:t>H</a:t>
            </a:r>
            <a:r>
              <a:rPr lang="en-US" sz="3200" dirty="0" smtClean="0"/>
              <a:t>olders may open their publications in HathiTrust for public access</a:t>
            </a:r>
            <a:endParaRPr lang="en-US" sz="3200" dirty="0"/>
          </a:p>
        </p:txBody>
      </p:sp>
      <p:pic>
        <p:nvPicPr>
          <p:cNvPr id="6146" name="Picture 2" descr="C:\Users\rewing\Desktop\UC Mascots\ht_opening_rights_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67" y="2133600"/>
            <a:ext cx="7251700" cy="4038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7967" y="1524000"/>
            <a:ext cx="6324600" cy="381000"/>
          </a:xfrm>
          <a:prstGeom prst="rect">
            <a:avLst/>
          </a:prstGeom>
          <a:noFill/>
        </p:spPr>
        <p:txBody>
          <a:bodyPr wrap="square" rtlCol="0">
            <a:spAutoFit/>
          </a:bodyPr>
          <a:lstStyle/>
          <a:p>
            <a:pPr algn="ctr"/>
            <a:r>
              <a:rPr lang="en-US" dirty="0">
                <a:solidFill>
                  <a:schemeClr val="accent6">
                    <a:lumMod val="50000"/>
                  </a:schemeClr>
                </a:solidFill>
              </a:rPr>
              <a:t>http://www.hathitrust.org/permissions_agreement</a:t>
            </a:r>
          </a:p>
        </p:txBody>
      </p:sp>
    </p:spTree>
    <p:extLst>
      <p:ext uri="{BB962C8B-B14F-4D97-AF65-F5344CB8AC3E}">
        <p14:creationId xmlns:p14="http://schemas.microsoft.com/office/powerpoint/2010/main" val="3865001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7772400" cy="1143000"/>
          </a:xfrm>
        </p:spPr>
        <p:txBody>
          <a:bodyPr/>
          <a:lstStyle/>
          <a:p>
            <a:r>
              <a:rPr lang="en-US" dirty="0" smtClean="0"/>
              <a:t>Digital Preservation</a:t>
            </a:r>
            <a:endParaRPr lang="en-US" dirty="0"/>
          </a:p>
        </p:txBody>
      </p:sp>
      <p:sp>
        <p:nvSpPr>
          <p:cNvPr id="7" name="Text Placeholder 6"/>
          <p:cNvSpPr>
            <a:spLocks noGrp="1"/>
          </p:cNvSpPr>
          <p:nvPr>
            <p:ph type="body" sz="half" idx="1"/>
          </p:nvPr>
        </p:nvSpPr>
        <p:spPr>
          <a:xfrm>
            <a:off x="381000" y="1219200"/>
            <a:ext cx="3810000" cy="5486400"/>
          </a:xfrm>
        </p:spPr>
        <p:txBody>
          <a:bodyPr>
            <a:normAutofit fontScale="85000" lnSpcReduction="10000"/>
          </a:bodyPr>
          <a:lstStyle/>
          <a:p>
            <a:r>
              <a:rPr lang="en-US" sz="2000" dirty="0"/>
              <a:t>Long-term commitments on digital content facilitate decision-making about digitization efforts and print collections </a:t>
            </a:r>
            <a:r>
              <a:rPr lang="en-US" sz="2000" dirty="0" smtClean="0"/>
              <a:t>management</a:t>
            </a:r>
          </a:p>
          <a:p>
            <a:endParaRPr lang="en-US" sz="2000" dirty="0" smtClean="0"/>
          </a:p>
          <a:p>
            <a:r>
              <a:rPr lang="en-US" sz="2000" i="1" dirty="0" smtClean="0"/>
              <a:t>“Use </a:t>
            </a:r>
            <a:r>
              <a:rPr lang="en-US" sz="2000" i="1" dirty="0"/>
              <a:t>of standard and open content formats that meet community-accepted digital preservation standards, are widely supported on a number of platforms, and that we are confident can be preserved and migrated forward to new preservation formats over </a:t>
            </a:r>
            <a:r>
              <a:rPr lang="en-US" sz="2000" i="1" dirty="0" smtClean="0"/>
              <a:t>time”</a:t>
            </a:r>
          </a:p>
          <a:p>
            <a:endParaRPr lang="en-US" sz="2000" i="1" dirty="0" smtClean="0"/>
          </a:p>
          <a:p>
            <a:r>
              <a:rPr lang="en-US" sz="2000" i="1" dirty="0" smtClean="0"/>
              <a:t>“Reliance </a:t>
            </a:r>
            <a:r>
              <a:rPr lang="en-US" sz="2000" i="1" dirty="0"/>
              <a:t>on standards for repository design and trustworthiness such as OAIS and </a:t>
            </a:r>
            <a:r>
              <a:rPr lang="en-US" sz="2000" i="1" dirty="0" smtClean="0"/>
              <a:t>TRAC”</a:t>
            </a:r>
          </a:p>
          <a:p>
            <a:pPr marL="0" indent="0">
              <a:buNone/>
            </a:pPr>
            <a:endParaRPr lang="en-US" sz="2000" dirty="0" smtClean="0"/>
          </a:p>
          <a:p>
            <a:pPr marL="0" indent="0">
              <a:buNone/>
            </a:pPr>
            <a:r>
              <a:rPr lang="en-US" sz="2000" dirty="0" smtClean="0"/>
              <a:t>http</a:t>
            </a:r>
            <a:r>
              <a:rPr lang="en-US" sz="2000" dirty="0"/>
              <a:t>://</a:t>
            </a:r>
            <a:r>
              <a:rPr lang="en-US" sz="2000" dirty="0" err="1"/>
              <a:t>www.hathitrust.org</a:t>
            </a:r>
            <a:r>
              <a:rPr lang="en-US" sz="2000" dirty="0"/>
              <a:t>/preservation</a:t>
            </a:r>
          </a:p>
        </p:txBody>
      </p:sp>
      <p:pic>
        <p:nvPicPr>
          <p:cNvPr id="5" name="Picture 3" descr="san_diego_on_fire.jpg"/>
          <p:cNvPicPr>
            <a:picLocks noGrp="1" noChangeAspect="1"/>
          </p:cNvPicPr>
          <p:nvPr>
            <p:ph sz="half" idx="2"/>
          </p:nvPr>
        </p:nvPicPr>
        <p:blipFill>
          <a:blip r:embed="rId2">
            <a:extLst>
              <a:ext uri="{28A0092B-C50C-407E-A947-70E740481C1C}">
                <a14:useLocalDpi xmlns:a14="http://schemas.microsoft.com/office/drawing/2010/main" val="0"/>
              </a:ext>
            </a:extLst>
          </a:blip>
          <a:srcRect l="19169" r="19169"/>
          <a:stretch>
            <a:fillRect/>
          </a:stretch>
        </p:blipFill>
        <p:spPr bwMode="auto">
          <a:xfrm>
            <a:off x="4876800" y="12954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05574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HathiTrust Services for Print Disabled</a:t>
            </a:r>
            <a:endParaRPr lang="en-US" dirty="0"/>
          </a:p>
        </p:txBody>
      </p:sp>
      <p:pic>
        <p:nvPicPr>
          <p:cNvPr id="1027" name="Picture 3" descr="C:\Users\rewing\Desktop\UC Mascots\uci_print_disabiliti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2408"/>
            <a:ext cx="4228966" cy="29260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C:\Users\rewing\Desktop\UC Mascots\ucd_print_disabilitie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81400"/>
            <a:ext cx="4571182" cy="292608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32" name="Picture 8" descr="C:\Users\rewing\Desktop\UC Mascots\dis_blo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008" y="990600"/>
            <a:ext cx="4625441" cy="2834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rewing\Desktop\UC Mascots\dis-quote.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926080"/>
            <a:ext cx="5445105" cy="118872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15000" y="4521220"/>
            <a:ext cx="2930096" cy="461665"/>
          </a:xfrm>
          <a:prstGeom prst="rect">
            <a:avLst/>
          </a:prstGeom>
          <a:noFill/>
        </p:spPr>
        <p:txBody>
          <a:bodyPr wrap="square" rtlCol="0">
            <a:spAutoFit/>
          </a:bodyPr>
          <a:lstStyle/>
          <a:p>
            <a:r>
              <a:rPr lang="en-US" sz="1200" dirty="0" smtClean="0">
                <a:solidFill>
                  <a:schemeClr val="accent1">
                    <a:lumMod val="50000"/>
                  </a:schemeClr>
                </a:solidFill>
              </a:rPr>
              <a:t>Quote:  </a:t>
            </a:r>
            <a:r>
              <a:rPr lang="en-US" sz="1200" dirty="0">
                <a:solidFill>
                  <a:schemeClr val="accent1">
                    <a:lumMod val="50000"/>
                  </a:schemeClr>
                </a:solidFill>
              </a:rPr>
              <a:t>Brian Carver, assistant professor, </a:t>
            </a:r>
            <a:r>
              <a:rPr lang="en-US" sz="1200" dirty="0" smtClean="0">
                <a:solidFill>
                  <a:schemeClr val="accent1">
                    <a:lumMod val="50000"/>
                  </a:schemeClr>
                </a:solidFill>
              </a:rPr>
              <a:t>School </a:t>
            </a:r>
            <a:r>
              <a:rPr lang="en-US" sz="1200" dirty="0">
                <a:solidFill>
                  <a:schemeClr val="accent1">
                    <a:lumMod val="50000"/>
                  </a:schemeClr>
                </a:solidFill>
              </a:rPr>
              <a:t>of </a:t>
            </a:r>
            <a:r>
              <a:rPr lang="en-US" sz="1200" dirty="0" smtClean="0">
                <a:solidFill>
                  <a:schemeClr val="accent1">
                    <a:lumMod val="50000"/>
                  </a:schemeClr>
                </a:solidFill>
              </a:rPr>
              <a:t>Information, UC Berkeley </a:t>
            </a:r>
            <a:endParaRPr lang="en-US" sz="1200" dirty="0">
              <a:solidFill>
                <a:schemeClr val="accent1">
                  <a:lumMod val="50000"/>
                </a:schemeClr>
              </a:solidFill>
            </a:endParaRPr>
          </a:p>
        </p:txBody>
      </p:sp>
    </p:spTree>
    <p:extLst>
      <p:ext uri="{BB962C8B-B14F-4D97-AF65-F5344CB8AC3E}">
        <p14:creationId xmlns:p14="http://schemas.microsoft.com/office/powerpoint/2010/main" val="1325418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pPr marL="628650" lvl="1" indent="-171450" algn="ctr"/>
            <a:r>
              <a:rPr lang="en-US" sz="3200" dirty="0" smtClean="0">
                <a:solidFill>
                  <a:schemeClr val="tx2"/>
                </a:solidFill>
                <a:latin typeface="+mj-lt"/>
              </a:rPr>
              <a:t>Simple log in using existing university credentials via Shibboleth</a:t>
            </a:r>
            <a:endParaRPr lang="en-US" sz="3200" dirty="0">
              <a:solidFill>
                <a:schemeClr val="tx2"/>
              </a:solidFill>
              <a:latin typeface="+mj-lt"/>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596852"/>
            <a:ext cx="3657600" cy="2428589"/>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219200" y="1295402"/>
            <a:ext cx="7086600" cy="1200329"/>
          </a:xfrm>
          <a:prstGeom prst="rect">
            <a:avLst/>
          </a:prstGeom>
          <a:noFill/>
        </p:spPr>
        <p:txBody>
          <a:bodyPr wrap="square" rtlCol="0">
            <a:spAutoFit/>
          </a:bodyPr>
          <a:lstStyle/>
          <a:p>
            <a:pPr marL="342900" indent="-342900">
              <a:buFont typeface="+mj-lt"/>
              <a:buAutoNum type="arabicPeriod"/>
            </a:pPr>
            <a:r>
              <a:rPr lang="en-US" dirty="0" smtClean="0">
                <a:solidFill>
                  <a:schemeClr val="accent1">
                    <a:lumMod val="50000"/>
                  </a:schemeClr>
                </a:solidFill>
              </a:rPr>
              <a:t>Go to HathiTrust.org</a:t>
            </a:r>
          </a:p>
          <a:p>
            <a:pPr marL="342900" indent="-342900">
              <a:buFont typeface="+mj-lt"/>
              <a:buAutoNum type="arabicPeriod"/>
            </a:pPr>
            <a:r>
              <a:rPr lang="en-US" dirty="0" smtClean="0">
                <a:solidFill>
                  <a:schemeClr val="accent1">
                    <a:lumMod val="50000"/>
                  </a:schemeClr>
                </a:solidFill>
              </a:rPr>
              <a:t>Click the yellow “Log in” button in the top right-hand corner</a:t>
            </a:r>
          </a:p>
          <a:p>
            <a:pPr marL="342900" indent="-342900">
              <a:buFont typeface="+mj-lt"/>
              <a:buAutoNum type="arabicPeriod"/>
            </a:pPr>
            <a:r>
              <a:rPr lang="en-US" dirty="0" smtClean="0">
                <a:solidFill>
                  <a:schemeClr val="accent1">
                    <a:lumMod val="50000"/>
                  </a:schemeClr>
                </a:solidFill>
              </a:rPr>
              <a:t>Select your institution from the dropdown box</a:t>
            </a:r>
          </a:p>
          <a:p>
            <a:pPr marL="342900" indent="-342900">
              <a:buFont typeface="+mj-lt"/>
              <a:buAutoNum type="arabicPeriod"/>
            </a:pPr>
            <a:r>
              <a:rPr lang="en-US" dirty="0" smtClean="0">
                <a:solidFill>
                  <a:schemeClr val="accent1">
                    <a:lumMod val="50000"/>
                  </a:schemeClr>
                </a:solidFill>
              </a:rPr>
              <a:t>Sign in via your university credentials</a:t>
            </a:r>
            <a:endParaRPr lang="en-US" dirty="0">
              <a:solidFill>
                <a:schemeClr val="accent1">
                  <a:lumMod val="50000"/>
                </a:schemeClr>
              </a:solidFill>
            </a:endParaRPr>
          </a:p>
        </p:txBody>
      </p:sp>
      <p:pic>
        <p:nvPicPr>
          <p:cNvPr id="1026" name="Picture 2" descr="C:\Users\rewing\Desktop\UC Mascots\login.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 y="2596859"/>
            <a:ext cx="3657600" cy="2190717"/>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930" y="4038600"/>
            <a:ext cx="3657600" cy="24063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5477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Limit HT Search Results to UC Volumes Only</a:t>
            </a:r>
            <a:endParaRPr lang="en-US" dirty="0"/>
          </a:p>
        </p:txBody>
      </p:sp>
      <p:sp>
        <p:nvSpPr>
          <p:cNvPr id="3" name="TextBox 2"/>
          <p:cNvSpPr txBox="1"/>
          <p:nvPr/>
        </p:nvSpPr>
        <p:spPr>
          <a:xfrm>
            <a:off x="548014" y="1398824"/>
            <a:ext cx="8153400" cy="1200329"/>
          </a:xfrm>
          <a:prstGeom prst="rect">
            <a:avLst/>
          </a:prstGeom>
          <a:noFill/>
        </p:spPr>
        <p:txBody>
          <a:bodyPr wrap="square" rtlCol="0">
            <a:spAutoFit/>
          </a:bodyPr>
          <a:lstStyle/>
          <a:p>
            <a:pPr marL="342900" indent="-342900">
              <a:buFont typeface="+mj-lt"/>
              <a:buAutoNum type="arabicPeriod"/>
            </a:pPr>
            <a:r>
              <a:rPr lang="en-US" dirty="0" smtClean="0">
                <a:solidFill>
                  <a:schemeClr val="accent1">
                    <a:lumMod val="50000"/>
                  </a:schemeClr>
                </a:solidFill>
              </a:rPr>
              <a:t>From search results page, scroll down to “Original Location” in the “Refine Results” column on the left side of the page. </a:t>
            </a:r>
          </a:p>
          <a:p>
            <a:pPr marL="342900" indent="-342900">
              <a:buFont typeface="+mj-lt"/>
              <a:buAutoNum type="arabicPeriod"/>
            </a:pPr>
            <a:r>
              <a:rPr lang="en-US" dirty="0" smtClean="0">
                <a:solidFill>
                  <a:schemeClr val="accent1">
                    <a:lumMod val="50000"/>
                  </a:schemeClr>
                </a:solidFill>
              </a:rPr>
              <a:t>Click “University of California”</a:t>
            </a:r>
          </a:p>
          <a:p>
            <a:pPr marL="342900" indent="-342900">
              <a:buFont typeface="+mj-lt"/>
              <a:buAutoNum type="arabicPeriod"/>
            </a:pPr>
            <a:r>
              <a:rPr lang="en-US" dirty="0" smtClean="0">
                <a:solidFill>
                  <a:schemeClr val="accent1">
                    <a:lumMod val="50000"/>
                  </a:schemeClr>
                </a:solidFill>
              </a:rPr>
              <a:t>Search results will now only include volumes from UC</a:t>
            </a:r>
          </a:p>
        </p:txBody>
      </p:sp>
      <p:pic>
        <p:nvPicPr>
          <p:cNvPr id="3075" name="Picture 3" descr="C:\Users\rewing\Desktop\UC Mascots\original_locatio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6" y="2622115"/>
            <a:ext cx="4875463" cy="320040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076" name="Picture 4" descr="C:\Users\rewing\Desktop\UC Mascots\limited_search_result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228" y="3103323"/>
            <a:ext cx="4875463" cy="320040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439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Limit Search Results to Volumes Held by Your Campus</a:t>
            </a:r>
            <a:endParaRPr lang="en-US" dirty="0"/>
          </a:p>
        </p:txBody>
      </p:sp>
      <p:sp>
        <p:nvSpPr>
          <p:cNvPr id="4" name="TextBox 3"/>
          <p:cNvSpPr txBox="1"/>
          <p:nvPr/>
        </p:nvSpPr>
        <p:spPr>
          <a:xfrm>
            <a:off x="457200" y="1740612"/>
            <a:ext cx="3124200" cy="2031325"/>
          </a:xfrm>
          <a:prstGeom prst="rect">
            <a:avLst/>
          </a:prstGeom>
          <a:noFill/>
        </p:spPr>
        <p:txBody>
          <a:bodyPr wrap="square" rtlCol="0">
            <a:spAutoFit/>
          </a:bodyPr>
          <a:lstStyle/>
          <a:p>
            <a:pPr marL="342900" indent="-342900">
              <a:buFont typeface="+mj-lt"/>
              <a:buAutoNum type="arabicPeriod"/>
            </a:pPr>
            <a:r>
              <a:rPr lang="en-US" dirty="0" smtClean="0">
                <a:solidFill>
                  <a:schemeClr val="accent1">
                    <a:lumMod val="50000"/>
                  </a:schemeClr>
                </a:solidFill>
              </a:rPr>
              <a:t>Login to </a:t>
            </a:r>
            <a:r>
              <a:rPr lang="en-US" dirty="0" err="1" smtClean="0">
                <a:solidFill>
                  <a:schemeClr val="accent1">
                    <a:lumMod val="50000"/>
                  </a:schemeClr>
                </a:solidFill>
              </a:rPr>
              <a:t>HathiTrust</a:t>
            </a:r>
            <a:r>
              <a:rPr lang="en-US" dirty="0" smtClean="0">
                <a:solidFill>
                  <a:schemeClr val="accent1">
                    <a:lumMod val="50000"/>
                  </a:schemeClr>
                </a:solidFill>
              </a:rPr>
              <a:t> </a:t>
            </a:r>
          </a:p>
          <a:p>
            <a:pPr marL="342900" indent="-342900">
              <a:buFont typeface="+mj-lt"/>
              <a:buAutoNum type="arabicPeriod"/>
            </a:pPr>
            <a:r>
              <a:rPr lang="en-US" dirty="0" smtClean="0">
                <a:solidFill>
                  <a:schemeClr val="accent1">
                    <a:lumMod val="50000"/>
                  </a:schemeClr>
                </a:solidFill>
              </a:rPr>
              <a:t>Go to Advance Full Text Search</a:t>
            </a:r>
          </a:p>
          <a:p>
            <a:pPr marL="342900" indent="-342900">
              <a:buFont typeface="+mj-lt"/>
              <a:buAutoNum type="arabicPeriod"/>
            </a:pPr>
            <a:r>
              <a:rPr lang="en-US" dirty="0" smtClean="0">
                <a:solidFill>
                  <a:schemeClr val="accent1">
                    <a:lumMod val="50000"/>
                  </a:schemeClr>
                </a:solidFill>
              </a:rPr>
              <a:t>Fill in your search query and then check off the box under the “Limit to” section</a:t>
            </a:r>
          </a:p>
          <a:p>
            <a:pPr marL="342900" indent="-342900">
              <a:buFont typeface="+mj-lt"/>
              <a:buAutoNum type="arabicPeriod"/>
            </a:pPr>
            <a:r>
              <a:rPr lang="en-US" dirty="0" smtClean="0">
                <a:solidFill>
                  <a:schemeClr val="accent1">
                    <a:lumMod val="50000"/>
                  </a:schemeClr>
                </a:solidFill>
              </a:rPr>
              <a:t>Click “Search”</a:t>
            </a:r>
          </a:p>
        </p:txBody>
      </p:sp>
      <p:pic>
        <p:nvPicPr>
          <p:cNvPr id="2050" name="Picture 2" descr="C:\Users\rewing\Desktop\UC Mascots\limit_search.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4881715" cy="5120640"/>
          </a:xfrm>
          <a:prstGeom prst="rect">
            <a:avLst/>
          </a:prstGeom>
          <a:solidFill>
            <a:schemeClr val="accent6">
              <a:lumMod val="75000"/>
            </a:schemeClr>
          </a:solidFill>
          <a:ln>
            <a:solidFill>
              <a:schemeClr val="accent6">
                <a:lumMod val="75000"/>
              </a:schemeClr>
            </a:solidFill>
          </a:ln>
        </p:spPr>
      </p:pic>
    </p:spTree>
    <p:extLst>
      <p:ext uri="{BB962C8B-B14F-4D97-AF65-F5344CB8AC3E}">
        <p14:creationId xmlns:p14="http://schemas.microsoft.com/office/powerpoint/2010/main" val="419961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28" y="90948"/>
            <a:ext cx="8301672" cy="1143000"/>
          </a:xfrm>
        </p:spPr>
        <p:txBody>
          <a:bodyPr>
            <a:normAutofit fontScale="90000"/>
          </a:bodyPr>
          <a:lstStyle/>
          <a:p>
            <a:r>
              <a:rPr lang="en-US" dirty="0" smtClean="0"/>
              <a:t>Collection Building: from a Book </a:t>
            </a:r>
            <a:r>
              <a:rPr lang="en-US" dirty="0"/>
              <a:t>P</a:t>
            </a:r>
            <a:r>
              <a:rPr lang="en-US" dirty="0" smtClean="0"/>
              <a:t>age</a:t>
            </a:r>
            <a:endParaRPr lang="en-US" dirty="0"/>
          </a:p>
        </p:txBody>
      </p:sp>
      <p:sp>
        <p:nvSpPr>
          <p:cNvPr id="3" name="TextBox 2"/>
          <p:cNvSpPr txBox="1"/>
          <p:nvPr/>
        </p:nvSpPr>
        <p:spPr>
          <a:xfrm>
            <a:off x="647178" y="1219200"/>
            <a:ext cx="7239000" cy="646331"/>
          </a:xfrm>
          <a:prstGeom prst="rect">
            <a:avLst/>
          </a:prstGeom>
          <a:noFill/>
        </p:spPr>
        <p:txBody>
          <a:bodyPr wrap="square" rtlCol="0">
            <a:spAutoFit/>
          </a:bodyPr>
          <a:lstStyle/>
          <a:p>
            <a:r>
              <a:rPr lang="en-US" dirty="0" smtClean="0">
                <a:solidFill>
                  <a:schemeClr val="accent1">
                    <a:lumMod val="50000"/>
                  </a:schemeClr>
                </a:solidFill>
              </a:rPr>
              <a:t>1.  From a book page, select “Create New Collection” from the drop box on the left-hand side of the  page under “Add to Collection”</a:t>
            </a:r>
            <a:endParaRPr lang="en-US" dirty="0">
              <a:solidFill>
                <a:schemeClr val="accent1">
                  <a:lumMod val="50000"/>
                </a:schemeClr>
              </a:solidFill>
            </a:endParaRPr>
          </a:p>
        </p:txBody>
      </p:sp>
      <p:pic>
        <p:nvPicPr>
          <p:cNvPr id="9220" name="Picture 4" descr="C:\Users\rewing\Desktop\UC Mascots\create_collection_book.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089" y="2017931"/>
            <a:ext cx="4597304" cy="256032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9221" name="Picture 5" descr="C:\Users\rewing\Desktop\UC Mascots\create_collection.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806868"/>
            <a:ext cx="4580020" cy="274320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5000" y="2286000"/>
            <a:ext cx="2596682" cy="1200329"/>
          </a:xfrm>
          <a:prstGeom prst="rect">
            <a:avLst/>
          </a:prstGeom>
          <a:noFill/>
        </p:spPr>
        <p:txBody>
          <a:bodyPr wrap="square" rtlCol="0">
            <a:spAutoFit/>
          </a:bodyPr>
          <a:lstStyle/>
          <a:p>
            <a:r>
              <a:rPr lang="en-US" dirty="0" smtClean="0">
                <a:solidFill>
                  <a:schemeClr val="accent1">
                    <a:lumMod val="50000"/>
                  </a:schemeClr>
                </a:solidFill>
              </a:rPr>
              <a:t>2.  Add a name for your collection and click to make it either private or public</a:t>
            </a:r>
            <a:endParaRPr lang="en-US" dirty="0">
              <a:solidFill>
                <a:schemeClr val="accent1">
                  <a:lumMod val="50000"/>
                </a:schemeClr>
              </a:solidFill>
            </a:endParaRPr>
          </a:p>
        </p:txBody>
      </p:sp>
      <p:sp>
        <p:nvSpPr>
          <p:cNvPr id="5" name="TextBox 4"/>
          <p:cNvSpPr txBox="1"/>
          <p:nvPr/>
        </p:nvSpPr>
        <p:spPr>
          <a:xfrm>
            <a:off x="533400" y="5105400"/>
            <a:ext cx="3124200" cy="369332"/>
          </a:xfrm>
          <a:prstGeom prst="rect">
            <a:avLst/>
          </a:prstGeom>
          <a:noFill/>
        </p:spPr>
        <p:txBody>
          <a:bodyPr wrap="square" rtlCol="0">
            <a:spAutoFit/>
          </a:bodyPr>
          <a:lstStyle/>
          <a:p>
            <a:r>
              <a:rPr lang="en-US" dirty="0" smtClean="0">
                <a:solidFill>
                  <a:schemeClr val="accent1">
                    <a:lumMod val="50000"/>
                  </a:schemeClr>
                </a:solidFill>
              </a:rPr>
              <a:t>3.  Click “Save Changes”</a:t>
            </a:r>
            <a:endParaRPr lang="en-US" dirty="0">
              <a:solidFill>
                <a:schemeClr val="accent1">
                  <a:lumMod val="50000"/>
                </a:schemeClr>
              </a:solidFill>
            </a:endParaRPr>
          </a:p>
        </p:txBody>
      </p:sp>
    </p:spTree>
    <p:extLst>
      <p:ext uri="{BB962C8B-B14F-4D97-AF65-F5344CB8AC3E}">
        <p14:creationId xmlns:p14="http://schemas.microsoft.com/office/powerpoint/2010/main" val="1054910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039"/>
            <a:ext cx="8568596" cy="1143000"/>
          </a:xfrm>
        </p:spPr>
        <p:txBody>
          <a:bodyPr>
            <a:normAutofit fontScale="90000"/>
          </a:bodyPr>
          <a:lstStyle/>
          <a:p>
            <a:r>
              <a:rPr lang="en-US" dirty="0" smtClean="0"/>
              <a:t> Collection Building: from </a:t>
            </a:r>
            <a:r>
              <a:rPr lang="en-US" dirty="0"/>
              <a:t>S</a:t>
            </a:r>
            <a:r>
              <a:rPr lang="en-US" dirty="0" smtClean="0"/>
              <a:t>earch Results</a:t>
            </a:r>
            <a:endParaRPr lang="en-US" dirty="0"/>
          </a:p>
        </p:txBody>
      </p:sp>
      <p:sp>
        <p:nvSpPr>
          <p:cNvPr id="3" name="TextBox 2"/>
          <p:cNvSpPr txBox="1"/>
          <p:nvPr/>
        </p:nvSpPr>
        <p:spPr>
          <a:xfrm>
            <a:off x="685800" y="1066800"/>
            <a:ext cx="7543800" cy="923330"/>
          </a:xfrm>
          <a:prstGeom prst="rect">
            <a:avLst/>
          </a:prstGeom>
          <a:noFill/>
        </p:spPr>
        <p:txBody>
          <a:bodyPr wrap="square" rtlCol="0">
            <a:spAutoFit/>
          </a:bodyPr>
          <a:lstStyle/>
          <a:p>
            <a:pPr marL="342900" indent="-342900">
              <a:buAutoNum type="arabicPeriod"/>
            </a:pPr>
            <a:r>
              <a:rPr lang="en-US" dirty="0" smtClean="0">
                <a:solidFill>
                  <a:schemeClr val="accent1">
                    <a:lumMod val="50000"/>
                  </a:schemeClr>
                </a:solidFill>
              </a:rPr>
              <a:t>Enter a query for full text-search search</a:t>
            </a:r>
          </a:p>
          <a:p>
            <a:pPr marL="342900" indent="-342900">
              <a:buFontTx/>
              <a:buAutoNum type="arabicPeriod"/>
            </a:pPr>
            <a:r>
              <a:rPr lang="en-US" dirty="0">
                <a:solidFill>
                  <a:schemeClr val="accent1">
                    <a:lumMod val="50000"/>
                  </a:schemeClr>
                </a:solidFill>
              </a:rPr>
              <a:t>Select at least 1 item to add to your collection by </a:t>
            </a:r>
            <a:r>
              <a:rPr lang="en-US" dirty="0" smtClean="0">
                <a:solidFill>
                  <a:schemeClr val="accent1">
                    <a:lumMod val="50000"/>
                  </a:schemeClr>
                </a:solidFill>
              </a:rPr>
              <a:t>checking </a:t>
            </a:r>
            <a:r>
              <a:rPr lang="en-US" dirty="0">
                <a:solidFill>
                  <a:schemeClr val="accent1">
                    <a:lumMod val="50000"/>
                  </a:schemeClr>
                </a:solidFill>
              </a:rPr>
              <a:t>on a box beside each search </a:t>
            </a:r>
            <a:r>
              <a:rPr lang="en-US" dirty="0" smtClean="0">
                <a:solidFill>
                  <a:schemeClr val="accent1">
                    <a:lumMod val="50000"/>
                  </a:schemeClr>
                </a:solidFill>
              </a:rPr>
              <a:t>result</a:t>
            </a:r>
          </a:p>
        </p:txBody>
      </p:sp>
      <p:sp>
        <p:nvSpPr>
          <p:cNvPr id="4" name="TextBox 3"/>
          <p:cNvSpPr txBox="1"/>
          <p:nvPr/>
        </p:nvSpPr>
        <p:spPr>
          <a:xfrm>
            <a:off x="5105401" y="2180278"/>
            <a:ext cx="3463196" cy="1200329"/>
          </a:xfrm>
          <a:prstGeom prst="rect">
            <a:avLst/>
          </a:prstGeom>
          <a:noFill/>
        </p:spPr>
        <p:txBody>
          <a:bodyPr wrap="square" rtlCol="0">
            <a:spAutoFit/>
          </a:bodyPr>
          <a:lstStyle/>
          <a:p>
            <a:r>
              <a:rPr lang="en-US" dirty="0" smtClean="0">
                <a:solidFill>
                  <a:schemeClr val="accent1">
                    <a:lumMod val="50000"/>
                  </a:schemeClr>
                </a:solidFill>
              </a:rPr>
              <a:t>3.  Select </a:t>
            </a:r>
            <a:r>
              <a:rPr lang="en-US" dirty="0">
                <a:solidFill>
                  <a:schemeClr val="accent1">
                    <a:lumMod val="50000"/>
                  </a:schemeClr>
                </a:solidFill>
              </a:rPr>
              <a:t>“Create New Collection” from drop down list on gray bar above search </a:t>
            </a:r>
            <a:r>
              <a:rPr lang="en-US" dirty="0" smtClean="0">
                <a:solidFill>
                  <a:schemeClr val="accent1">
                    <a:lumMod val="50000"/>
                  </a:schemeClr>
                </a:solidFill>
              </a:rPr>
              <a:t>results and click “Add Selected”</a:t>
            </a:r>
            <a:endParaRPr lang="en-US" dirty="0">
              <a:solidFill>
                <a:schemeClr val="accent1">
                  <a:lumMod val="50000"/>
                </a:schemeClr>
              </a:solidFill>
            </a:endParaRP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485" y="2213511"/>
            <a:ext cx="4583908" cy="2743200"/>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3597" y="3583023"/>
            <a:ext cx="4413203" cy="2926080"/>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15713" y="5257812"/>
            <a:ext cx="3713388" cy="646331"/>
          </a:xfrm>
          <a:prstGeom prst="rect">
            <a:avLst/>
          </a:prstGeom>
          <a:noFill/>
        </p:spPr>
        <p:txBody>
          <a:bodyPr wrap="square" rtlCol="0">
            <a:spAutoFit/>
          </a:bodyPr>
          <a:lstStyle/>
          <a:p>
            <a:pPr marL="342900" indent="-342900">
              <a:buAutoNum type="arabicPeriod" startAt="4"/>
            </a:pPr>
            <a:r>
              <a:rPr lang="en-US" dirty="0" smtClean="0">
                <a:solidFill>
                  <a:schemeClr val="accent1">
                    <a:lumMod val="50000"/>
                  </a:schemeClr>
                </a:solidFill>
              </a:rPr>
              <a:t>Add a name and click to make your Collection private or public</a:t>
            </a:r>
            <a:endParaRPr lang="en-US" dirty="0">
              <a:solidFill>
                <a:schemeClr val="accent1">
                  <a:lumMod val="50000"/>
                </a:schemeClr>
              </a:solidFill>
            </a:endParaRPr>
          </a:p>
        </p:txBody>
      </p:sp>
    </p:spTree>
    <p:extLst>
      <p:ext uri="{BB962C8B-B14F-4D97-AF65-F5344CB8AC3E}">
        <p14:creationId xmlns:p14="http://schemas.microsoft.com/office/powerpoint/2010/main" val="2736577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Items to Your Collection</a:t>
            </a:r>
            <a:endParaRPr lang="en-US" dirty="0"/>
          </a:p>
        </p:txBody>
      </p:sp>
      <p:sp>
        <p:nvSpPr>
          <p:cNvPr id="3" name="TextBox 2"/>
          <p:cNvSpPr txBox="1"/>
          <p:nvPr/>
        </p:nvSpPr>
        <p:spPr>
          <a:xfrm>
            <a:off x="675363" y="1219200"/>
            <a:ext cx="7173238"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lumMod val="50000"/>
                  </a:schemeClr>
                </a:solidFill>
              </a:rPr>
              <a:t>You can add a volume (or volumes) to your collection in the same way you created a collection – via a book page or search results. </a:t>
            </a:r>
            <a:endParaRPr lang="en-US" dirty="0" smtClean="0">
              <a:solidFill>
                <a:schemeClr val="accent1">
                  <a:lumMod val="50000"/>
                </a:schemeClr>
              </a:solidFill>
            </a:endParaRPr>
          </a:p>
          <a:p>
            <a:pPr marL="285750" indent="-285750">
              <a:buFont typeface="Arial" panose="020B0604020202020204" pitchFamily="34" charset="0"/>
              <a:buChar char="•"/>
            </a:pPr>
            <a:r>
              <a:rPr lang="en-US" dirty="0" smtClean="0">
                <a:solidFill>
                  <a:schemeClr val="accent1">
                    <a:lumMod val="50000"/>
                  </a:schemeClr>
                </a:solidFill>
              </a:rPr>
              <a:t>Select </a:t>
            </a:r>
            <a:r>
              <a:rPr lang="en-US" dirty="0">
                <a:solidFill>
                  <a:schemeClr val="accent1">
                    <a:lumMod val="50000"/>
                  </a:schemeClr>
                </a:solidFill>
              </a:rPr>
              <a:t>your collection name from the same drop down list and the </a:t>
            </a:r>
            <a:r>
              <a:rPr lang="en-US" dirty="0" smtClean="0">
                <a:solidFill>
                  <a:schemeClr val="accent1">
                    <a:lumMod val="50000"/>
                  </a:schemeClr>
                </a:solidFill>
              </a:rPr>
              <a:t>selected volume/s </a:t>
            </a:r>
            <a:r>
              <a:rPr lang="en-US" dirty="0">
                <a:solidFill>
                  <a:schemeClr val="accent1">
                    <a:lumMod val="50000"/>
                  </a:schemeClr>
                </a:solidFill>
              </a:rPr>
              <a:t>will be added to the selected collection</a:t>
            </a:r>
            <a:r>
              <a:rPr lang="en-US" dirty="0" smtClean="0">
                <a:solidFill>
                  <a:schemeClr val="accent1">
                    <a:lumMod val="50000"/>
                  </a:schemeClr>
                </a:solidFill>
              </a:rPr>
              <a:t>.</a:t>
            </a:r>
            <a:endParaRPr lang="en-US" dirty="0">
              <a:solidFill>
                <a:schemeClr val="accent1">
                  <a:lumMod val="50000"/>
                </a:schemeClr>
              </a:solidFill>
            </a:endParaRPr>
          </a:p>
        </p:txBody>
      </p:sp>
      <p:pic>
        <p:nvPicPr>
          <p:cNvPr id="12290" name="Picture 2" descr="C:\Users\rewing\Desktop\UC Mascots\add_to_collectio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85499"/>
            <a:ext cx="534335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17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37626" cy="868374"/>
          </a:xfrm>
        </p:spPr>
        <p:txBody>
          <a:bodyPr>
            <a:normAutofit fontScale="90000"/>
          </a:bodyPr>
          <a:lstStyle/>
          <a:p>
            <a:r>
              <a:rPr lang="en-US" dirty="0" smtClean="0"/>
              <a:t>Accessing and Sharing your collections</a:t>
            </a:r>
            <a:endParaRPr lang="en-US" dirty="0"/>
          </a:p>
        </p:txBody>
      </p:sp>
      <p:sp>
        <p:nvSpPr>
          <p:cNvPr id="3" name="TextBox 2"/>
          <p:cNvSpPr txBox="1"/>
          <p:nvPr/>
        </p:nvSpPr>
        <p:spPr>
          <a:xfrm>
            <a:off x="381006" y="1143012"/>
            <a:ext cx="7992649"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1">
                    <a:lumMod val="50000"/>
                  </a:schemeClr>
                </a:solidFill>
              </a:rPr>
              <a:t>To share your collection, go to HathiTrust.org and click “Collections” from the top navigation bar. Then click the “My Collections” tab</a:t>
            </a:r>
          </a:p>
        </p:txBody>
      </p:sp>
      <p:pic>
        <p:nvPicPr>
          <p:cNvPr id="11266" name="Picture 2" descr="C:\Users\rewing\Desktop\UC Mascots\access_collection.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7" y="1905000"/>
            <a:ext cx="4580021" cy="274320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29200" y="2277070"/>
            <a:ext cx="37338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1">
                    <a:lumMod val="50000"/>
                  </a:schemeClr>
                </a:solidFill>
              </a:rPr>
              <a:t>Next, click the collection you want to share from your list of collections</a:t>
            </a:r>
            <a:endParaRPr lang="en-US" dirty="0">
              <a:solidFill>
                <a:schemeClr val="accent1">
                  <a:lumMod val="50000"/>
                </a:schemeClr>
              </a:solidFill>
            </a:endParaRPr>
          </a:p>
        </p:txBody>
      </p:sp>
      <p:pic>
        <p:nvPicPr>
          <p:cNvPr id="11267" name="Picture 3" descr="C:\Users\rewing\Desktop\UC Mascots\search_collection.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5" y="3733800"/>
            <a:ext cx="4580021" cy="274320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968" y="4876800"/>
            <a:ext cx="3505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1">
                    <a:lumMod val="50000"/>
                  </a:schemeClr>
                </a:solidFill>
              </a:rPr>
              <a:t>Your collection page will open. It has an unique URL which you can  share with others. </a:t>
            </a:r>
          </a:p>
          <a:p>
            <a:pPr marL="285750" indent="-285750">
              <a:buFont typeface="Arial" panose="020B0604020202020204" pitchFamily="34" charset="0"/>
              <a:buChar char="•"/>
            </a:pPr>
            <a:endParaRPr lang="en-US" dirty="0">
              <a:solidFill>
                <a:schemeClr val="accent1">
                  <a:lumMod val="50000"/>
                </a:schemeClr>
              </a:solidFill>
            </a:endParaRPr>
          </a:p>
          <a:p>
            <a:pPr marL="285750" indent="-285750">
              <a:buFont typeface="Arial" panose="020B0604020202020204" pitchFamily="34" charset="0"/>
              <a:buChar char="•"/>
            </a:pPr>
            <a:r>
              <a:rPr lang="en-US" dirty="0" smtClean="0">
                <a:solidFill>
                  <a:schemeClr val="accent1">
                    <a:lumMod val="50000"/>
                  </a:schemeClr>
                </a:solidFill>
              </a:rPr>
              <a:t>You have the ability to search only within your collection.</a:t>
            </a:r>
          </a:p>
        </p:txBody>
      </p:sp>
    </p:spTree>
    <p:extLst>
      <p:ext uri="{BB962C8B-B14F-4D97-AF65-F5344CB8AC3E}">
        <p14:creationId xmlns:p14="http://schemas.microsoft.com/office/powerpoint/2010/main" val="780768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UC Libraries’ Mass Digitized Volumes</a:t>
            </a:r>
            <a:endParaRPr lang="en-US" dirty="0"/>
          </a:p>
        </p:txBody>
      </p:sp>
      <p:graphicFrame>
        <p:nvGraphicFramePr>
          <p:cNvPr id="3" name="Diagram 2"/>
          <p:cNvGraphicFramePr/>
          <p:nvPr>
            <p:extLst>
              <p:ext uri="{D42A27DB-BD31-4B8C-83A1-F6EECF244321}">
                <p14:modId xmlns:p14="http://schemas.microsoft.com/office/powerpoint/2010/main" val="1125510687"/>
              </p:ext>
            </p:extLst>
          </p:nvPr>
        </p:nvGraphicFramePr>
        <p:xfrm>
          <a:off x="762000" y="1397000"/>
          <a:ext cx="78486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5073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077200" cy="1143000"/>
          </a:xfrm>
        </p:spPr>
        <p:txBody>
          <a:bodyPr>
            <a:normAutofit fontScale="90000"/>
          </a:bodyPr>
          <a:lstStyle/>
          <a:p>
            <a:r>
              <a:rPr lang="en-US" dirty="0" smtClean="0"/>
              <a:t>            UCSF Collection Search Widget</a:t>
            </a:r>
            <a:endParaRPr lang="en-US" dirty="0"/>
          </a:p>
        </p:txBody>
      </p:sp>
      <p:pic>
        <p:nvPicPr>
          <p:cNvPr id="1027" name="Picture 3" descr="C:\Users\rewing\Desktop\UC Mascots\ucsf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14478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ewing\Desktop\UC Mascots\ucsf_search_widget_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47800"/>
            <a:ext cx="4671066" cy="283464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6146" name="Picture 2" descr="C:\Users\rewing\Desktop\UC Mascots\ucsf_search_widget_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704" y="3398520"/>
            <a:ext cx="5343362" cy="32004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57800" y="1639669"/>
            <a:ext cx="2971800" cy="646331"/>
          </a:xfrm>
          <a:prstGeom prst="rect">
            <a:avLst/>
          </a:prstGeom>
          <a:noFill/>
        </p:spPr>
        <p:txBody>
          <a:bodyPr wrap="square" rtlCol="0">
            <a:spAutoFit/>
          </a:bodyPr>
          <a:lstStyle/>
          <a:p>
            <a:r>
              <a:rPr lang="en-US" dirty="0" smtClean="0">
                <a:solidFill>
                  <a:schemeClr val="accent1">
                    <a:lumMod val="50000"/>
                  </a:schemeClr>
                </a:solidFill>
              </a:rPr>
              <a:t>CDL staff created a search box for UCSF’s collection on HT</a:t>
            </a:r>
            <a:endParaRPr lang="en-US" dirty="0">
              <a:solidFill>
                <a:schemeClr val="accent1">
                  <a:lumMod val="50000"/>
                </a:schemeClr>
              </a:solidFill>
            </a:endParaRPr>
          </a:p>
        </p:txBody>
      </p:sp>
      <p:sp>
        <p:nvSpPr>
          <p:cNvPr id="4" name="TextBox 3"/>
          <p:cNvSpPr txBox="1"/>
          <p:nvPr/>
        </p:nvSpPr>
        <p:spPr>
          <a:xfrm>
            <a:off x="152400" y="4648200"/>
            <a:ext cx="3100356" cy="1200329"/>
          </a:xfrm>
          <a:prstGeom prst="rect">
            <a:avLst/>
          </a:prstGeom>
          <a:noFill/>
        </p:spPr>
        <p:txBody>
          <a:bodyPr wrap="square" rtlCol="0">
            <a:spAutoFit/>
          </a:bodyPr>
          <a:lstStyle/>
          <a:p>
            <a:r>
              <a:rPr lang="en-US" dirty="0" smtClean="0">
                <a:solidFill>
                  <a:schemeClr val="accent1">
                    <a:lumMod val="50000"/>
                  </a:schemeClr>
                </a:solidFill>
              </a:rPr>
              <a:t>1. Enter a search term from UCSF’s Archive page and go directly to results within UCSF’s collection on </a:t>
            </a:r>
            <a:r>
              <a:rPr lang="en-US" dirty="0" err="1" smtClean="0">
                <a:solidFill>
                  <a:schemeClr val="accent1">
                    <a:lumMod val="50000"/>
                  </a:schemeClr>
                </a:solidFill>
              </a:rPr>
              <a:t>HathiTrust</a:t>
            </a:r>
            <a:endParaRPr lang="en-US" dirty="0">
              <a:solidFill>
                <a:schemeClr val="accent1">
                  <a:lumMod val="50000"/>
                </a:schemeClr>
              </a:solidFill>
            </a:endParaRPr>
          </a:p>
        </p:txBody>
      </p:sp>
    </p:spTree>
    <p:extLst>
      <p:ext uri="{BB962C8B-B14F-4D97-AF65-F5344CB8AC3E}">
        <p14:creationId xmlns:p14="http://schemas.microsoft.com/office/powerpoint/2010/main" val="2166332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90318"/>
            <a:ext cx="8077200" cy="1143000"/>
          </a:xfrm>
        </p:spPr>
        <p:txBody>
          <a:bodyPr>
            <a:normAutofit fontScale="90000"/>
          </a:bodyPr>
          <a:lstStyle/>
          <a:p>
            <a:r>
              <a:rPr lang="en-US" dirty="0" smtClean="0"/>
              <a:t>           UCSF Collection Search Widget</a:t>
            </a:r>
            <a:endParaRPr lang="en-US" dirty="0"/>
          </a:p>
        </p:txBody>
      </p:sp>
      <p:pic>
        <p:nvPicPr>
          <p:cNvPr id="1027" name="Picture 3" descr="C:\Users\rewing\Desktop\UC Mascots\ucsf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206"/>
            <a:ext cx="14478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rewing\Desktop\UC Mascots\ucsf_search_widget_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362200"/>
            <a:ext cx="4544764" cy="274320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7170" name="Picture 2" descr="C:\Users\rewing\Desktop\UC Mascots\ucsf_search_widget_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972" y="3307080"/>
            <a:ext cx="5038028" cy="301752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1613789"/>
            <a:ext cx="6172200" cy="646331"/>
          </a:xfrm>
          <a:prstGeom prst="rect">
            <a:avLst/>
          </a:prstGeom>
          <a:noFill/>
        </p:spPr>
        <p:txBody>
          <a:bodyPr wrap="square" rtlCol="0">
            <a:spAutoFit/>
          </a:bodyPr>
          <a:lstStyle/>
          <a:p>
            <a:r>
              <a:rPr lang="en-US" dirty="0" smtClean="0">
                <a:solidFill>
                  <a:schemeClr val="accent1">
                    <a:lumMod val="50000"/>
                  </a:schemeClr>
                </a:solidFill>
              </a:rPr>
              <a:t>2. Select a volume and go directly to the search inside the book option with your search term already entered.</a:t>
            </a:r>
            <a:endParaRPr lang="en-US" dirty="0">
              <a:solidFill>
                <a:schemeClr val="accent1">
                  <a:lumMod val="50000"/>
                </a:schemeClr>
              </a:solidFill>
            </a:endParaRPr>
          </a:p>
        </p:txBody>
      </p:sp>
      <p:sp>
        <p:nvSpPr>
          <p:cNvPr id="4" name="TextBox 3"/>
          <p:cNvSpPr txBox="1"/>
          <p:nvPr/>
        </p:nvSpPr>
        <p:spPr>
          <a:xfrm>
            <a:off x="389828" y="5410200"/>
            <a:ext cx="3420172" cy="646331"/>
          </a:xfrm>
          <a:prstGeom prst="rect">
            <a:avLst/>
          </a:prstGeom>
          <a:noFill/>
        </p:spPr>
        <p:txBody>
          <a:bodyPr wrap="square" rtlCol="0">
            <a:spAutoFit/>
          </a:bodyPr>
          <a:lstStyle/>
          <a:p>
            <a:r>
              <a:rPr lang="en-US" dirty="0" smtClean="0">
                <a:solidFill>
                  <a:schemeClr val="accent1">
                    <a:lumMod val="50000"/>
                  </a:schemeClr>
                </a:solidFill>
              </a:rPr>
              <a:t>3. View your search within the book results</a:t>
            </a:r>
            <a:endParaRPr lang="en-US" dirty="0">
              <a:solidFill>
                <a:schemeClr val="accent1">
                  <a:lumMod val="50000"/>
                </a:schemeClr>
              </a:solidFill>
            </a:endParaRPr>
          </a:p>
        </p:txBody>
      </p:sp>
    </p:spTree>
    <p:extLst>
      <p:ext uri="{BB962C8B-B14F-4D97-AF65-F5344CB8AC3E}">
        <p14:creationId xmlns:p14="http://schemas.microsoft.com/office/powerpoint/2010/main" val="31984891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smtClean="0"/>
              <a:t>            UCSF Collection Search Widget</a:t>
            </a:r>
            <a:endParaRPr lang="en-US" dirty="0"/>
          </a:p>
        </p:txBody>
      </p:sp>
      <p:pic>
        <p:nvPicPr>
          <p:cNvPr id="1027" name="Picture 3" descr="C:\Users\rewing\Desktop\UC Mascots\ucsf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206"/>
            <a:ext cx="14478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rewing\Desktop\UC Mascots\ucsf_search_widget_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89" y="2316480"/>
            <a:ext cx="7317711" cy="438912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7800" y="1571431"/>
            <a:ext cx="6324600" cy="646331"/>
          </a:xfrm>
          <a:prstGeom prst="rect">
            <a:avLst/>
          </a:prstGeom>
          <a:noFill/>
        </p:spPr>
        <p:txBody>
          <a:bodyPr wrap="square" rtlCol="0">
            <a:spAutoFit/>
          </a:bodyPr>
          <a:lstStyle/>
          <a:p>
            <a:r>
              <a:rPr lang="en-US" dirty="0" smtClean="0">
                <a:solidFill>
                  <a:schemeClr val="accent1">
                    <a:lumMod val="50000"/>
                  </a:schemeClr>
                </a:solidFill>
              </a:rPr>
              <a:t>4. Select the page you want to see and go directly to the page which contains your search term</a:t>
            </a:r>
            <a:endParaRPr lang="en-US" dirty="0">
              <a:solidFill>
                <a:schemeClr val="accent1">
                  <a:lumMod val="50000"/>
                </a:schemeClr>
              </a:solidFill>
            </a:endParaRPr>
          </a:p>
        </p:txBody>
      </p:sp>
    </p:spTree>
    <p:extLst>
      <p:ext uri="{BB962C8B-B14F-4D97-AF65-F5344CB8AC3E}">
        <p14:creationId xmlns:p14="http://schemas.microsoft.com/office/powerpoint/2010/main" val="604785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 Open Access Books</a:t>
            </a:r>
            <a:endParaRPr lang="en-US" dirty="0"/>
          </a:p>
        </p:txBody>
      </p:sp>
      <p:sp>
        <p:nvSpPr>
          <p:cNvPr id="3" name="TextBox 2"/>
          <p:cNvSpPr txBox="1"/>
          <p:nvPr/>
        </p:nvSpPr>
        <p:spPr>
          <a:xfrm>
            <a:off x="762000" y="1447800"/>
            <a:ext cx="7315200" cy="923330"/>
          </a:xfrm>
          <a:prstGeom prst="rect">
            <a:avLst/>
          </a:prstGeom>
          <a:noFill/>
        </p:spPr>
        <p:txBody>
          <a:bodyPr wrap="square" rtlCol="0">
            <a:spAutoFit/>
          </a:bodyPr>
          <a:lstStyle/>
          <a:p>
            <a:pPr marL="342900" indent="-342900">
              <a:buFont typeface="+mj-lt"/>
              <a:buAutoNum type="arabicPeriod"/>
            </a:pPr>
            <a:r>
              <a:rPr lang="en-US" dirty="0" smtClean="0">
                <a:solidFill>
                  <a:schemeClr val="accent1">
                    <a:lumMod val="50000"/>
                  </a:schemeClr>
                </a:solidFill>
              </a:rPr>
              <a:t>Make sure you are logged into </a:t>
            </a:r>
            <a:r>
              <a:rPr lang="en-US" dirty="0" err="1" smtClean="0">
                <a:solidFill>
                  <a:schemeClr val="accent1">
                    <a:lumMod val="50000"/>
                  </a:schemeClr>
                </a:solidFill>
              </a:rPr>
              <a:t>HathiTrust</a:t>
            </a:r>
            <a:endParaRPr lang="en-US" dirty="0" smtClean="0">
              <a:solidFill>
                <a:schemeClr val="accent1">
                  <a:lumMod val="50000"/>
                </a:schemeClr>
              </a:solidFill>
            </a:endParaRPr>
          </a:p>
          <a:p>
            <a:pPr marL="342900" indent="-342900">
              <a:buFont typeface="+mj-lt"/>
              <a:buAutoNum type="arabicPeriod"/>
            </a:pPr>
            <a:r>
              <a:rPr lang="en-US" dirty="0" smtClean="0">
                <a:solidFill>
                  <a:schemeClr val="accent1">
                    <a:lumMod val="50000"/>
                  </a:schemeClr>
                </a:solidFill>
              </a:rPr>
              <a:t>Go to a full view book page for the book you want to download</a:t>
            </a:r>
          </a:p>
          <a:p>
            <a:pPr marL="342900" indent="-342900">
              <a:buFont typeface="+mj-lt"/>
              <a:buAutoNum type="arabicPeriod"/>
            </a:pPr>
            <a:r>
              <a:rPr lang="en-US" dirty="0" smtClean="0">
                <a:solidFill>
                  <a:schemeClr val="accent1">
                    <a:lumMod val="50000"/>
                  </a:schemeClr>
                </a:solidFill>
              </a:rPr>
              <a:t>Click “Download Whole Book (PDF)</a:t>
            </a:r>
          </a:p>
        </p:txBody>
      </p:sp>
      <p:pic>
        <p:nvPicPr>
          <p:cNvPr id="13314" name="Picture 2" descr="C:\Users\rewing\Desktop\UC Mascots\download_book.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740" y="2590800"/>
            <a:ext cx="6639720" cy="365760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169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2999" cy="1143000"/>
          </a:xfrm>
        </p:spPr>
        <p:txBody>
          <a:bodyPr>
            <a:noAutofit/>
          </a:bodyPr>
          <a:lstStyle/>
          <a:p>
            <a:r>
              <a:rPr lang="en-US" sz="3600" dirty="0" smtClean="0"/>
              <a:t>Downloading Open Access Text via Mobile Device</a:t>
            </a:r>
            <a:endParaRPr lang="en-US" sz="3600" dirty="0"/>
          </a:p>
        </p:txBody>
      </p:sp>
      <p:pic>
        <p:nvPicPr>
          <p:cNvPr id="2052" name="Picture 4" descr="C:\Users\rewing\Desktop\HT Mobile\ht_mobile-01-sm.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6600" y="1143000"/>
            <a:ext cx="3111126" cy="210312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ewing\Desktop\HT Mobile\ht_mobile-03-s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48928"/>
            <a:ext cx="3192086"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rewing\Desktop\HT Mobile\ht-mobile-04-s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124200"/>
            <a:ext cx="3490913" cy="3482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143000"/>
            <a:ext cx="2590800" cy="1477328"/>
          </a:xfrm>
          <a:prstGeom prst="rect">
            <a:avLst/>
          </a:prstGeom>
          <a:noFill/>
        </p:spPr>
        <p:txBody>
          <a:bodyPr wrap="square" rtlCol="0">
            <a:spAutoFit/>
          </a:bodyPr>
          <a:lstStyle/>
          <a:p>
            <a:pPr marL="342900" indent="-342900">
              <a:buAutoNum type="arabicPeriod"/>
            </a:pPr>
            <a:r>
              <a:rPr lang="en-US" dirty="0" smtClean="0">
                <a:solidFill>
                  <a:schemeClr val="accent1">
                    <a:lumMod val="50000"/>
                  </a:schemeClr>
                </a:solidFill>
              </a:rPr>
              <a:t>Go to HathiTrust.org  on your mobile device</a:t>
            </a:r>
          </a:p>
          <a:p>
            <a:pPr marL="342900" indent="-342900">
              <a:buAutoNum type="arabicPeriod"/>
            </a:pPr>
            <a:r>
              <a:rPr lang="en-US" dirty="0" smtClean="0">
                <a:solidFill>
                  <a:schemeClr val="accent1">
                    <a:lumMod val="50000"/>
                  </a:schemeClr>
                </a:solidFill>
              </a:rPr>
              <a:t>Log in </a:t>
            </a:r>
          </a:p>
          <a:p>
            <a:pPr marL="342900" indent="-342900">
              <a:buAutoNum type="arabicPeriod"/>
            </a:pPr>
            <a:r>
              <a:rPr lang="en-US" dirty="0" smtClean="0">
                <a:solidFill>
                  <a:schemeClr val="accent1">
                    <a:lumMod val="50000"/>
                  </a:schemeClr>
                </a:solidFill>
              </a:rPr>
              <a:t>Enter a search term and click “find”</a:t>
            </a:r>
            <a:endParaRPr lang="en-US" dirty="0">
              <a:solidFill>
                <a:schemeClr val="accent1">
                  <a:lumMod val="50000"/>
                </a:schemeClr>
              </a:solidFill>
            </a:endParaRPr>
          </a:p>
        </p:txBody>
      </p:sp>
      <p:sp>
        <p:nvSpPr>
          <p:cNvPr id="6" name="TextBox 5"/>
          <p:cNvSpPr txBox="1"/>
          <p:nvPr/>
        </p:nvSpPr>
        <p:spPr>
          <a:xfrm>
            <a:off x="228600" y="5334000"/>
            <a:ext cx="4038600" cy="1200329"/>
          </a:xfrm>
          <a:prstGeom prst="rect">
            <a:avLst/>
          </a:prstGeom>
          <a:noFill/>
        </p:spPr>
        <p:txBody>
          <a:bodyPr wrap="square" rtlCol="0">
            <a:spAutoFit/>
          </a:bodyPr>
          <a:lstStyle/>
          <a:p>
            <a:r>
              <a:rPr lang="en-US" dirty="0" smtClean="0">
                <a:solidFill>
                  <a:schemeClr val="accent1">
                    <a:lumMod val="50000"/>
                  </a:schemeClr>
                </a:solidFill>
              </a:rPr>
              <a:t>4. Select the volume you want from the results</a:t>
            </a:r>
          </a:p>
          <a:p>
            <a:r>
              <a:rPr lang="en-US" dirty="0" smtClean="0">
                <a:solidFill>
                  <a:schemeClr val="accent1">
                    <a:lumMod val="50000"/>
                  </a:schemeClr>
                </a:solidFill>
              </a:rPr>
              <a:t>5. Select to go to “Full View” volume from the institution you prefer</a:t>
            </a:r>
            <a:endParaRPr lang="en-US" dirty="0">
              <a:solidFill>
                <a:schemeClr val="accent1">
                  <a:lumMod val="50000"/>
                </a:schemeClr>
              </a:solidFill>
            </a:endParaRPr>
          </a:p>
        </p:txBody>
      </p:sp>
    </p:spTree>
    <p:extLst>
      <p:ext uri="{BB962C8B-B14F-4D97-AF65-F5344CB8AC3E}">
        <p14:creationId xmlns:p14="http://schemas.microsoft.com/office/powerpoint/2010/main" val="27187244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ewing\Desktop\HT Mobile\ht_mobile-17-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129" y="449826"/>
            <a:ext cx="205647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rewing\Desktop\HT Mobile\ht_mobile-18-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57200"/>
            <a:ext cx="205647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rewing\Desktop\HT Mobile\ht_mobile-19-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3513137"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rewing\Desktop\HT Mobile\ht_mobile-22-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1425" y="3581400"/>
            <a:ext cx="3482975" cy="2117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685800"/>
            <a:ext cx="1676400" cy="1477328"/>
          </a:xfrm>
          <a:prstGeom prst="rect">
            <a:avLst/>
          </a:prstGeom>
          <a:noFill/>
        </p:spPr>
        <p:txBody>
          <a:bodyPr wrap="square" rtlCol="0">
            <a:spAutoFit/>
          </a:bodyPr>
          <a:lstStyle/>
          <a:p>
            <a:r>
              <a:rPr lang="en-US" dirty="0" smtClean="0">
                <a:solidFill>
                  <a:schemeClr val="accent1">
                    <a:lumMod val="50000"/>
                  </a:schemeClr>
                </a:solidFill>
              </a:rPr>
              <a:t>5. Click the white arrow at the bottom of the screen to open the menu</a:t>
            </a:r>
            <a:endParaRPr lang="en-US" dirty="0">
              <a:solidFill>
                <a:schemeClr val="accent1">
                  <a:lumMod val="50000"/>
                </a:schemeClr>
              </a:solidFill>
            </a:endParaRPr>
          </a:p>
        </p:txBody>
      </p:sp>
      <p:sp>
        <p:nvSpPr>
          <p:cNvPr id="3" name="TextBox 2"/>
          <p:cNvSpPr txBox="1"/>
          <p:nvPr/>
        </p:nvSpPr>
        <p:spPr>
          <a:xfrm>
            <a:off x="4508144" y="685800"/>
            <a:ext cx="1511656" cy="646331"/>
          </a:xfrm>
          <a:prstGeom prst="rect">
            <a:avLst/>
          </a:prstGeom>
          <a:noFill/>
        </p:spPr>
        <p:txBody>
          <a:bodyPr wrap="square" rtlCol="0">
            <a:spAutoFit/>
          </a:bodyPr>
          <a:lstStyle/>
          <a:p>
            <a:r>
              <a:rPr lang="en-US" dirty="0" smtClean="0">
                <a:solidFill>
                  <a:schemeClr val="accent1">
                    <a:lumMod val="50000"/>
                  </a:schemeClr>
                </a:solidFill>
              </a:rPr>
              <a:t>6. Click “Get Book” icon </a:t>
            </a:r>
            <a:endParaRPr lang="en-US" dirty="0">
              <a:solidFill>
                <a:schemeClr val="accent1">
                  <a:lumMod val="50000"/>
                </a:schemeClr>
              </a:solidFill>
            </a:endParaRPr>
          </a:p>
        </p:txBody>
      </p:sp>
      <p:sp>
        <p:nvSpPr>
          <p:cNvPr id="5" name="TextBox 4"/>
          <p:cNvSpPr txBox="1"/>
          <p:nvPr/>
        </p:nvSpPr>
        <p:spPr>
          <a:xfrm>
            <a:off x="152400" y="5943600"/>
            <a:ext cx="4355744" cy="369332"/>
          </a:xfrm>
          <a:prstGeom prst="rect">
            <a:avLst/>
          </a:prstGeom>
          <a:noFill/>
        </p:spPr>
        <p:txBody>
          <a:bodyPr wrap="none" rtlCol="0">
            <a:spAutoFit/>
          </a:bodyPr>
          <a:lstStyle/>
          <a:p>
            <a:r>
              <a:rPr lang="en-US" dirty="0" smtClean="0">
                <a:solidFill>
                  <a:schemeClr val="accent1">
                    <a:lumMod val="50000"/>
                  </a:schemeClr>
                </a:solidFill>
              </a:rPr>
              <a:t>7. Choose to download either a PDF or EPUB</a:t>
            </a:r>
            <a:endParaRPr lang="en-US" dirty="0">
              <a:solidFill>
                <a:schemeClr val="accent1">
                  <a:lumMod val="50000"/>
                </a:schemeClr>
              </a:solidFill>
            </a:endParaRPr>
          </a:p>
        </p:txBody>
      </p:sp>
      <p:sp>
        <p:nvSpPr>
          <p:cNvPr id="6" name="TextBox 5"/>
          <p:cNvSpPr txBox="1"/>
          <p:nvPr/>
        </p:nvSpPr>
        <p:spPr>
          <a:xfrm>
            <a:off x="4876800" y="5943600"/>
            <a:ext cx="3657600" cy="646331"/>
          </a:xfrm>
          <a:prstGeom prst="rect">
            <a:avLst/>
          </a:prstGeom>
          <a:noFill/>
        </p:spPr>
        <p:txBody>
          <a:bodyPr wrap="square" rtlCol="0">
            <a:spAutoFit/>
          </a:bodyPr>
          <a:lstStyle/>
          <a:p>
            <a:r>
              <a:rPr lang="en-US" dirty="0" smtClean="0">
                <a:solidFill>
                  <a:schemeClr val="accent1">
                    <a:lumMod val="50000"/>
                  </a:schemeClr>
                </a:solidFill>
              </a:rPr>
              <a:t>8. Wait until your PDF is finished building and click “Download” </a:t>
            </a:r>
            <a:endParaRPr lang="en-US" dirty="0">
              <a:solidFill>
                <a:schemeClr val="accent1">
                  <a:lumMod val="50000"/>
                </a:schemeClr>
              </a:solidFill>
            </a:endParaRPr>
          </a:p>
        </p:txBody>
      </p:sp>
    </p:spTree>
    <p:extLst>
      <p:ext uri="{BB962C8B-B14F-4D97-AF65-F5344CB8AC3E}">
        <p14:creationId xmlns:p14="http://schemas.microsoft.com/office/powerpoint/2010/main" val="1384037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rewing\Desktop\HT Mobile\ht_mobile-ibooks-s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71" y="304800"/>
            <a:ext cx="3551237" cy="2652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19601" y="725269"/>
            <a:ext cx="3581400" cy="646331"/>
          </a:xfrm>
          <a:prstGeom prst="rect">
            <a:avLst/>
          </a:prstGeom>
          <a:noFill/>
        </p:spPr>
        <p:txBody>
          <a:bodyPr wrap="square" rtlCol="0">
            <a:spAutoFit/>
          </a:bodyPr>
          <a:lstStyle/>
          <a:p>
            <a:r>
              <a:rPr lang="en-US" dirty="0" smtClean="0">
                <a:solidFill>
                  <a:schemeClr val="accent1">
                    <a:lumMod val="50000"/>
                  </a:schemeClr>
                </a:solidFill>
              </a:rPr>
              <a:t>9. Select where you’d like to save and read your volume</a:t>
            </a:r>
            <a:endParaRPr lang="en-US" dirty="0">
              <a:solidFill>
                <a:schemeClr val="accent1">
                  <a:lumMod val="50000"/>
                </a:schemeClr>
              </a:solidFill>
            </a:endParaRPr>
          </a:p>
        </p:txBody>
      </p:sp>
      <p:sp>
        <p:nvSpPr>
          <p:cNvPr id="4" name="TextBox 3"/>
          <p:cNvSpPr txBox="1"/>
          <p:nvPr/>
        </p:nvSpPr>
        <p:spPr>
          <a:xfrm>
            <a:off x="1330992" y="3200400"/>
            <a:ext cx="3088608" cy="646331"/>
          </a:xfrm>
          <a:prstGeom prst="rect">
            <a:avLst/>
          </a:prstGeom>
          <a:noFill/>
        </p:spPr>
        <p:txBody>
          <a:bodyPr wrap="square" rtlCol="0">
            <a:spAutoFit/>
          </a:bodyPr>
          <a:lstStyle/>
          <a:p>
            <a:r>
              <a:rPr lang="en-US" dirty="0" smtClean="0">
                <a:solidFill>
                  <a:schemeClr val="accent1">
                    <a:lumMod val="50000"/>
                  </a:schemeClr>
                </a:solidFill>
              </a:rPr>
              <a:t>10. Read your book using your device from anywhere!</a:t>
            </a:r>
            <a:endParaRPr lang="en-US" dirty="0">
              <a:solidFill>
                <a:schemeClr val="accent1">
                  <a:lumMod val="50000"/>
                </a:schemeClr>
              </a:solidFill>
            </a:endParaRPr>
          </a:p>
        </p:txBody>
      </p:sp>
      <p:pic>
        <p:nvPicPr>
          <p:cNvPr id="7173" name="Picture 5" descr="C:\Users\rewing\Downloads\IMG_006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4420" y="1965960"/>
            <a:ext cx="3497580" cy="466344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7" descr="Displaying IMG_0064.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1659" y="4038600"/>
            <a:ext cx="1921141"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7994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smtClean="0"/>
              <a:t/>
            </a:r>
            <a:br>
              <a:rPr lang="en-US" dirty="0" smtClean="0"/>
            </a:br>
            <a:r>
              <a:rPr lang="en-US" dirty="0" smtClean="0"/>
              <a:t>HathiTrust Advanced Full-Text Search</a:t>
            </a:r>
            <a:br>
              <a:rPr lang="en-US" dirty="0" smtClean="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81534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2292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Autofit/>
          </a:bodyPr>
          <a:lstStyle/>
          <a:p>
            <a:r>
              <a:rPr lang="en-US" sz="3200" dirty="0" smtClean="0"/>
              <a:t>Refining Search Results</a:t>
            </a:r>
            <a:endParaRPr lang="en-U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605" y="609600"/>
            <a:ext cx="70104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3706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1" y="3941"/>
            <a:ext cx="8942190" cy="838200"/>
          </a:xfrm>
        </p:spPr>
        <p:txBody>
          <a:bodyPr>
            <a:noAutofit/>
          </a:bodyPr>
          <a:lstStyle/>
          <a:p>
            <a:r>
              <a:rPr lang="en-US" sz="3200" dirty="0" smtClean="0"/>
              <a:t>HathiTrust Links in </a:t>
            </a:r>
            <a:r>
              <a:rPr lang="en-US" sz="3200" dirty="0" err="1" smtClean="0"/>
              <a:t>Melvyl</a:t>
            </a:r>
            <a:r>
              <a:rPr lang="en-US" sz="3200" dirty="0" smtClean="0"/>
              <a:t> (via OCLC)</a:t>
            </a:r>
            <a:endParaRPr lang="en-US" sz="3200" dirty="0"/>
          </a:p>
        </p:txBody>
      </p:sp>
      <p:sp>
        <p:nvSpPr>
          <p:cNvPr id="3" name="TextBox 2"/>
          <p:cNvSpPr txBox="1"/>
          <p:nvPr/>
        </p:nvSpPr>
        <p:spPr>
          <a:xfrm>
            <a:off x="76200" y="990600"/>
            <a:ext cx="5791200" cy="369332"/>
          </a:xfrm>
          <a:prstGeom prst="rect">
            <a:avLst/>
          </a:prstGeom>
          <a:noFill/>
        </p:spPr>
        <p:txBody>
          <a:bodyPr wrap="square" rtlCol="0">
            <a:spAutoFit/>
          </a:bodyPr>
          <a:lstStyle/>
          <a:p>
            <a:pPr algn="ctr"/>
            <a:endParaRPr lang="en-US" dirty="0">
              <a:solidFill>
                <a:srgbClr val="002060"/>
              </a:solidFill>
            </a:endParaRPr>
          </a:p>
        </p:txBody>
      </p:sp>
      <p:sp>
        <p:nvSpPr>
          <p:cNvPr id="6" name="Rectangle 5"/>
          <p:cNvSpPr/>
          <p:nvPr/>
        </p:nvSpPr>
        <p:spPr>
          <a:xfrm>
            <a:off x="2286000" y="3105835"/>
            <a:ext cx="4572000" cy="646331"/>
          </a:xfrm>
          <a:prstGeom prst="rect">
            <a:avLst/>
          </a:prstGeom>
        </p:spPr>
        <p:txBody>
          <a:bodyPr>
            <a:spAutoFit/>
          </a:bodyPr>
          <a:lstStyle/>
          <a:p>
            <a:r>
              <a:rPr lang="en-US" dirty="0"/>
              <a:t>http://</a:t>
            </a:r>
            <a:r>
              <a:rPr lang="en-US" dirty="0" err="1"/>
              <a:t>www.cdlib.org</a:t>
            </a:r>
            <a:r>
              <a:rPr lang="en-US" dirty="0"/>
              <a:t>/services/d2d/</a:t>
            </a:r>
            <a:r>
              <a:rPr lang="en-US" dirty="0" err="1"/>
              <a:t>melvyl</a:t>
            </a:r>
            <a:r>
              <a:rPr lang="en-US" dirty="0"/>
              <a:t>/Melvyl_FAQ.html#hathi1</a:t>
            </a:r>
          </a:p>
        </p:txBody>
      </p:sp>
      <p:sp>
        <p:nvSpPr>
          <p:cNvPr id="7" name="TextBox 6"/>
          <p:cNvSpPr txBox="1"/>
          <p:nvPr/>
        </p:nvSpPr>
        <p:spPr>
          <a:xfrm>
            <a:off x="1371600" y="5105401"/>
            <a:ext cx="5867400" cy="609600"/>
          </a:xfrm>
          <a:prstGeom prst="rect">
            <a:avLst/>
          </a:prstGeom>
          <a:noFill/>
        </p:spPr>
        <p:txBody>
          <a:bodyPr wrap="square" rtlCol="0">
            <a:spAutoFit/>
          </a:bodyPr>
          <a:lstStyle/>
          <a:p>
            <a:r>
              <a:rPr lang="en-US" sz="2000" dirty="0" smtClean="0">
                <a:solidFill>
                  <a:srgbClr val="073779"/>
                </a:solidFill>
              </a:rPr>
              <a:t>FAQ</a:t>
            </a:r>
          </a:p>
          <a:p>
            <a:r>
              <a:rPr lang="en-US" sz="1400" dirty="0" smtClean="0">
                <a:solidFill>
                  <a:srgbClr val="073779"/>
                </a:solidFill>
              </a:rPr>
              <a:t>http</a:t>
            </a:r>
            <a:r>
              <a:rPr lang="en-US" sz="1400" dirty="0">
                <a:solidFill>
                  <a:srgbClr val="073779"/>
                </a:solidFill>
              </a:rPr>
              <a:t>://</a:t>
            </a:r>
            <a:r>
              <a:rPr lang="en-US" sz="1400" dirty="0" err="1">
                <a:solidFill>
                  <a:srgbClr val="073779"/>
                </a:solidFill>
              </a:rPr>
              <a:t>www.cdlib.org</a:t>
            </a:r>
            <a:r>
              <a:rPr lang="en-US" sz="1400" dirty="0">
                <a:solidFill>
                  <a:srgbClr val="073779"/>
                </a:solidFill>
              </a:rPr>
              <a:t>/services/d2d/</a:t>
            </a:r>
            <a:r>
              <a:rPr lang="en-US" sz="1400" dirty="0" err="1">
                <a:solidFill>
                  <a:srgbClr val="073779"/>
                </a:solidFill>
              </a:rPr>
              <a:t>melvyl</a:t>
            </a:r>
            <a:r>
              <a:rPr lang="en-US" sz="1400" dirty="0">
                <a:solidFill>
                  <a:srgbClr val="073779"/>
                </a:solidFill>
              </a:rPr>
              <a:t>/Melvyl_FAQ.html#hathi1</a:t>
            </a:r>
          </a:p>
        </p:txBody>
      </p:sp>
      <p:pic>
        <p:nvPicPr>
          <p:cNvPr id="8" name="Picture 7"/>
          <p:cNvPicPr>
            <a:picLocks noChangeAspect="1"/>
          </p:cNvPicPr>
          <p:nvPr/>
        </p:nvPicPr>
        <p:blipFill>
          <a:blip r:embed="rId3"/>
          <a:stretch>
            <a:fillRect/>
          </a:stretch>
        </p:blipFill>
        <p:spPr>
          <a:xfrm>
            <a:off x="-1" y="1524000"/>
            <a:ext cx="8708845" cy="4267200"/>
          </a:xfrm>
          <a:prstGeom prst="rect">
            <a:avLst/>
          </a:prstGeom>
        </p:spPr>
      </p:pic>
    </p:spTree>
    <p:extLst>
      <p:ext uri="{BB962C8B-B14F-4D97-AF65-F5344CB8AC3E}">
        <p14:creationId xmlns:p14="http://schemas.microsoft.com/office/powerpoint/2010/main" val="1003198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691"/>
            <a:ext cx="7848600" cy="1143000"/>
          </a:xfrm>
        </p:spPr>
        <p:txBody>
          <a:bodyPr/>
          <a:lstStyle/>
          <a:p>
            <a:r>
              <a:rPr lang="en-US" dirty="0" smtClean="0">
                <a:solidFill>
                  <a:schemeClr val="accent1"/>
                </a:solidFill>
              </a:rPr>
              <a:t>Today’s presentation</a:t>
            </a:r>
            <a:endParaRPr lang="en-US" dirty="0">
              <a:solidFill>
                <a:schemeClr val="accent1"/>
              </a:solidFill>
            </a:endParaRPr>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dirty="0" smtClean="0"/>
              <a:t>What is HathiTrust?</a:t>
            </a:r>
          </a:p>
          <a:p>
            <a:pPr lvl="1"/>
            <a:r>
              <a:rPr lang="en-US" dirty="0" smtClean="0"/>
              <a:t>Overview, mission, members, UC participation</a:t>
            </a:r>
          </a:p>
          <a:p>
            <a:pPr marL="514350" indent="-514350">
              <a:buFont typeface="+mj-lt"/>
              <a:buAutoNum type="arabicPeriod"/>
            </a:pPr>
            <a:r>
              <a:rPr lang="en-US" dirty="0" smtClean="0"/>
              <a:t>What is in HathiTrust?</a:t>
            </a:r>
          </a:p>
          <a:p>
            <a:pPr lvl="1"/>
            <a:r>
              <a:rPr lang="en-US" dirty="0" smtClean="0"/>
              <a:t>Overall, by library, languages, dates, copyright distribution, UC collections</a:t>
            </a:r>
          </a:p>
          <a:p>
            <a:pPr marL="514350" indent="-514350">
              <a:buFont typeface="+mj-lt"/>
              <a:buAutoNum type="arabicPeriod"/>
            </a:pPr>
            <a:r>
              <a:rPr lang="en-US" dirty="0" smtClean="0"/>
              <a:t>A bit about copyright</a:t>
            </a:r>
          </a:p>
          <a:p>
            <a:pPr lvl="1"/>
            <a:r>
              <a:rPr lang="en-US" dirty="0" smtClean="0"/>
              <a:t>How access is determined, CRMS project, the public domain, opening up rights</a:t>
            </a:r>
          </a:p>
          <a:p>
            <a:pPr marL="514350" indent="-514350">
              <a:buFont typeface="+mj-lt"/>
              <a:buAutoNum type="arabicPeriod"/>
            </a:pPr>
            <a:r>
              <a:rPr lang="en-US" dirty="0" smtClean="0"/>
              <a:t>Services we have as a HathiTrust partner organization</a:t>
            </a:r>
          </a:p>
          <a:p>
            <a:pPr lvl="1"/>
            <a:r>
              <a:rPr lang="en-US" dirty="0" smtClean="0"/>
              <a:t>Preservation, single sign on, filtering to UC or campus, print disabled services, </a:t>
            </a:r>
            <a:r>
              <a:rPr lang="en-US" dirty="0"/>
              <a:t>collection building and </a:t>
            </a:r>
            <a:r>
              <a:rPr lang="en-US" dirty="0" smtClean="0"/>
              <a:t>sharing, search widget, download open access books via web and mobile, advanced full text search</a:t>
            </a:r>
          </a:p>
          <a:p>
            <a:pPr marL="514350" indent="-514350">
              <a:buFont typeface="+mj-lt"/>
              <a:buAutoNum type="arabicPeriod"/>
            </a:pPr>
            <a:r>
              <a:rPr lang="en-US" dirty="0" smtClean="0"/>
              <a:t>Access points</a:t>
            </a:r>
          </a:p>
          <a:p>
            <a:pPr lvl="1"/>
            <a:r>
              <a:rPr lang="en-US" dirty="0" err="1" smtClean="0"/>
              <a:t>Melvyl</a:t>
            </a:r>
            <a:r>
              <a:rPr lang="en-US" dirty="0" smtClean="0"/>
              <a:t>, campus catalogs, HathiTrust Research Center, Bookworm, DPLA</a:t>
            </a:r>
          </a:p>
          <a:p>
            <a:pPr marL="514350" indent="-514350">
              <a:buFont typeface="+mj-lt"/>
              <a:buAutoNum type="arabicPeriod"/>
            </a:pPr>
            <a:r>
              <a:rPr lang="en-US" dirty="0" smtClean="0"/>
              <a:t>Service questions &amp; communications</a:t>
            </a:r>
          </a:p>
          <a:p>
            <a:pPr marL="514350" indent="-514350">
              <a:buFont typeface="+mj-lt"/>
              <a:buAutoNum type="arabicPeriod"/>
            </a:pPr>
            <a:r>
              <a:rPr lang="en-US" dirty="0" smtClean="0"/>
              <a:t>Future HathiTrust initiatives</a:t>
            </a:r>
          </a:p>
        </p:txBody>
      </p:sp>
    </p:spTree>
    <p:extLst>
      <p:ext uri="{BB962C8B-B14F-4D97-AF65-F5344CB8AC3E}">
        <p14:creationId xmlns:p14="http://schemas.microsoft.com/office/powerpoint/2010/main" val="38395974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a:bodyPr>
          <a:lstStyle/>
          <a:p>
            <a:r>
              <a:rPr lang="en-US" sz="4000" dirty="0" smtClean="0"/>
              <a:t>HT Links in UC Davis Catalog</a:t>
            </a:r>
            <a:endParaRPr lang="en-US" sz="4000" dirty="0"/>
          </a:p>
        </p:txBody>
      </p:sp>
      <p:pic>
        <p:nvPicPr>
          <p:cNvPr id="4098" name="Picture 2" descr="C:\Users\rewing\Desktop\UC Mascots\ucd_local_catalo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175" y="1587500"/>
            <a:ext cx="6597650" cy="4584700"/>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4100" name="Picture 4" descr="C:\Users\rewing\Desktop\UC Mascots\ucd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1162373"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9258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     HT </a:t>
            </a:r>
            <a:r>
              <a:rPr lang="en-US" sz="4000" dirty="0"/>
              <a:t>Links in </a:t>
            </a:r>
            <a:r>
              <a:rPr lang="en-US" sz="4000" dirty="0" smtClean="0"/>
              <a:t>UCSD Catalog</a:t>
            </a:r>
            <a:endParaRPr lang="en-US" sz="4000" dirty="0"/>
          </a:p>
        </p:txBody>
      </p:sp>
      <p:pic>
        <p:nvPicPr>
          <p:cNvPr id="5122" name="Picture 2" descr="C:\Users\rewing\Desktop\UC Mascots\ucs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124147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rewing\Desktop\UC Mascots\ucsd_local_catalog.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1866900"/>
            <a:ext cx="6616700" cy="4076700"/>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054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895600" y="152400"/>
            <a:ext cx="5791200" cy="6477000"/>
          </a:xfrm>
          <a:ln>
            <a:noFill/>
          </a:ln>
        </p:spPr>
        <p:txBody>
          <a:bodyPr>
            <a:normAutofit fontScale="92500" lnSpcReduction="20000"/>
          </a:bodyPr>
          <a:lstStyle/>
          <a:p>
            <a:r>
              <a:rPr lang="en-US" sz="3800" b="1" dirty="0" smtClean="0">
                <a:solidFill>
                  <a:srgbClr val="073779"/>
                </a:solidFill>
              </a:rPr>
              <a:t>HathiTrust Research Center (HTRC)</a:t>
            </a:r>
          </a:p>
          <a:p>
            <a:endParaRPr lang="en-US" sz="2500" dirty="0">
              <a:solidFill>
                <a:srgbClr val="1782BF"/>
              </a:solidFill>
            </a:endParaRPr>
          </a:p>
          <a:p>
            <a:r>
              <a:rPr lang="en-US" sz="2600" dirty="0" smtClean="0"/>
              <a:t>Bring </a:t>
            </a:r>
            <a:r>
              <a:rPr lang="en-US" sz="2600" dirty="0"/>
              <a:t>researchers to the data</a:t>
            </a:r>
          </a:p>
          <a:p>
            <a:pPr lvl="1"/>
            <a:r>
              <a:rPr lang="en-US" sz="2400" dirty="0" smtClean="0"/>
              <a:t>Starting </a:t>
            </a:r>
            <a:r>
              <a:rPr lang="en-US" sz="2400" dirty="0"/>
              <a:t>with public domain materials</a:t>
            </a:r>
          </a:p>
          <a:p>
            <a:pPr lvl="1"/>
            <a:r>
              <a:rPr lang="en-US" sz="2400" dirty="0"/>
              <a:t>Support </a:t>
            </a:r>
            <a:r>
              <a:rPr lang="en-US" sz="2400" dirty="0" smtClean="0"/>
              <a:t>“non</a:t>
            </a:r>
            <a:r>
              <a:rPr lang="en-US" sz="2400" dirty="0"/>
              <a:t>-</a:t>
            </a:r>
            <a:r>
              <a:rPr lang="en-US" sz="2400" dirty="0" smtClean="0"/>
              <a:t>consumptive” research</a:t>
            </a:r>
          </a:p>
          <a:p>
            <a:pPr lvl="1"/>
            <a:r>
              <a:rPr lang="en-US" sz="2400" dirty="0"/>
              <a:t>Evolve around user demand</a:t>
            </a:r>
          </a:p>
          <a:p>
            <a:pPr defTabSz="457200">
              <a:buFont typeface="Arial"/>
              <a:buChar char="•"/>
            </a:pPr>
            <a:endParaRPr lang="en-US" sz="2600" dirty="0" smtClean="0"/>
          </a:p>
          <a:p>
            <a:pPr defTabSz="457200"/>
            <a:r>
              <a:rPr lang="en-US" sz="2600" dirty="0" smtClean="0"/>
              <a:t>Distribution </a:t>
            </a:r>
            <a:r>
              <a:rPr lang="en-US" sz="2600" dirty="0"/>
              <a:t>of </a:t>
            </a:r>
            <a:r>
              <a:rPr lang="en-US" sz="2600" dirty="0" smtClean="0"/>
              <a:t>datasets</a:t>
            </a:r>
            <a:endParaRPr lang="en-US" sz="2600" dirty="0"/>
          </a:p>
          <a:p>
            <a:pPr lvl="1" defTabSz="457200"/>
            <a:r>
              <a:rPr lang="en-US" sz="2600" dirty="0"/>
              <a:t>http://www.hathitrust.org/</a:t>
            </a:r>
            <a:r>
              <a:rPr lang="en-US" sz="2600" dirty="0" smtClean="0"/>
              <a:t>datasets</a:t>
            </a:r>
          </a:p>
          <a:p>
            <a:endParaRPr lang="en-US" sz="2600" dirty="0"/>
          </a:p>
          <a:p>
            <a:r>
              <a:rPr lang="en-US" sz="2600" dirty="0" smtClean="0"/>
              <a:t>Access for researchers</a:t>
            </a:r>
          </a:p>
          <a:p>
            <a:pPr marL="457200" indent="-457200">
              <a:buFont typeface="Arial"/>
              <a:buChar char="•"/>
            </a:pPr>
            <a:r>
              <a:rPr lang="en-US" sz="2600" dirty="0" smtClean="0"/>
              <a:t>Assemble </a:t>
            </a:r>
            <a:r>
              <a:rPr lang="en-US" sz="2600" dirty="0" err="1" smtClean="0"/>
              <a:t>worksets</a:t>
            </a:r>
            <a:endParaRPr lang="en-US" sz="2600" dirty="0" smtClean="0"/>
          </a:p>
          <a:p>
            <a:pPr marL="457200" indent="-457200">
              <a:buFont typeface="Arial"/>
              <a:buChar char="•"/>
            </a:pPr>
            <a:r>
              <a:rPr lang="en-US" sz="2600" dirty="0" smtClean="0"/>
              <a:t>Browse volume </a:t>
            </a:r>
            <a:r>
              <a:rPr lang="en-US" sz="2600" dirty="0"/>
              <a:t>lists and algorithms, execute algorithms, view </a:t>
            </a:r>
            <a:r>
              <a:rPr lang="en-US" sz="2600" dirty="0" smtClean="0"/>
              <a:t>results</a:t>
            </a:r>
          </a:p>
          <a:p>
            <a:pPr marL="457200" indent="-457200">
              <a:buFont typeface="Arial"/>
              <a:buChar char="•"/>
            </a:pPr>
            <a:r>
              <a:rPr lang="en-US" sz="2600" dirty="0" smtClean="0"/>
              <a:t>Sandbox</a:t>
            </a:r>
            <a:r>
              <a:rPr lang="en-US" sz="2600" dirty="0"/>
              <a:t>: can run own algorithms</a:t>
            </a:r>
          </a:p>
          <a:p>
            <a:pPr marL="457200" indent="-457200">
              <a:buFont typeface="Arial"/>
              <a:buChar char="•"/>
            </a:pPr>
            <a:endParaRPr lang="en-US" sz="2600" dirty="0" smtClean="0"/>
          </a:p>
          <a:p>
            <a:pPr marL="457200" indent="-457200">
              <a:buFont typeface="Arial"/>
              <a:buChar char="•"/>
            </a:pPr>
            <a:endParaRPr lang="en-US" sz="2800" dirty="0"/>
          </a:p>
          <a:p>
            <a:endParaRPr lang="en-US" sz="2500" dirty="0">
              <a:solidFill>
                <a:srgbClr val="1782BF"/>
              </a:solidFill>
            </a:endParaRPr>
          </a:p>
        </p:txBody>
      </p:sp>
      <p:pic>
        <p:nvPicPr>
          <p:cNvPr id="3" name="Picture Placeholder 2"/>
          <p:cNvPicPr>
            <a:picLocks noGrp="1" noChangeAspect="1"/>
          </p:cNvPicPr>
          <p:nvPr>
            <p:ph type="pic" sz="quarter" idx="10"/>
          </p:nvPr>
        </p:nvPicPr>
        <p:blipFill rotWithShape="1">
          <a:blip r:embed="rId3"/>
          <a:srcRect l="-88" t="1" r="145" b="-1055"/>
          <a:stretch/>
        </p:blipFill>
        <p:spPr>
          <a:xfrm>
            <a:off x="152400" y="152400"/>
            <a:ext cx="2438400" cy="2624440"/>
          </a:xfrm>
        </p:spPr>
      </p:pic>
    </p:spTree>
    <p:extLst>
      <p:ext uri="{BB962C8B-B14F-4D97-AF65-F5344CB8AC3E}">
        <p14:creationId xmlns:p14="http://schemas.microsoft.com/office/powerpoint/2010/main" val="367402363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73779"/>
                </a:solidFill>
              </a:rPr>
              <a:t>Example Projects Supported by HTRC</a:t>
            </a:r>
            <a:endParaRPr lang="en-US" dirty="0">
              <a:solidFill>
                <a:srgbClr val="073779"/>
              </a:solidFill>
            </a:endParaRPr>
          </a:p>
        </p:txBody>
      </p:sp>
      <p:sp>
        <p:nvSpPr>
          <p:cNvPr id="3" name="Content Placeholder 2"/>
          <p:cNvSpPr>
            <a:spLocks noGrp="1"/>
          </p:cNvSpPr>
          <p:nvPr>
            <p:ph idx="1"/>
          </p:nvPr>
        </p:nvSpPr>
        <p:spPr/>
        <p:txBody>
          <a:bodyPr>
            <a:normAutofit fontScale="62500" lnSpcReduction="20000"/>
          </a:bodyPr>
          <a:lstStyle/>
          <a:p>
            <a:r>
              <a:rPr lang="en-US" dirty="0" smtClean="0">
                <a:solidFill>
                  <a:srgbClr val="073779"/>
                </a:solidFill>
              </a:rPr>
              <a:t>Muñoz</a:t>
            </a:r>
            <a:r>
              <a:rPr lang="en-US" dirty="0">
                <a:solidFill>
                  <a:srgbClr val="073779"/>
                </a:solidFill>
              </a:rPr>
              <a:t>, Trevor, University of Maryland. “Distributed Metadata Correction and Annotation.</a:t>
            </a:r>
            <a:r>
              <a:rPr lang="en-US" dirty="0" smtClean="0">
                <a:solidFill>
                  <a:srgbClr val="073779"/>
                </a:solidFill>
              </a:rPr>
              <a:t>”</a:t>
            </a:r>
          </a:p>
          <a:p>
            <a:pPr lvl="1"/>
            <a:r>
              <a:rPr lang="en-US" dirty="0" smtClean="0">
                <a:solidFill>
                  <a:srgbClr val="073779"/>
                </a:solidFill>
              </a:rPr>
              <a:t>Correction, annotation and enhancement of HT records and export as linked data	</a:t>
            </a:r>
            <a:endParaRPr lang="en-US" dirty="0">
              <a:solidFill>
                <a:srgbClr val="073779"/>
              </a:solidFill>
            </a:endParaRPr>
          </a:p>
          <a:p>
            <a:endParaRPr lang="en-US" dirty="0">
              <a:solidFill>
                <a:srgbClr val="073779"/>
              </a:solidFill>
            </a:endParaRPr>
          </a:p>
          <a:p>
            <a:r>
              <a:rPr lang="en-US" dirty="0">
                <a:solidFill>
                  <a:srgbClr val="073779"/>
                </a:solidFill>
              </a:rPr>
              <a:t>Page, Kevin, Oxford University. “</a:t>
            </a:r>
            <a:r>
              <a:rPr lang="en-US" dirty="0" err="1">
                <a:solidFill>
                  <a:srgbClr val="073779"/>
                </a:solidFill>
              </a:rPr>
              <a:t>ElEPHãT</a:t>
            </a:r>
            <a:r>
              <a:rPr lang="en-US" dirty="0">
                <a:solidFill>
                  <a:srgbClr val="073779"/>
                </a:solidFill>
              </a:rPr>
              <a:t>: Early English Print in HathiTrust, a Linked Semantic </a:t>
            </a:r>
            <a:r>
              <a:rPr lang="en-US" dirty="0" err="1">
                <a:solidFill>
                  <a:srgbClr val="073779"/>
                </a:solidFill>
              </a:rPr>
              <a:t>Workset</a:t>
            </a:r>
            <a:r>
              <a:rPr lang="en-US" dirty="0">
                <a:solidFill>
                  <a:srgbClr val="073779"/>
                </a:solidFill>
              </a:rPr>
              <a:t> Prototype</a:t>
            </a:r>
            <a:r>
              <a:rPr lang="en-US" dirty="0" smtClean="0">
                <a:solidFill>
                  <a:srgbClr val="073779"/>
                </a:solidFill>
              </a:rPr>
              <a:t>”</a:t>
            </a:r>
          </a:p>
          <a:p>
            <a:pPr lvl="1"/>
            <a:r>
              <a:rPr lang="en-US" dirty="0" smtClean="0">
                <a:solidFill>
                  <a:srgbClr val="073779"/>
                </a:solidFill>
              </a:rPr>
              <a:t>Development of secondary </a:t>
            </a:r>
            <a:r>
              <a:rPr lang="en-US" dirty="0" err="1" smtClean="0">
                <a:solidFill>
                  <a:srgbClr val="073779"/>
                </a:solidFill>
              </a:rPr>
              <a:t>worksets</a:t>
            </a:r>
            <a:r>
              <a:rPr lang="en-US" dirty="0" smtClean="0">
                <a:solidFill>
                  <a:srgbClr val="073779"/>
                </a:solidFill>
              </a:rPr>
              <a:t> based on both HT </a:t>
            </a:r>
            <a:r>
              <a:rPr lang="en-US" dirty="0">
                <a:solidFill>
                  <a:srgbClr val="073779"/>
                </a:solidFill>
              </a:rPr>
              <a:t>and </a:t>
            </a:r>
            <a:r>
              <a:rPr lang="en-US" dirty="0" smtClean="0">
                <a:solidFill>
                  <a:srgbClr val="073779"/>
                </a:solidFill>
              </a:rPr>
              <a:t>the Early </a:t>
            </a:r>
            <a:r>
              <a:rPr lang="en-US" dirty="0">
                <a:solidFill>
                  <a:srgbClr val="073779"/>
                </a:solidFill>
              </a:rPr>
              <a:t>English Books Online Text Creation Partnership (EEBO-TCP</a:t>
            </a:r>
            <a:r>
              <a:rPr lang="en-US" dirty="0" smtClean="0">
                <a:solidFill>
                  <a:srgbClr val="073779"/>
                </a:solidFill>
              </a:rPr>
              <a:t>).</a:t>
            </a:r>
          </a:p>
          <a:p>
            <a:pPr lvl="1"/>
            <a:endParaRPr lang="en-US" dirty="0" smtClean="0">
              <a:solidFill>
                <a:srgbClr val="073779"/>
              </a:solidFill>
            </a:endParaRPr>
          </a:p>
          <a:p>
            <a:r>
              <a:rPr lang="en-US" dirty="0" smtClean="0">
                <a:solidFill>
                  <a:srgbClr val="073779"/>
                </a:solidFill>
              </a:rPr>
              <a:t>Burton, Vernon. “The South as ‘Other,’ the Southerner as ‘Stranger.’”</a:t>
            </a:r>
          </a:p>
          <a:p>
            <a:pPr lvl="1"/>
            <a:r>
              <a:rPr lang="en-US" dirty="0" smtClean="0">
                <a:solidFill>
                  <a:srgbClr val="073779"/>
                </a:solidFill>
              </a:rPr>
              <a:t>Explore how attitudes expressed in print about slavery, southerners, and non-southerners have changed over both time and space.</a:t>
            </a:r>
          </a:p>
          <a:p>
            <a:pPr lvl="1"/>
            <a:endParaRPr lang="en-US" dirty="0" smtClean="0">
              <a:solidFill>
                <a:srgbClr val="073779"/>
              </a:solidFill>
            </a:endParaRPr>
          </a:p>
          <a:p>
            <a:r>
              <a:rPr lang="en-US" dirty="0" smtClean="0">
                <a:solidFill>
                  <a:srgbClr val="073779"/>
                </a:solidFill>
              </a:rPr>
              <a:t>Ted </a:t>
            </a:r>
            <a:r>
              <a:rPr lang="en-US" dirty="0">
                <a:solidFill>
                  <a:srgbClr val="073779"/>
                </a:solidFill>
              </a:rPr>
              <a:t>Underwood, Associate Professor of English at the University of Illinois, Urbana-Champaign. </a:t>
            </a:r>
          </a:p>
          <a:p>
            <a:pPr lvl="1"/>
            <a:r>
              <a:rPr lang="en-US" dirty="0">
                <a:solidFill>
                  <a:srgbClr val="073779"/>
                </a:solidFill>
              </a:rPr>
              <a:t>Using public domain texts received from HathiTrust to explore changing relationships in literary genres from 1700-1899. </a:t>
            </a:r>
          </a:p>
          <a:p>
            <a:endParaRPr lang="en-US" dirty="0"/>
          </a:p>
          <a:p>
            <a:endParaRPr lang="en-US" dirty="0"/>
          </a:p>
        </p:txBody>
      </p:sp>
    </p:spTree>
    <p:extLst>
      <p:ext uri="{BB962C8B-B14F-4D97-AF65-F5344CB8AC3E}">
        <p14:creationId xmlns:p14="http://schemas.microsoft.com/office/powerpoint/2010/main" val="5133817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HathiTrust Bookworm, as alternative </a:t>
            </a:r>
            <a:r>
              <a:rPr lang="en-US" dirty="0"/>
              <a:t>s</a:t>
            </a:r>
            <a:r>
              <a:rPr lang="en-US" dirty="0" smtClean="0"/>
              <a:t>earch </a:t>
            </a:r>
            <a:r>
              <a:rPr lang="en-US" dirty="0"/>
              <a:t>i</a:t>
            </a:r>
            <a:r>
              <a:rPr lang="en-US" dirty="0" smtClean="0"/>
              <a:t>nterface</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2" y="1752600"/>
            <a:ext cx="8394700" cy="366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5486400"/>
            <a:ext cx="7467600" cy="461665"/>
          </a:xfrm>
          <a:prstGeom prst="rect">
            <a:avLst/>
          </a:prstGeom>
          <a:noFill/>
        </p:spPr>
        <p:txBody>
          <a:bodyPr wrap="square" rtlCol="0">
            <a:spAutoFit/>
          </a:bodyPr>
          <a:lstStyle/>
          <a:p>
            <a:r>
              <a:rPr lang="en-US" sz="2400" dirty="0">
                <a:solidFill>
                  <a:schemeClr val="accent1"/>
                </a:solidFill>
              </a:rPr>
              <a:t>http://</a:t>
            </a:r>
            <a:r>
              <a:rPr lang="en-US" sz="2400" dirty="0" err="1">
                <a:solidFill>
                  <a:schemeClr val="accent1"/>
                </a:solidFill>
              </a:rPr>
              <a:t>bookworm.htrc.illinois.edu</a:t>
            </a:r>
            <a:r>
              <a:rPr lang="en-US" sz="2400" dirty="0">
                <a:solidFill>
                  <a:schemeClr val="accent1"/>
                </a:solidFill>
              </a:rPr>
              <a:t>/</a:t>
            </a:r>
          </a:p>
        </p:txBody>
      </p:sp>
    </p:spTree>
    <p:extLst>
      <p:ext uri="{BB962C8B-B14F-4D97-AF65-F5344CB8AC3E}">
        <p14:creationId xmlns:p14="http://schemas.microsoft.com/office/powerpoint/2010/main" val="19975699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762000"/>
          </a:xfrm>
        </p:spPr>
        <p:txBody>
          <a:bodyPr>
            <a:normAutofit/>
          </a:bodyPr>
          <a:lstStyle/>
          <a:p>
            <a:r>
              <a:rPr lang="en-US" sz="4000" dirty="0" err="1" smtClean="0"/>
              <a:t>HathiTrust</a:t>
            </a:r>
            <a:r>
              <a:rPr lang="en-US" sz="4000" dirty="0" smtClean="0"/>
              <a:t> </a:t>
            </a:r>
            <a:r>
              <a:rPr lang="en-US" sz="4000" dirty="0"/>
              <a:t>in DPLA</a:t>
            </a:r>
          </a:p>
        </p:txBody>
      </p:sp>
      <p:pic>
        <p:nvPicPr>
          <p:cNvPr id="9218" name="Picture 2" descr="C:\Users\rewing\Desktop\UC Mascots\dpla_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531" y="2209800"/>
            <a:ext cx="6267450" cy="3429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4876800"/>
            <a:ext cx="45719" cy="369332"/>
          </a:xfrm>
          <a:prstGeom prst="rect">
            <a:avLst/>
          </a:prstGeom>
          <a:noFill/>
        </p:spPr>
        <p:txBody>
          <a:bodyPr wrap="square" rtlCol="0">
            <a:spAutoFit/>
          </a:bodyPr>
          <a:lstStyle/>
          <a:p>
            <a:endParaRPr lang="en-US" dirty="0">
              <a:solidFill>
                <a:srgbClr val="FFFFFF"/>
              </a:solidFill>
            </a:endParaRPr>
          </a:p>
        </p:txBody>
      </p:sp>
      <p:sp>
        <p:nvSpPr>
          <p:cNvPr id="6" name="TextBox 5"/>
          <p:cNvSpPr txBox="1"/>
          <p:nvPr/>
        </p:nvSpPr>
        <p:spPr>
          <a:xfrm>
            <a:off x="533400" y="5879068"/>
            <a:ext cx="2514600" cy="369332"/>
          </a:xfrm>
          <a:prstGeom prst="rect">
            <a:avLst/>
          </a:prstGeom>
          <a:noFill/>
        </p:spPr>
        <p:txBody>
          <a:bodyPr wrap="square" rtlCol="0">
            <a:spAutoFit/>
          </a:bodyPr>
          <a:lstStyle/>
          <a:p>
            <a:r>
              <a:rPr lang="en-US" dirty="0" smtClean="0">
                <a:solidFill>
                  <a:srgbClr val="073779">
                    <a:lumMod val="75000"/>
                  </a:srgbClr>
                </a:solidFill>
              </a:rPr>
              <a:t>1. Enter </a:t>
            </a:r>
            <a:r>
              <a:rPr lang="en-US" dirty="0">
                <a:solidFill>
                  <a:srgbClr val="073779">
                    <a:lumMod val="75000"/>
                  </a:srgbClr>
                </a:solidFill>
              </a:rPr>
              <a:t>search </a:t>
            </a:r>
            <a:r>
              <a:rPr lang="en-US" dirty="0" smtClean="0">
                <a:solidFill>
                  <a:srgbClr val="073779">
                    <a:lumMod val="75000"/>
                  </a:srgbClr>
                </a:solidFill>
              </a:rPr>
              <a:t>terms</a:t>
            </a:r>
            <a:endParaRPr lang="en-US" dirty="0">
              <a:solidFill>
                <a:srgbClr val="073779">
                  <a:lumMod val="75000"/>
                </a:srgbClr>
              </a:solidFill>
            </a:endParaRPr>
          </a:p>
        </p:txBody>
      </p:sp>
      <p:sp>
        <p:nvSpPr>
          <p:cNvPr id="3" name="TextBox 2"/>
          <p:cNvSpPr txBox="1"/>
          <p:nvPr/>
        </p:nvSpPr>
        <p:spPr>
          <a:xfrm>
            <a:off x="304801" y="914400"/>
            <a:ext cx="7543799" cy="1200329"/>
          </a:xfrm>
          <a:prstGeom prst="rect">
            <a:avLst/>
          </a:prstGeom>
          <a:noFill/>
        </p:spPr>
        <p:txBody>
          <a:bodyPr wrap="square" rtlCol="0">
            <a:spAutoFit/>
          </a:bodyPr>
          <a:lstStyle/>
          <a:p>
            <a:r>
              <a:rPr lang="en-US" dirty="0" smtClean="0">
                <a:solidFill>
                  <a:srgbClr val="073779">
                    <a:lumMod val="50000"/>
                  </a:srgbClr>
                </a:solidFill>
              </a:rPr>
              <a:t>Hathitrust is one of over 40 content hubs providing metadata to be searched on the Digital Public Library of America which resolve to digital objects. DPLA is a way to search </a:t>
            </a:r>
            <a:r>
              <a:rPr lang="en-US" dirty="0" err="1" smtClean="0">
                <a:solidFill>
                  <a:srgbClr val="073779">
                    <a:lumMod val="50000"/>
                  </a:srgbClr>
                </a:solidFill>
              </a:rPr>
              <a:t>HathiTrust</a:t>
            </a:r>
            <a:r>
              <a:rPr lang="en-US" dirty="0" smtClean="0">
                <a:solidFill>
                  <a:srgbClr val="073779">
                    <a:lumMod val="50000"/>
                  </a:srgbClr>
                </a:solidFill>
              </a:rPr>
              <a:t> alongside many sources of rich digital materials which include text, sound, and moving images. </a:t>
            </a:r>
            <a:endParaRPr lang="en-US" dirty="0">
              <a:solidFill>
                <a:srgbClr val="073779">
                  <a:lumMod val="50000"/>
                </a:srgbClr>
              </a:solidFill>
            </a:endParaRPr>
          </a:p>
        </p:txBody>
      </p:sp>
    </p:spTree>
    <p:extLst>
      <p:ext uri="{BB962C8B-B14F-4D97-AF65-F5344CB8AC3E}">
        <p14:creationId xmlns:p14="http://schemas.microsoft.com/office/powerpoint/2010/main" val="29931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5247563" cy="5669280"/>
          </a:xfrm>
          <a:prstGeom prst="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descr="C:\Users\rewing\Desktop\UC Mascots\dpla_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743200"/>
            <a:ext cx="4883487" cy="3566160"/>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533400"/>
            <a:ext cx="3130887" cy="1754326"/>
          </a:xfrm>
          <a:prstGeom prst="rect">
            <a:avLst/>
          </a:prstGeom>
          <a:noFill/>
        </p:spPr>
        <p:txBody>
          <a:bodyPr wrap="square" rtlCol="0">
            <a:spAutoFit/>
          </a:bodyPr>
          <a:lstStyle/>
          <a:p>
            <a:r>
              <a:rPr lang="en-US" dirty="0">
                <a:solidFill>
                  <a:srgbClr val="073779">
                    <a:lumMod val="75000"/>
                  </a:srgbClr>
                </a:solidFill>
              </a:rPr>
              <a:t>2. Refine </a:t>
            </a:r>
            <a:r>
              <a:rPr lang="en-US" dirty="0" smtClean="0">
                <a:solidFill>
                  <a:srgbClr val="073779">
                    <a:lumMod val="75000"/>
                  </a:srgbClr>
                </a:solidFill>
              </a:rPr>
              <a:t>search results to </a:t>
            </a:r>
            <a:r>
              <a:rPr lang="en-US" dirty="0">
                <a:solidFill>
                  <a:srgbClr val="073779">
                    <a:lumMod val="75000"/>
                  </a:srgbClr>
                </a:solidFill>
              </a:rPr>
              <a:t>include only HT results</a:t>
            </a:r>
          </a:p>
          <a:p>
            <a:endParaRPr lang="en-US" dirty="0" smtClean="0">
              <a:solidFill>
                <a:srgbClr val="073779">
                  <a:lumMod val="75000"/>
                </a:srgbClr>
              </a:solidFill>
            </a:endParaRPr>
          </a:p>
          <a:p>
            <a:r>
              <a:rPr lang="en-US" dirty="0" smtClean="0">
                <a:solidFill>
                  <a:srgbClr val="073779">
                    <a:lumMod val="75000"/>
                  </a:srgbClr>
                </a:solidFill>
              </a:rPr>
              <a:t>3</a:t>
            </a:r>
            <a:r>
              <a:rPr lang="en-US" dirty="0">
                <a:solidFill>
                  <a:srgbClr val="073779">
                    <a:lumMod val="75000"/>
                  </a:srgbClr>
                </a:solidFill>
              </a:rPr>
              <a:t>. </a:t>
            </a:r>
            <a:r>
              <a:rPr lang="en-US" dirty="0" smtClean="0">
                <a:solidFill>
                  <a:srgbClr val="073779">
                    <a:lumMod val="75000"/>
                  </a:srgbClr>
                </a:solidFill>
              </a:rPr>
              <a:t>Refine results further  </a:t>
            </a:r>
            <a:r>
              <a:rPr lang="en-US" dirty="0">
                <a:solidFill>
                  <a:srgbClr val="073779">
                    <a:lumMod val="75000"/>
                  </a:srgbClr>
                </a:solidFill>
              </a:rPr>
              <a:t>to include only </a:t>
            </a:r>
            <a:r>
              <a:rPr lang="en-US" dirty="0" smtClean="0">
                <a:solidFill>
                  <a:srgbClr val="073779">
                    <a:lumMod val="75000"/>
                  </a:srgbClr>
                </a:solidFill>
              </a:rPr>
              <a:t>UC items </a:t>
            </a:r>
            <a:r>
              <a:rPr lang="en-US" dirty="0">
                <a:solidFill>
                  <a:srgbClr val="073779">
                    <a:lumMod val="75000"/>
                  </a:srgbClr>
                </a:solidFill>
              </a:rPr>
              <a:t>in HT</a:t>
            </a:r>
          </a:p>
          <a:p>
            <a:endParaRPr lang="en-US" dirty="0">
              <a:solidFill>
                <a:srgbClr val="FFFFFF"/>
              </a:solidFill>
            </a:endParaRPr>
          </a:p>
        </p:txBody>
      </p:sp>
    </p:spTree>
    <p:extLst>
      <p:ext uri="{BB962C8B-B14F-4D97-AF65-F5344CB8AC3E}">
        <p14:creationId xmlns:p14="http://schemas.microsoft.com/office/powerpoint/2010/main" val="1495014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5247563" cy="5669280"/>
          </a:xfrm>
          <a:prstGeom prst="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descr="C:\Users\rewing\Desktop\UC Mascots\dpla_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743200"/>
            <a:ext cx="4883487" cy="3566160"/>
          </a:xfrm>
          <a:prstGeom prst="rect">
            <a:avLst/>
          </a:prstGeom>
          <a:noFill/>
          <a:ln>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533400"/>
            <a:ext cx="3130887" cy="1754326"/>
          </a:xfrm>
          <a:prstGeom prst="rect">
            <a:avLst/>
          </a:prstGeom>
          <a:noFill/>
        </p:spPr>
        <p:txBody>
          <a:bodyPr wrap="square" rtlCol="0">
            <a:spAutoFit/>
          </a:bodyPr>
          <a:lstStyle/>
          <a:p>
            <a:r>
              <a:rPr lang="en-US" dirty="0">
                <a:solidFill>
                  <a:srgbClr val="073779">
                    <a:lumMod val="75000"/>
                  </a:srgbClr>
                </a:solidFill>
              </a:rPr>
              <a:t>2. Refine </a:t>
            </a:r>
            <a:r>
              <a:rPr lang="en-US" dirty="0" smtClean="0">
                <a:solidFill>
                  <a:srgbClr val="073779">
                    <a:lumMod val="75000"/>
                  </a:srgbClr>
                </a:solidFill>
              </a:rPr>
              <a:t>search results to </a:t>
            </a:r>
            <a:r>
              <a:rPr lang="en-US" dirty="0">
                <a:solidFill>
                  <a:srgbClr val="073779">
                    <a:lumMod val="75000"/>
                  </a:srgbClr>
                </a:solidFill>
              </a:rPr>
              <a:t>include only HT results</a:t>
            </a:r>
          </a:p>
          <a:p>
            <a:endParaRPr lang="en-US" dirty="0" smtClean="0">
              <a:solidFill>
                <a:srgbClr val="073779">
                  <a:lumMod val="75000"/>
                </a:srgbClr>
              </a:solidFill>
            </a:endParaRPr>
          </a:p>
          <a:p>
            <a:r>
              <a:rPr lang="en-US" dirty="0" smtClean="0">
                <a:solidFill>
                  <a:srgbClr val="073779">
                    <a:lumMod val="75000"/>
                  </a:srgbClr>
                </a:solidFill>
              </a:rPr>
              <a:t>3</a:t>
            </a:r>
            <a:r>
              <a:rPr lang="en-US" dirty="0">
                <a:solidFill>
                  <a:srgbClr val="073779">
                    <a:lumMod val="75000"/>
                  </a:srgbClr>
                </a:solidFill>
              </a:rPr>
              <a:t>. </a:t>
            </a:r>
            <a:r>
              <a:rPr lang="en-US" dirty="0" smtClean="0">
                <a:solidFill>
                  <a:srgbClr val="073779">
                    <a:lumMod val="75000"/>
                  </a:srgbClr>
                </a:solidFill>
              </a:rPr>
              <a:t>Refine results further  </a:t>
            </a:r>
            <a:r>
              <a:rPr lang="en-US" dirty="0">
                <a:solidFill>
                  <a:srgbClr val="073779">
                    <a:lumMod val="75000"/>
                  </a:srgbClr>
                </a:solidFill>
              </a:rPr>
              <a:t>to include only </a:t>
            </a:r>
            <a:r>
              <a:rPr lang="en-US" dirty="0" smtClean="0">
                <a:solidFill>
                  <a:srgbClr val="073779">
                    <a:lumMod val="75000"/>
                  </a:srgbClr>
                </a:solidFill>
              </a:rPr>
              <a:t>UC items </a:t>
            </a:r>
            <a:r>
              <a:rPr lang="en-US" dirty="0">
                <a:solidFill>
                  <a:srgbClr val="073779">
                    <a:lumMod val="75000"/>
                  </a:srgbClr>
                </a:solidFill>
              </a:rPr>
              <a:t>in HT</a:t>
            </a:r>
          </a:p>
          <a:p>
            <a:endParaRPr lang="en-US" dirty="0">
              <a:solidFill>
                <a:srgbClr val="FFFFFF"/>
              </a:solidFill>
            </a:endParaRPr>
          </a:p>
        </p:txBody>
      </p:sp>
    </p:spTree>
    <p:extLst>
      <p:ext uri="{BB962C8B-B14F-4D97-AF65-F5344CB8AC3E}">
        <p14:creationId xmlns:p14="http://schemas.microsoft.com/office/powerpoint/2010/main" val="41706159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3691"/>
            <a:ext cx="7848600" cy="1143000"/>
          </a:xfrm>
        </p:spPr>
        <p:txBody>
          <a:bodyPr>
            <a:normAutofit/>
          </a:bodyPr>
          <a:lstStyle/>
          <a:p>
            <a:r>
              <a:rPr lang="en-US" dirty="0" smtClean="0">
                <a:solidFill>
                  <a:srgbClr val="073779"/>
                </a:solidFill>
              </a:rPr>
              <a:t>Service &amp; Communications Qs</a:t>
            </a:r>
            <a:endParaRPr lang="en-US" dirty="0">
              <a:solidFill>
                <a:srgbClr val="073779"/>
              </a:solidFill>
            </a:endParaRPr>
          </a:p>
        </p:txBody>
      </p:sp>
      <p:sp>
        <p:nvSpPr>
          <p:cNvPr id="3" name="Content Placeholder 2"/>
          <p:cNvSpPr>
            <a:spLocks noGrp="1"/>
          </p:cNvSpPr>
          <p:nvPr>
            <p:ph idx="1"/>
          </p:nvPr>
        </p:nvSpPr>
        <p:spPr>
          <a:xfrm>
            <a:off x="457200" y="1219200"/>
            <a:ext cx="7848600" cy="4906969"/>
          </a:xfrm>
        </p:spPr>
        <p:txBody>
          <a:bodyPr>
            <a:normAutofit lnSpcReduction="10000"/>
          </a:bodyPr>
          <a:lstStyle/>
          <a:p>
            <a:pPr marL="0" indent="0">
              <a:buNone/>
            </a:pPr>
            <a:r>
              <a:rPr lang="en-US" dirty="0" smtClean="0"/>
              <a:t>What happens </a:t>
            </a:r>
            <a:r>
              <a:rPr lang="en-US" dirty="0"/>
              <a:t>when I</a:t>
            </a:r>
            <a:r>
              <a:rPr lang="en-US" dirty="0" smtClean="0"/>
              <a:t> </a:t>
            </a:r>
            <a:r>
              <a:rPr lang="en-US" dirty="0"/>
              <a:t>use the HathiTrust Feedback button? </a:t>
            </a:r>
          </a:p>
          <a:p>
            <a:pPr marL="0" indent="0">
              <a:buNone/>
            </a:pPr>
            <a:r>
              <a:rPr lang="en-US" dirty="0" smtClean="0"/>
              <a:t>Some issues scale </a:t>
            </a:r>
            <a:r>
              <a:rPr lang="en-US" dirty="0"/>
              <a:t>to </a:t>
            </a:r>
            <a:r>
              <a:rPr lang="en-US" dirty="0" smtClean="0"/>
              <a:t>multiple </a:t>
            </a:r>
            <a:r>
              <a:rPr lang="en-US" dirty="0"/>
              <a:t>campuses, some </a:t>
            </a:r>
            <a:r>
              <a:rPr lang="en-US" dirty="0" smtClean="0"/>
              <a:t>don’t:</a:t>
            </a:r>
            <a:endParaRPr lang="en-US" dirty="0"/>
          </a:p>
          <a:p>
            <a:r>
              <a:rPr lang="en-US" dirty="0" smtClean="0"/>
              <a:t>Implementation of print disabled services</a:t>
            </a:r>
          </a:p>
          <a:p>
            <a:r>
              <a:rPr lang="en-US" dirty="0" smtClean="0"/>
              <a:t>Replacement copies</a:t>
            </a:r>
          </a:p>
          <a:p>
            <a:r>
              <a:rPr lang="en-US" dirty="0" smtClean="0"/>
              <a:t>Opening </a:t>
            </a:r>
            <a:r>
              <a:rPr lang="en-US" dirty="0"/>
              <a:t>u</a:t>
            </a:r>
            <a:r>
              <a:rPr lang="en-US" dirty="0" smtClean="0"/>
              <a:t>p rights</a:t>
            </a:r>
          </a:p>
          <a:p>
            <a:r>
              <a:rPr lang="en-US" dirty="0" smtClean="0"/>
              <a:t>Can I get a book in that I want in there?</a:t>
            </a:r>
          </a:p>
          <a:p>
            <a:r>
              <a:rPr lang="en-US" dirty="0" smtClean="0"/>
              <a:t>How do I correct a record?</a:t>
            </a:r>
          </a:p>
          <a:p>
            <a:pPr marL="0" indent="0">
              <a:buNone/>
            </a:pPr>
            <a:endParaRPr lang="en-US" dirty="0"/>
          </a:p>
        </p:txBody>
      </p:sp>
    </p:spTree>
    <p:extLst>
      <p:ext uri="{BB962C8B-B14F-4D97-AF65-F5344CB8AC3E}">
        <p14:creationId xmlns:p14="http://schemas.microsoft.com/office/powerpoint/2010/main" val="35725360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Future HathiTrust Initiatives</a:t>
            </a:r>
            <a:endParaRPr lang="en-US" dirty="0">
              <a:solidFill>
                <a:schemeClr val="accent1"/>
              </a:solidFill>
            </a:endParaRPr>
          </a:p>
        </p:txBody>
      </p:sp>
      <p:sp>
        <p:nvSpPr>
          <p:cNvPr id="3" name="Content Placeholder 2"/>
          <p:cNvSpPr>
            <a:spLocks noGrp="1"/>
          </p:cNvSpPr>
          <p:nvPr>
            <p:ph idx="1"/>
          </p:nvPr>
        </p:nvSpPr>
        <p:spPr>
          <a:xfrm>
            <a:off x="457200" y="1600205"/>
            <a:ext cx="7848600" cy="4878975"/>
          </a:xfrm>
        </p:spPr>
        <p:txBody>
          <a:bodyPr>
            <a:normAutofit fontScale="92500" lnSpcReduction="10000"/>
          </a:bodyPr>
          <a:lstStyle/>
          <a:p>
            <a:r>
              <a:rPr lang="en-US" dirty="0" smtClean="0">
                <a:solidFill>
                  <a:srgbClr val="1782BF"/>
                </a:solidFill>
              </a:rPr>
              <a:t>Shared Print Monographs Archive</a:t>
            </a:r>
          </a:p>
          <a:p>
            <a:r>
              <a:rPr lang="en-US" dirty="0" smtClean="0">
                <a:solidFill>
                  <a:srgbClr val="1782BF"/>
                </a:solidFill>
              </a:rPr>
              <a:t>US Federal Government Documents Initiative</a:t>
            </a:r>
          </a:p>
          <a:p>
            <a:r>
              <a:rPr lang="en-US" dirty="0" smtClean="0">
                <a:solidFill>
                  <a:srgbClr val="1782BF"/>
                </a:solidFill>
              </a:rPr>
              <a:t>Collections assessment: non-print?</a:t>
            </a:r>
          </a:p>
          <a:p>
            <a:r>
              <a:rPr lang="en-US" dirty="0" smtClean="0">
                <a:solidFill>
                  <a:srgbClr val="1782BF"/>
                </a:solidFill>
              </a:rPr>
              <a:t>Metadata policy</a:t>
            </a:r>
          </a:p>
          <a:p>
            <a:r>
              <a:rPr lang="en-US" dirty="0" smtClean="0">
                <a:solidFill>
                  <a:srgbClr val="1782BF"/>
                </a:solidFill>
              </a:rPr>
              <a:t>Quality characterization &amp; improvement</a:t>
            </a:r>
          </a:p>
          <a:p>
            <a:r>
              <a:rPr lang="en-US" dirty="0" smtClean="0">
                <a:solidFill>
                  <a:srgbClr val="1782BF"/>
                </a:solidFill>
              </a:rPr>
              <a:t>Methods to solicit and evaluate proposals for development </a:t>
            </a:r>
            <a:r>
              <a:rPr lang="en-US" dirty="0">
                <a:solidFill>
                  <a:srgbClr val="1782BF"/>
                </a:solidFill>
              </a:rPr>
              <a:t>    </a:t>
            </a:r>
          </a:p>
          <a:p>
            <a:r>
              <a:rPr lang="en-US" dirty="0" smtClean="0">
                <a:solidFill>
                  <a:srgbClr val="1782BF"/>
                </a:solidFill>
              </a:rPr>
              <a:t>Translating HathiTrust Research Center research into operational services</a:t>
            </a:r>
          </a:p>
          <a:p>
            <a:r>
              <a:rPr lang="en-US" dirty="0" smtClean="0">
                <a:solidFill>
                  <a:srgbClr val="1782BF"/>
                </a:solidFill>
              </a:rPr>
              <a:t>Continue to expand lawful uses</a:t>
            </a:r>
          </a:p>
          <a:p>
            <a:endParaRPr lang="en-US" dirty="0">
              <a:solidFill>
                <a:schemeClr val="accent1"/>
              </a:solidFill>
            </a:endParaRPr>
          </a:p>
        </p:txBody>
      </p:sp>
    </p:spTree>
    <p:extLst>
      <p:ext uri="{BB962C8B-B14F-4D97-AF65-F5344CB8AC3E}">
        <p14:creationId xmlns:p14="http://schemas.microsoft.com/office/powerpoint/2010/main" val="3972100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609600" y="5153"/>
            <a:ext cx="7772400" cy="1143000"/>
          </a:xfrm>
        </p:spPr>
        <p:txBody>
          <a:bodyPr>
            <a:normAutofit/>
          </a:bodyPr>
          <a:lstStyle/>
          <a:p>
            <a:pPr eaLnBrk="1" hangingPunct="1">
              <a:defRPr/>
            </a:pPr>
            <a:r>
              <a:rPr lang="en-US" dirty="0" smtClean="0">
                <a:solidFill>
                  <a:srgbClr val="073779"/>
                </a:solidFill>
              </a:rPr>
              <a:t>HathiTrust</a:t>
            </a:r>
          </a:p>
        </p:txBody>
      </p:sp>
      <p:sp>
        <p:nvSpPr>
          <p:cNvPr id="686083" name="Rectangle 3"/>
          <p:cNvSpPr>
            <a:spLocks noGrp="1" noChangeArrowheads="1"/>
          </p:cNvSpPr>
          <p:nvPr>
            <p:ph type="body" sz="half" idx="1"/>
          </p:nvPr>
        </p:nvSpPr>
        <p:spPr>
          <a:xfrm>
            <a:off x="381000" y="1295400"/>
            <a:ext cx="4876800" cy="5257800"/>
          </a:xfrm>
        </p:spPr>
        <p:txBody>
          <a:bodyPr>
            <a:normAutofit fontScale="85000" lnSpcReduction="10000"/>
          </a:bodyPr>
          <a:lstStyle/>
          <a:p>
            <a:pPr marL="0" indent="0" eaLnBrk="1" hangingPunct="1">
              <a:buNone/>
              <a:defRPr/>
            </a:pPr>
            <a:r>
              <a:rPr lang="en-US" sz="2000" b="1" dirty="0" smtClean="0"/>
              <a:t>What is HathiTrust?</a:t>
            </a:r>
          </a:p>
          <a:p>
            <a:pPr>
              <a:defRPr/>
            </a:pPr>
            <a:r>
              <a:rPr lang="en-US" sz="2000" dirty="0" smtClean="0"/>
              <a:t>A shared digital repository founded in October 2008. Very large scale</a:t>
            </a:r>
          </a:p>
          <a:p>
            <a:pPr>
              <a:defRPr/>
            </a:pPr>
            <a:r>
              <a:rPr lang="en-US" sz="2000" dirty="0" smtClean="0"/>
              <a:t>A partnership community of over 100 research </a:t>
            </a:r>
            <a:r>
              <a:rPr lang="en-US" sz="2000" dirty="0"/>
              <a:t>libraries. UC is a founding partner</a:t>
            </a:r>
            <a:endParaRPr lang="en-US" sz="2000" dirty="0" smtClean="0"/>
          </a:p>
          <a:p>
            <a:pPr eaLnBrk="1" hangingPunct="1">
              <a:defRPr/>
            </a:pPr>
            <a:r>
              <a:rPr lang="en-US" sz="2000" dirty="0" smtClean="0"/>
              <a:t>Dual focus on preservation and access</a:t>
            </a:r>
          </a:p>
          <a:p>
            <a:pPr eaLnBrk="1" hangingPunct="1">
              <a:defRPr/>
            </a:pPr>
            <a:r>
              <a:rPr lang="en-US" sz="2000" dirty="0"/>
              <a:t>R</a:t>
            </a:r>
            <a:r>
              <a:rPr lang="en-US" sz="2000" dirty="0" smtClean="0"/>
              <a:t>esearch </a:t>
            </a:r>
            <a:r>
              <a:rPr lang="en-US" sz="2000" dirty="0"/>
              <a:t>center for computational research using </a:t>
            </a:r>
            <a:r>
              <a:rPr lang="en-US" sz="2000" dirty="0" smtClean="0"/>
              <a:t>text</a:t>
            </a:r>
          </a:p>
          <a:p>
            <a:pPr eaLnBrk="1" hangingPunct="1">
              <a:defRPr/>
            </a:pPr>
            <a:endParaRPr lang="en-US" sz="2000" dirty="0"/>
          </a:p>
          <a:p>
            <a:pPr marL="0" indent="0" eaLnBrk="1" hangingPunct="1">
              <a:buNone/>
              <a:defRPr/>
            </a:pPr>
            <a:r>
              <a:rPr lang="en-US" sz="2000" b="1" dirty="0" smtClean="0"/>
              <a:t>Why is it important to libraries?</a:t>
            </a:r>
          </a:p>
          <a:p>
            <a:pPr>
              <a:defRPr/>
            </a:pPr>
            <a:r>
              <a:rPr lang="en-US" sz="2000" dirty="0"/>
              <a:t>Continues and extends the historical role of libraries</a:t>
            </a:r>
          </a:p>
          <a:p>
            <a:pPr>
              <a:defRPr/>
            </a:pPr>
            <a:r>
              <a:rPr lang="en-US" sz="2000" dirty="0"/>
              <a:t>Services not driven by commercial purposes</a:t>
            </a:r>
          </a:p>
          <a:p>
            <a:pPr>
              <a:defRPr/>
            </a:pPr>
            <a:r>
              <a:rPr lang="en-US" sz="2000" dirty="0"/>
              <a:t>Draws upon contributions and expertise from across the partnership</a:t>
            </a:r>
          </a:p>
          <a:p>
            <a:pPr>
              <a:defRPr/>
            </a:pPr>
            <a:r>
              <a:rPr lang="en-US" sz="2000" dirty="0"/>
              <a:t>Standardization enables programmatic activities</a:t>
            </a:r>
          </a:p>
          <a:p>
            <a:pPr>
              <a:defRPr/>
            </a:pPr>
            <a:r>
              <a:rPr lang="en-US" sz="2000" dirty="0"/>
              <a:t>Scale enables savings </a:t>
            </a:r>
          </a:p>
          <a:p>
            <a:pPr>
              <a:defRPr/>
            </a:pPr>
            <a:r>
              <a:rPr lang="en-US" sz="2000" dirty="0"/>
              <a:t>Collaboration empowers the </a:t>
            </a:r>
            <a:r>
              <a:rPr lang="en-US" sz="2000" dirty="0" smtClean="0"/>
              <a:t>libraries </a:t>
            </a:r>
            <a:r>
              <a:rPr lang="en-US" sz="2000" dirty="0"/>
              <a:t>as a whole</a:t>
            </a:r>
          </a:p>
          <a:p>
            <a:pPr eaLnBrk="1" hangingPunct="1">
              <a:defRPr/>
            </a:pPr>
            <a:endParaRPr lang="en-US" sz="2000" dirty="0" smtClean="0"/>
          </a:p>
          <a:p>
            <a:pPr eaLnBrk="1" hangingPunct="1">
              <a:defRPr/>
            </a:pPr>
            <a:endParaRPr lang="en-US" sz="2000" dirty="0" smtClean="0"/>
          </a:p>
        </p:txBody>
      </p:sp>
      <p:pic>
        <p:nvPicPr>
          <p:cNvPr id="5" name="Picture 4" descr="HathiTrust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057400"/>
            <a:ext cx="2157840" cy="3206282"/>
          </a:xfrm>
          <a:prstGeom prst="rect">
            <a:avLst/>
          </a:prstGeom>
        </p:spPr>
      </p:pic>
      <p:sp>
        <p:nvSpPr>
          <p:cNvPr id="2" name="Content Placeholder 1"/>
          <p:cNvSpPr>
            <a:spLocks noGrp="1"/>
          </p:cNvSpPr>
          <p:nvPr>
            <p:ph sz="half" idx="2"/>
          </p:nvPr>
        </p:nvSpPr>
        <p:spPr>
          <a:xfrm>
            <a:off x="5334000" y="1447800"/>
            <a:ext cx="3810000" cy="4114800"/>
          </a:xfrm>
        </p:spPr>
        <p:txBody>
          <a:bodyPr/>
          <a:lstStyle/>
          <a:p>
            <a:endParaRPr lang="en-US" dirty="0"/>
          </a:p>
        </p:txBody>
      </p:sp>
    </p:spTree>
    <p:extLst>
      <p:ext uri="{BB962C8B-B14F-4D97-AF65-F5344CB8AC3E}">
        <p14:creationId xmlns:p14="http://schemas.microsoft.com/office/powerpoint/2010/main" val="30127795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73779"/>
                </a:solidFill>
              </a:rPr>
              <a:t>A NOTE OF THANKS</a:t>
            </a:r>
            <a:endParaRPr lang="en-US" dirty="0">
              <a:solidFill>
                <a:srgbClr val="073779"/>
              </a:solidFill>
            </a:endParaRPr>
          </a:p>
        </p:txBody>
      </p:sp>
      <p:sp>
        <p:nvSpPr>
          <p:cNvPr id="5" name="Content Placeholder 4"/>
          <p:cNvSpPr>
            <a:spLocks noGrp="1"/>
          </p:cNvSpPr>
          <p:nvPr>
            <p:ph idx="1"/>
          </p:nvPr>
        </p:nvSpPr>
        <p:spPr>
          <a:xfrm>
            <a:off x="457200" y="1600207"/>
            <a:ext cx="7848600" cy="3124194"/>
          </a:xfrm>
        </p:spPr>
        <p:txBody>
          <a:bodyPr/>
          <a:lstStyle/>
          <a:p>
            <a:pPr marL="0" indent="0" algn="ctr">
              <a:buNone/>
            </a:pPr>
            <a:r>
              <a:rPr lang="en-US" dirty="0" smtClean="0"/>
              <a:t>To each and every person on every campus who has contributed to UC’s mass digitization projects!</a:t>
            </a:r>
          </a:p>
          <a:p>
            <a:pPr marL="0" indent="0" algn="ctr">
              <a:buNone/>
            </a:pPr>
            <a:r>
              <a:rPr lang="en-US" dirty="0" smtClean="0"/>
              <a:t>Your hard work is the foundation of this digital library.</a:t>
            </a:r>
          </a:p>
          <a:p>
            <a:pPr marL="0" indent="0" algn="ctr">
              <a:buNone/>
            </a:pPr>
            <a:endParaRPr lang="en-US" dirty="0"/>
          </a:p>
          <a:p>
            <a:pPr marL="0" indent="0" algn="ctr">
              <a:buNone/>
            </a:pPr>
            <a:endParaRPr lang="en-US" dirty="0" smtClean="0"/>
          </a:p>
          <a:p>
            <a:pPr marL="0" indent="0" algn="ctr">
              <a:buNone/>
            </a:pPr>
            <a:endParaRPr lang="en-US" dirty="0"/>
          </a:p>
        </p:txBody>
      </p:sp>
      <p:pic>
        <p:nvPicPr>
          <p:cNvPr id="6" name="Picture 5"/>
          <p:cNvPicPr>
            <a:picLocks noChangeAspect="1"/>
          </p:cNvPicPr>
          <p:nvPr/>
        </p:nvPicPr>
        <p:blipFill>
          <a:blip r:embed="rId3"/>
          <a:stretch>
            <a:fillRect/>
          </a:stretch>
        </p:blipFill>
        <p:spPr>
          <a:xfrm>
            <a:off x="2282533" y="4343400"/>
            <a:ext cx="4038201" cy="2290501"/>
          </a:xfrm>
          <a:prstGeom prst="rect">
            <a:avLst/>
          </a:prstGeom>
        </p:spPr>
      </p:pic>
    </p:spTree>
    <p:extLst>
      <p:ext uri="{BB962C8B-B14F-4D97-AF65-F5344CB8AC3E}">
        <p14:creationId xmlns:p14="http://schemas.microsoft.com/office/powerpoint/2010/main" val="36831980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28600" y="457200"/>
            <a:ext cx="4876800" cy="6172200"/>
          </a:xfrm>
          <a:ln w="12700" cmpd="sng">
            <a:noFill/>
          </a:ln>
        </p:spPr>
        <p:txBody>
          <a:bodyPr>
            <a:normAutofit fontScale="77500" lnSpcReduction="20000"/>
          </a:bodyPr>
          <a:lstStyle/>
          <a:p>
            <a:endParaRPr lang="en-US" dirty="0"/>
          </a:p>
          <a:p>
            <a:endParaRPr lang="en-US" dirty="0" smtClean="0"/>
          </a:p>
          <a:p>
            <a:r>
              <a:rPr lang="en-US" b="1" dirty="0" smtClean="0"/>
              <a:t>HathiTrust</a:t>
            </a:r>
            <a:endParaRPr lang="en-US" b="1" dirty="0"/>
          </a:p>
          <a:p>
            <a:r>
              <a:rPr lang="en-US" dirty="0" smtClean="0">
                <a:solidFill>
                  <a:srgbClr val="073779"/>
                </a:solidFill>
              </a:rPr>
              <a:t>www.hathitrust.org</a:t>
            </a:r>
          </a:p>
          <a:p>
            <a:r>
              <a:rPr lang="en-US" altLang="ja-JP" dirty="0">
                <a:solidFill>
                  <a:srgbClr val="404040"/>
                </a:solidFill>
                <a:latin typeface="Calibri" charset="0"/>
                <a:ea typeface="ＭＳ Ｐゴシック" charset="0"/>
                <a:cs typeface="ＭＳ Ｐゴシック" charset="0"/>
              </a:rPr>
              <a:t>About: </a:t>
            </a:r>
            <a:r>
              <a:rPr lang="en-US" altLang="ja-JP" dirty="0">
                <a:latin typeface="Calibri" charset="0"/>
                <a:ea typeface="ＭＳ Ｐゴシック" charset="0"/>
                <a:cs typeface="ＭＳ Ｐゴシック" charset="0"/>
              </a:rPr>
              <a:t>http://www.hathitrust.org/about</a:t>
            </a:r>
          </a:p>
          <a:p>
            <a:r>
              <a:rPr lang="en-US" altLang="ja-JP" dirty="0">
                <a:solidFill>
                  <a:srgbClr val="404040"/>
                </a:solidFill>
                <a:latin typeface="Calibri" charset="0"/>
                <a:ea typeface="ＭＳ Ｐゴシック" charset="0"/>
                <a:cs typeface="ＭＳ Ｐゴシック" charset="0"/>
              </a:rPr>
              <a:t>Resources: </a:t>
            </a:r>
            <a:r>
              <a:rPr lang="en-US" altLang="ja-JP" dirty="0">
                <a:latin typeface="Calibri" charset="0"/>
                <a:ea typeface="ＭＳ Ｐゴシック" charset="0"/>
                <a:cs typeface="ＭＳ Ｐゴシック" charset="0"/>
              </a:rPr>
              <a:t>http://www.hathitrust.org/resources</a:t>
            </a:r>
          </a:p>
          <a:p>
            <a:r>
              <a:rPr lang="en-US" altLang="ja-JP" dirty="0">
                <a:solidFill>
                  <a:srgbClr val="404040"/>
                </a:solidFill>
                <a:latin typeface="Calibri" charset="0"/>
                <a:ea typeface="ＭＳ Ｐゴシック" charset="0"/>
                <a:cs typeface="ＭＳ Ｐゴシック" charset="0"/>
              </a:rPr>
              <a:t>Twitter: </a:t>
            </a:r>
            <a:r>
              <a:rPr lang="en-US" altLang="ja-JP" dirty="0">
                <a:solidFill>
                  <a:srgbClr val="1782BF"/>
                </a:solidFill>
                <a:latin typeface="Calibri" charset="0"/>
                <a:ea typeface="ＭＳ Ｐゴシック" charset="0"/>
                <a:cs typeface="ＭＳ Ｐゴシック" charset="0"/>
              </a:rPr>
              <a:t>http://twitter.com/hathitrust</a:t>
            </a:r>
          </a:p>
          <a:p>
            <a:r>
              <a:rPr lang="en-US" altLang="ja-JP" dirty="0">
                <a:solidFill>
                  <a:srgbClr val="404040"/>
                </a:solidFill>
                <a:latin typeface="Calibri" charset="0"/>
                <a:ea typeface="ＭＳ Ｐゴシック" charset="0"/>
                <a:cs typeface="ＭＳ Ｐゴシック" charset="0"/>
              </a:rPr>
              <a:t>Facebook: </a:t>
            </a:r>
            <a:r>
              <a:rPr lang="en-US" altLang="ja-JP" dirty="0">
                <a:solidFill>
                  <a:srgbClr val="1782BF"/>
                </a:solidFill>
                <a:latin typeface="Calibri" charset="0"/>
                <a:ea typeface="ＭＳ Ｐゴシック" charset="0"/>
                <a:cs typeface="ＭＳ Ｐゴシック" charset="0"/>
              </a:rPr>
              <a:t>http://www.facebook.com/hathitrust</a:t>
            </a:r>
          </a:p>
          <a:p>
            <a:r>
              <a:rPr lang="en-US" altLang="ja-JP" dirty="0">
                <a:solidFill>
                  <a:srgbClr val="404040"/>
                </a:solidFill>
                <a:latin typeface="Calibri" charset="0"/>
                <a:ea typeface="ＭＳ Ｐゴシック" charset="0"/>
                <a:cs typeface="ＭＳ Ｐゴシック" charset="0"/>
              </a:rPr>
              <a:t>Monthly newsletter: </a:t>
            </a:r>
            <a:r>
              <a:rPr lang="en-US" altLang="ja-JP" dirty="0" smtClean="0">
                <a:solidFill>
                  <a:srgbClr val="1782BF"/>
                </a:solidFill>
                <a:latin typeface="Calibri" charset="0"/>
                <a:ea typeface="ＭＳ Ｐゴシック" charset="0"/>
                <a:cs typeface="ＭＳ Ｐゴシック" charset="0"/>
              </a:rPr>
              <a:t>http:www.hathitrust.org</a:t>
            </a:r>
            <a:r>
              <a:rPr lang="en-US" altLang="ja-JP" dirty="0">
                <a:solidFill>
                  <a:srgbClr val="1782BF"/>
                </a:solidFill>
                <a:latin typeface="Calibri" charset="0"/>
                <a:ea typeface="ＭＳ Ｐゴシック" charset="0"/>
                <a:cs typeface="ＭＳ Ｐゴシック" charset="0"/>
              </a:rPr>
              <a:t>/updates</a:t>
            </a:r>
          </a:p>
          <a:p>
            <a:r>
              <a:rPr lang="en-US" altLang="ja-JP" dirty="0" smtClean="0">
                <a:solidFill>
                  <a:srgbClr val="404040"/>
                </a:solidFill>
                <a:latin typeface="Calibri" charset="0"/>
                <a:ea typeface="ＭＳ Ｐゴシック" charset="0"/>
                <a:cs typeface="ＭＳ Ｐゴシック" charset="0"/>
              </a:rPr>
              <a:t>Contact: </a:t>
            </a:r>
            <a:r>
              <a:rPr lang="en-US" altLang="ja-JP" dirty="0">
                <a:solidFill>
                  <a:srgbClr val="1782BF"/>
                </a:solidFill>
                <a:latin typeface="Calibri" charset="0"/>
                <a:ea typeface="ＭＳ Ｐゴシック" charset="0"/>
                <a:cs typeface="ＭＳ Ｐゴシック" charset="0"/>
              </a:rPr>
              <a:t>feedback@issues.hathitrust.org</a:t>
            </a:r>
          </a:p>
          <a:p>
            <a:r>
              <a:rPr lang="en-US" altLang="ja-JP" dirty="0">
                <a:solidFill>
                  <a:srgbClr val="404040"/>
                </a:solidFill>
                <a:latin typeface="Calibri" charset="0"/>
                <a:ea typeface="ＭＳ Ｐゴシック" charset="0"/>
                <a:cs typeface="ＭＳ Ｐゴシック" charset="0"/>
              </a:rPr>
              <a:t>Blogs: </a:t>
            </a:r>
            <a:r>
              <a:rPr lang="en-US" altLang="ja-JP" dirty="0">
                <a:solidFill>
                  <a:srgbClr val="1782BF"/>
                </a:solidFill>
                <a:latin typeface="Calibri" charset="0"/>
                <a:ea typeface="ＭＳ Ｐゴシック" charset="0"/>
                <a:cs typeface="ＭＳ Ｐゴシック" charset="0"/>
              </a:rPr>
              <a:t>http://www.hathitrust.org/blogs</a:t>
            </a:r>
            <a:endParaRPr lang="en-US" dirty="0" smtClean="0">
              <a:solidFill>
                <a:srgbClr val="1782BF"/>
              </a:solidFill>
            </a:endParaRPr>
          </a:p>
          <a:p>
            <a:endParaRPr lang="en-US" dirty="0" smtClean="0"/>
          </a:p>
          <a:p>
            <a:r>
              <a:rPr lang="en-US" b="1" dirty="0" smtClean="0"/>
              <a:t>HathiTrust Research Center</a:t>
            </a:r>
            <a:endParaRPr lang="en-US" b="1" dirty="0">
              <a:solidFill>
                <a:srgbClr val="073779"/>
              </a:solidFill>
              <a:hlinkClick r:id="rId3"/>
            </a:endParaRPr>
          </a:p>
          <a:p>
            <a:r>
              <a:rPr lang="en-US" dirty="0">
                <a:solidFill>
                  <a:schemeClr val="accent1"/>
                </a:solidFill>
              </a:rPr>
              <a:t>www.hathitrust.org/htrc</a:t>
            </a:r>
            <a:r>
              <a:rPr lang="en-US" dirty="0" smtClean="0">
                <a:solidFill>
                  <a:schemeClr val="accent1"/>
                </a:solidFill>
              </a:rPr>
              <a:t>/</a:t>
            </a:r>
          </a:p>
          <a:p>
            <a:r>
              <a:rPr lang="en-US" dirty="0" smtClean="0">
                <a:solidFill>
                  <a:schemeClr val="accent1"/>
                </a:solidFill>
              </a:rPr>
              <a:t>2015 </a:t>
            </a:r>
            <a:r>
              <a:rPr lang="en-US" dirty="0" err="1" smtClean="0">
                <a:solidFill>
                  <a:schemeClr val="accent1"/>
                </a:solidFill>
              </a:rPr>
              <a:t>Uncamp</a:t>
            </a:r>
            <a:r>
              <a:rPr lang="en-US" dirty="0"/>
              <a:t>: http://</a:t>
            </a:r>
            <a:r>
              <a:rPr lang="en-US" dirty="0" err="1"/>
              <a:t>www.hathitrust.org</a:t>
            </a:r>
            <a:r>
              <a:rPr lang="en-US" dirty="0"/>
              <a:t>/htrc_uncamp2015</a:t>
            </a:r>
          </a:p>
          <a:p>
            <a:endParaRPr lang="en-US" dirty="0">
              <a:solidFill>
                <a:srgbClr val="073779"/>
              </a:solidFill>
            </a:endParaRPr>
          </a:p>
          <a:p>
            <a:r>
              <a:rPr lang="en-US" b="1" dirty="0"/>
              <a:t>UC Mass Digitization Projects</a:t>
            </a:r>
          </a:p>
          <a:p>
            <a:r>
              <a:rPr lang="en-US" dirty="0">
                <a:solidFill>
                  <a:srgbClr val="073779"/>
                </a:solidFill>
              </a:rPr>
              <a:t>http://</a:t>
            </a:r>
            <a:r>
              <a:rPr lang="en-US" dirty="0" err="1">
                <a:solidFill>
                  <a:srgbClr val="073779"/>
                </a:solidFill>
              </a:rPr>
              <a:t>www.cdlib.org</a:t>
            </a:r>
            <a:r>
              <a:rPr lang="en-US" dirty="0">
                <a:solidFill>
                  <a:srgbClr val="073779"/>
                </a:solidFill>
              </a:rPr>
              <a:t>/services/collections/</a:t>
            </a:r>
            <a:r>
              <a:rPr lang="en-US" dirty="0" err="1">
                <a:solidFill>
                  <a:srgbClr val="073779"/>
                </a:solidFill>
              </a:rPr>
              <a:t>massdig</a:t>
            </a:r>
            <a:r>
              <a:rPr lang="en-US" dirty="0">
                <a:solidFill>
                  <a:srgbClr val="073779"/>
                </a:solidFill>
              </a:rPr>
              <a:t>/</a:t>
            </a:r>
          </a:p>
          <a:p>
            <a:endParaRPr lang="en-US" dirty="0" smtClean="0">
              <a:solidFill>
                <a:srgbClr val="073779"/>
              </a:solidFill>
            </a:endParaRPr>
          </a:p>
          <a:p>
            <a:r>
              <a:rPr lang="en-US" smtClean="0">
                <a:solidFill>
                  <a:srgbClr val="073779"/>
                </a:solidFill>
              </a:rPr>
              <a:t>Contact: Heather.christenson</a:t>
            </a:r>
            <a:r>
              <a:rPr lang="en-US" err="1" smtClean="0">
                <a:solidFill>
                  <a:srgbClr val="073779"/>
                </a:solidFill>
              </a:rPr>
              <a:t>@</a:t>
            </a:r>
            <a:r>
              <a:rPr lang="en-US" smtClean="0">
                <a:solidFill>
                  <a:srgbClr val="073779"/>
                </a:solidFill>
              </a:rPr>
              <a:t>ucop.edu</a:t>
            </a:r>
            <a:endParaRPr lang="en-US" dirty="0" smtClean="0">
              <a:solidFill>
                <a:srgbClr val="073779"/>
              </a:solidFill>
            </a:endParaRPr>
          </a:p>
          <a:p>
            <a:endParaRPr lang="en-US" dirty="0"/>
          </a:p>
          <a:p>
            <a:r>
              <a:rPr lang="en-US" sz="1800" i="1" dirty="0">
                <a:solidFill>
                  <a:srgbClr val="1782BF"/>
                </a:solidFill>
              </a:rPr>
              <a:t>Thanks to Mike Furlough, HathiTrust Executive </a:t>
            </a:r>
            <a:r>
              <a:rPr lang="en-US" sz="1800" i="1" dirty="0" smtClean="0">
                <a:solidFill>
                  <a:srgbClr val="1782BF"/>
                </a:solidFill>
              </a:rPr>
              <a:t>Director, </a:t>
            </a:r>
            <a:r>
              <a:rPr lang="en-US" sz="1800" i="1" dirty="0">
                <a:solidFill>
                  <a:srgbClr val="1782BF"/>
                </a:solidFill>
              </a:rPr>
              <a:t>for sharing </a:t>
            </a:r>
            <a:r>
              <a:rPr lang="en-US" sz="1800" i="1" dirty="0" smtClean="0">
                <a:solidFill>
                  <a:srgbClr val="1782BF"/>
                </a:solidFill>
              </a:rPr>
              <a:t>slides, </a:t>
            </a:r>
            <a:r>
              <a:rPr lang="en-US" sz="1800" i="1" dirty="0">
                <a:solidFill>
                  <a:srgbClr val="1782BF"/>
                </a:solidFill>
              </a:rPr>
              <a:t>&amp; </a:t>
            </a:r>
            <a:r>
              <a:rPr lang="en-US" sz="1800" i="1" dirty="0" err="1">
                <a:solidFill>
                  <a:srgbClr val="1782BF"/>
                </a:solidFill>
              </a:rPr>
              <a:t>Renata</a:t>
            </a:r>
            <a:r>
              <a:rPr lang="en-US" sz="1800" i="1" dirty="0">
                <a:solidFill>
                  <a:srgbClr val="1782BF"/>
                </a:solidFill>
              </a:rPr>
              <a:t> Ewing (CDL) </a:t>
            </a:r>
            <a:r>
              <a:rPr lang="en-US" sz="1800" i="1" dirty="0" smtClean="0">
                <a:solidFill>
                  <a:srgbClr val="1782BF"/>
                </a:solidFill>
              </a:rPr>
              <a:t>for her assistance</a:t>
            </a:r>
            <a:endParaRPr lang="en-US" sz="1800" i="1" dirty="0">
              <a:solidFill>
                <a:srgbClr val="1782BF"/>
              </a:solidFill>
            </a:endParaRPr>
          </a:p>
          <a:p>
            <a:endParaRPr lang="en-US" b="1" dirty="0">
              <a:solidFill>
                <a:schemeClr val="accent1"/>
              </a:solidFill>
            </a:endParaRPr>
          </a:p>
        </p:txBody>
      </p:sp>
      <p:pic>
        <p:nvPicPr>
          <p:cNvPr id="8" name="Picture 13">
            <a:hlinkClick r:id="rId4"/>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tretch>
            <a:fillRect/>
          </a:stretch>
        </p:blipFill>
        <p:spPr bwMode="auto">
          <a:xfrm>
            <a:off x="5181600" y="875338"/>
            <a:ext cx="3528053" cy="412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6096000" y="5715000"/>
            <a:ext cx="1752600" cy="461665"/>
          </a:xfrm>
          <a:prstGeom prst="rect">
            <a:avLst/>
          </a:prstGeom>
          <a:noFill/>
        </p:spPr>
        <p:txBody>
          <a:bodyPr wrap="square" rtlCol="0">
            <a:spAutoFit/>
          </a:bodyPr>
          <a:lstStyle/>
          <a:p>
            <a:r>
              <a:rPr lang="en-US" sz="2400" b="1" dirty="0">
                <a:solidFill>
                  <a:srgbClr val="073779"/>
                </a:solidFill>
              </a:rPr>
              <a:t>Questions?</a:t>
            </a:r>
          </a:p>
        </p:txBody>
      </p:sp>
      <p:sp>
        <p:nvSpPr>
          <p:cNvPr id="4" name="TextBox 3"/>
          <p:cNvSpPr txBox="1"/>
          <p:nvPr/>
        </p:nvSpPr>
        <p:spPr>
          <a:xfrm>
            <a:off x="1600200" y="152400"/>
            <a:ext cx="5029200" cy="523220"/>
          </a:xfrm>
          <a:prstGeom prst="rect">
            <a:avLst/>
          </a:prstGeom>
          <a:noFill/>
        </p:spPr>
        <p:txBody>
          <a:bodyPr wrap="square" rtlCol="0">
            <a:spAutoFit/>
          </a:bodyPr>
          <a:lstStyle/>
          <a:p>
            <a:pPr algn="ctr"/>
            <a:r>
              <a:rPr lang="en-US" sz="2800" dirty="0" smtClean="0">
                <a:solidFill>
                  <a:schemeClr val="accent1"/>
                </a:solidFill>
              </a:rPr>
              <a:t>More Information</a:t>
            </a:r>
            <a:endParaRPr lang="en-US" sz="2800" dirty="0">
              <a:solidFill>
                <a:schemeClr val="accent1"/>
              </a:solidFill>
            </a:endParaRPr>
          </a:p>
        </p:txBody>
      </p:sp>
      <p:sp>
        <p:nvSpPr>
          <p:cNvPr id="3" name="TextBox 2"/>
          <p:cNvSpPr txBox="1"/>
          <p:nvPr/>
        </p:nvSpPr>
        <p:spPr>
          <a:xfrm>
            <a:off x="5943600" y="5029200"/>
            <a:ext cx="3200400" cy="430887"/>
          </a:xfrm>
          <a:prstGeom prst="rect">
            <a:avLst/>
          </a:prstGeom>
          <a:noFill/>
        </p:spPr>
        <p:txBody>
          <a:bodyPr wrap="square" rtlCol="0">
            <a:spAutoFit/>
          </a:bodyPr>
          <a:lstStyle/>
          <a:p>
            <a:r>
              <a:rPr lang="en-US" sz="1100" dirty="0">
                <a:solidFill>
                  <a:srgbClr val="073779"/>
                </a:solidFill>
                <a:hlinkClick r:id="rId4"/>
              </a:rPr>
              <a:t>http://</a:t>
            </a:r>
            <a:r>
              <a:rPr lang="en-US" sz="1100" dirty="0" err="1">
                <a:solidFill>
                  <a:srgbClr val="073779"/>
                </a:solidFill>
                <a:hlinkClick r:id="rId4"/>
              </a:rPr>
              <a:t>babel.hathitrust.org</a:t>
            </a:r>
            <a:r>
              <a:rPr lang="en-US" sz="1100" dirty="0">
                <a:solidFill>
                  <a:srgbClr val="073779"/>
                </a:solidFill>
                <a:hlinkClick r:id="rId4"/>
              </a:rPr>
              <a:t>/</a:t>
            </a:r>
            <a:r>
              <a:rPr lang="en-US" sz="1100" dirty="0" err="1">
                <a:solidFill>
                  <a:srgbClr val="073779"/>
                </a:solidFill>
                <a:hlinkClick r:id="rId4"/>
              </a:rPr>
              <a:t>cgi</a:t>
            </a:r>
            <a:r>
              <a:rPr lang="en-US" sz="1100" dirty="0">
                <a:solidFill>
                  <a:srgbClr val="073779"/>
                </a:solidFill>
                <a:hlinkClick r:id="rId4"/>
              </a:rPr>
              <a:t>/</a:t>
            </a:r>
            <a:r>
              <a:rPr lang="en-US" sz="1100" dirty="0" err="1">
                <a:solidFill>
                  <a:srgbClr val="073779"/>
                </a:solidFill>
                <a:hlinkClick r:id="rId4"/>
              </a:rPr>
              <a:t>pt?id</a:t>
            </a:r>
            <a:r>
              <a:rPr lang="en-US" sz="1100" dirty="0">
                <a:solidFill>
                  <a:srgbClr val="073779"/>
                </a:solidFill>
                <a:hlinkClick r:id="rId4"/>
              </a:rPr>
              <a:t>=uc1.b4594029;view=</a:t>
            </a:r>
            <a:r>
              <a:rPr lang="en-US" sz="1100" dirty="0" err="1">
                <a:solidFill>
                  <a:srgbClr val="073779"/>
                </a:solidFill>
                <a:hlinkClick r:id="rId4"/>
              </a:rPr>
              <a:t>thumb;seq</a:t>
            </a:r>
            <a:r>
              <a:rPr lang="en-US" sz="1100" dirty="0">
                <a:solidFill>
                  <a:srgbClr val="073779"/>
                </a:solidFill>
                <a:hlinkClick r:id="rId4"/>
              </a:rPr>
              <a:t>=1</a:t>
            </a:r>
            <a:endParaRPr lang="en-US" sz="1100" dirty="0">
              <a:solidFill>
                <a:srgbClr val="073779"/>
              </a:solidFill>
            </a:endParaRPr>
          </a:p>
        </p:txBody>
      </p:sp>
    </p:spTree>
    <p:extLst>
      <p:ext uri="{BB962C8B-B14F-4D97-AF65-F5344CB8AC3E}">
        <p14:creationId xmlns:p14="http://schemas.microsoft.com/office/powerpoint/2010/main" val="3324342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p:cNvSpPr>
          <p:nvPr>
            <p:ph type="title"/>
          </p:nvPr>
        </p:nvSpPr>
        <p:spPr/>
        <p:txBody>
          <a:bodyPr>
            <a:normAutofit fontScale="90000"/>
          </a:bodyPr>
          <a:lstStyle/>
          <a:p>
            <a:r>
              <a:rPr lang="en-US" dirty="0">
                <a:solidFill>
                  <a:srgbClr val="1782BF"/>
                </a:solidFill>
              </a:rPr>
              <a:t>Main points in Authors Guild v. HathiTrust decision</a:t>
            </a:r>
            <a:endParaRPr lang="en-US" dirty="0">
              <a:solidFill>
                <a:srgbClr val="1782BF"/>
              </a:solidFill>
              <a:latin typeface="Calibri" charset="0"/>
              <a:ea typeface="ＭＳ Ｐゴシック" charset="0"/>
              <a:cs typeface="ＭＳ Ｐゴシック" charset="0"/>
            </a:endParaRPr>
          </a:p>
        </p:txBody>
      </p:sp>
      <p:sp>
        <p:nvSpPr>
          <p:cNvPr id="133122" name="Rectangle 3"/>
          <p:cNvSpPr>
            <a:spLocks noGrp="1"/>
          </p:cNvSpPr>
          <p:nvPr>
            <p:ph idx="1"/>
          </p:nvPr>
        </p:nvSpPr>
        <p:spPr>
          <a:xfrm>
            <a:off x="304800" y="1600200"/>
            <a:ext cx="8229600" cy="4895849"/>
          </a:xfrm>
        </p:spPr>
        <p:txBody>
          <a:bodyPr>
            <a:normAutofit lnSpcReduction="10000"/>
          </a:bodyPr>
          <a:lstStyle/>
          <a:p>
            <a:r>
              <a:rPr lang="en-US" sz="2800" dirty="0">
                <a:solidFill>
                  <a:schemeClr val="accent1"/>
                </a:solidFill>
              </a:rPr>
              <a:t>Section 108 on library privileges doesn’t limit the scope of fair use.</a:t>
            </a:r>
          </a:p>
          <a:p>
            <a:r>
              <a:rPr lang="en-US" sz="2800" dirty="0">
                <a:solidFill>
                  <a:schemeClr val="accent1"/>
                </a:solidFill>
              </a:rPr>
              <a:t>A search index and access for the print-disabled are both fair uses.</a:t>
            </a:r>
          </a:p>
          <a:p>
            <a:r>
              <a:rPr lang="en-US" sz="2800" dirty="0">
                <a:solidFill>
                  <a:schemeClr val="accent1"/>
                </a:solidFill>
              </a:rPr>
              <a:t>Search indexing is a transformative use.</a:t>
            </a:r>
          </a:p>
          <a:p>
            <a:r>
              <a:rPr lang="en-US" sz="2800" dirty="0">
                <a:solidFill>
                  <a:schemeClr val="accent1"/>
                </a:solidFill>
              </a:rPr>
              <a:t>The libraries aren’t making commercial uses, even though they partnered with Google to get the scans.</a:t>
            </a:r>
          </a:p>
          <a:p>
            <a:r>
              <a:rPr lang="en-US" sz="2800" dirty="0">
                <a:solidFill>
                  <a:schemeClr val="accent1"/>
                </a:solidFill>
              </a:rPr>
              <a:t>The plaintiffs haven’t proven that HathiTrust is creating any security risks.</a:t>
            </a:r>
          </a:p>
          <a:p>
            <a:r>
              <a:rPr lang="en-US" sz="2800" dirty="0">
                <a:solidFill>
                  <a:schemeClr val="accent1"/>
                </a:solidFill>
              </a:rPr>
              <a:t>There is no market for scanning and print-disabled access, nor is one likely to develop.</a:t>
            </a:r>
          </a:p>
          <a:p>
            <a:pPr eaLnBrk="1" hangingPunct="1">
              <a:lnSpc>
                <a:spcPct val="90000"/>
              </a:lnSpc>
              <a:buFont typeface="Arial" charset="0"/>
              <a:buNone/>
            </a:pPr>
            <a:endParaRPr lang="en-US" sz="28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194131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848600" cy="1143000"/>
          </a:xfrm>
        </p:spPr>
        <p:txBody>
          <a:bodyPr/>
          <a:lstStyle/>
          <a:p>
            <a:r>
              <a:rPr lang="en-US" dirty="0" err="1" smtClean="0">
                <a:solidFill>
                  <a:srgbClr val="073779"/>
                </a:solidFill>
              </a:rPr>
              <a:t>HathiTrust</a:t>
            </a:r>
            <a:r>
              <a:rPr lang="en-US" dirty="0" smtClean="0">
                <a:solidFill>
                  <a:srgbClr val="073779"/>
                </a:solidFill>
              </a:rPr>
              <a:t> Mission</a:t>
            </a:r>
            <a:endParaRPr lang="en-US" dirty="0">
              <a:solidFill>
                <a:srgbClr val="073779"/>
              </a:solidFill>
            </a:endParaRPr>
          </a:p>
        </p:txBody>
      </p:sp>
      <p:sp>
        <p:nvSpPr>
          <p:cNvPr id="3" name="Content Placeholder 2"/>
          <p:cNvSpPr>
            <a:spLocks noGrp="1"/>
          </p:cNvSpPr>
          <p:nvPr>
            <p:ph idx="1"/>
          </p:nvPr>
        </p:nvSpPr>
        <p:spPr>
          <a:xfrm>
            <a:off x="838200" y="1295400"/>
            <a:ext cx="7616194" cy="4469671"/>
          </a:xfrm>
        </p:spPr>
        <p:txBody>
          <a:bodyPr>
            <a:noAutofit/>
          </a:bodyPr>
          <a:lstStyle/>
          <a:p>
            <a:pPr marL="0" indent="0">
              <a:buNone/>
            </a:pPr>
            <a:r>
              <a:rPr lang="en-US" sz="2400" b="1" dirty="0" smtClean="0">
                <a:solidFill>
                  <a:srgbClr val="1782BF"/>
                </a:solidFill>
              </a:rPr>
              <a:t>To  contribute  to  research,  scholarship,  and  the  common  good by  collaboratively  collecting,  organizing,  preserving,  communicating, and  sharing  the  record  of  human  knowledge.</a:t>
            </a:r>
          </a:p>
          <a:p>
            <a:r>
              <a:rPr lang="en-US" sz="2400" dirty="0" smtClean="0">
                <a:solidFill>
                  <a:srgbClr val="1782BF"/>
                </a:solidFill>
              </a:rPr>
              <a:t>building  comprehensive  collections  and  infrastructure  </a:t>
            </a:r>
          </a:p>
          <a:p>
            <a:r>
              <a:rPr lang="en-US" sz="2400" dirty="0" smtClean="0">
                <a:solidFill>
                  <a:srgbClr val="1782BF"/>
                </a:solidFill>
              </a:rPr>
              <a:t>co-­owned </a:t>
            </a:r>
            <a:r>
              <a:rPr lang="en-US" sz="2400" dirty="0">
                <a:solidFill>
                  <a:srgbClr val="1782BF"/>
                </a:solidFill>
              </a:rPr>
              <a:t> and  managed  by  partners.  </a:t>
            </a:r>
          </a:p>
          <a:p>
            <a:r>
              <a:rPr lang="en-US" sz="2400" dirty="0" smtClean="0">
                <a:solidFill>
                  <a:srgbClr val="1782BF"/>
                </a:solidFill>
              </a:rPr>
              <a:t>infrastructure </a:t>
            </a:r>
            <a:r>
              <a:rPr lang="en-US" sz="2400" dirty="0">
                <a:solidFill>
                  <a:srgbClr val="1782BF"/>
                </a:solidFill>
              </a:rPr>
              <a:t> for  digital  content  of  value  to  scholars  and  </a:t>
            </a:r>
            <a:r>
              <a:rPr lang="en-US" sz="2400" dirty="0" smtClean="0">
                <a:solidFill>
                  <a:srgbClr val="1782BF"/>
                </a:solidFill>
              </a:rPr>
              <a:t>researchers </a:t>
            </a:r>
            <a:r>
              <a:rPr lang="en-US" sz="2400" dirty="0">
                <a:solidFill>
                  <a:srgbClr val="1782BF"/>
                </a:solidFill>
              </a:rPr>
              <a:t> </a:t>
            </a:r>
          </a:p>
          <a:p>
            <a:r>
              <a:rPr lang="en-US" sz="2400" dirty="0" smtClean="0">
                <a:solidFill>
                  <a:srgbClr val="1782BF"/>
                </a:solidFill>
              </a:rPr>
              <a:t>enabling  access  by  users  with  print  disabilities.  </a:t>
            </a:r>
          </a:p>
          <a:p>
            <a:r>
              <a:rPr lang="en-US" sz="2400" dirty="0" smtClean="0">
                <a:solidFill>
                  <a:srgbClr val="1782BF"/>
                </a:solidFill>
              </a:rPr>
              <a:t>supporting </a:t>
            </a:r>
            <a:r>
              <a:rPr lang="en-US" sz="2400" dirty="0">
                <a:solidFill>
                  <a:srgbClr val="1782BF"/>
                </a:solidFill>
              </a:rPr>
              <a:t> research  with  the  </a:t>
            </a:r>
            <a:r>
              <a:rPr lang="en-US" sz="2400" dirty="0" smtClean="0">
                <a:solidFill>
                  <a:srgbClr val="1782BF"/>
                </a:solidFill>
              </a:rPr>
              <a:t>collections</a:t>
            </a:r>
            <a:r>
              <a:rPr lang="en-US" sz="2400" dirty="0">
                <a:solidFill>
                  <a:srgbClr val="1782BF"/>
                </a:solidFill>
              </a:rPr>
              <a:t>.  </a:t>
            </a:r>
          </a:p>
          <a:p>
            <a:r>
              <a:rPr lang="en-US" sz="2400" dirty="0" smtClean="0">
                <a:solidFill>
                  <a:srgbClr val="1782BF"/>
                </a:solidFill>
              </a:rPr>
              <a:t>stimulating </a:t>
            </a:r>
            <a:r>
              <a:rPr lang="en-US" sz="2400" dirty="0">
                <a:solidFill>
                  <a:srgbClr val="1782BF"/>
                </a:solidFill>
              </a:rPr>
              <a:t> shared  </a:t>
            </a:r>
            <a:r>
              <a:rPr lang="en-US" sz="2400" dirty="0" smtClean="0">
                <a:solidFill>
                  <a:srgbClr val="1782BF"/>
                </a:solidFill>
              </a:rPr>
              <a:t>collection </a:t>
            </a:r>
            <a:r>
              <a:rPr lang="en-US" sz="2400" dirty="0">
                <a:solidFill>
                  <a:srgbClr val="1782BF"/>
                </a:solidFill>
              </a:rPr>
              <a:t> </a:t>
            </a:r>
            <a:r>
              <a:rPr lang="en-US" sz="2400" dirty="0" smtClean="0">
                <a:solidFill>
                  <a:srgbClr val="1782BF"/>
                </a:solidFill>
              </a:rPr>
              <a:t>storage strategies among libraries</a:t>
            </a:r>
            <a:endParaRPr lang="en-US" sz="2400" dirty="0">
              <a:solidFill>
                <a:srgbClr val="1782BF"/>
              </a:solidFill>
            </a:endParaRPr>
          </a:p>
          <a:p>
            <a:endParaRPr lang="en-US" sz="2400" dirty="0">
              <a:solidFill>
                <a:srgbClr val="1782BF"/>
              </a:solidFill>
            </a:endParaRPr>
          </a:p>
        </p:txBody>
      </p:sp>
    </p:spTree>
    <p:extLst>
      <p:ext uri="{BB962C8B-B14F-4D97-AF65-F5344CB8AC3E}">
        <p14:creationId xmlns:p14="http://schemas.microsoft.com/office/powerpoint/2010/main" val="3181893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1"/>
          <p:cNvSpPr>
            <a:spLocks noGrp="1"/>
          </p:cNvSpPr>
          <p:nvPr>
            <p:ph type="title" idx="4294967295"/>
          </p:nvPr>
        </p:nvSpPr>
        <p:spPr>
          <a:xfrm>
            <a:off x="1628777" y="180488"/>
            <a:ext cx="5800725" cy="630552"/>
          </a:xfrm>
        </p:spPr>
        <p:txBody>
          <a:bodyPr>
            <a:normAutofit/>
          </a:bodyPr>
          <a:lstStyle/>
          <a:p>
            <a:endParaRPr lang="en-US" sz="3200" dirty="0">
              <a:solidFill>
                <a:schemeClr val="accent1"/>
              </a:solidFill>
              <a:latin typeface="Calibri" charset="0"/>
            </a:endParaRPr>
          </a:p>
        </p:txBody>
      </p:sp>
      <p:sp>
        <p:nvSpPr>
          <p:cNvPr id="9219" name="Rectangle 12"/>
          <p:cNvSpPr>
            <a:spLocks noGrp="1"/>
          </p:cNvSpPr>
          <p:nvPr>
            <p:ph idx="4294967295"/>
          </p:nvPr>
        </p:nvSpPr>
        <p:spPr>
          <a:xfrm>
            <a:off x="1143000" y="400557"/>
            <a:ext cx="1905000" cy="6457443"/>
          </a:xfrm>
        </p:spPr>
        <p:txBody>
          <a:bodyPr>
            <a:noAutofit/>
          </a:bodyPr>
          <a:lstStyle/>
          <a:p>
            <a:pPr>
              <a:lnSpc>
                <a:spcPct val="80000"/>
              </a:lnSpc>
              <a:spcBef>
                <a:spcPts val="0"/>
              </a:spcBef>
              <a:buNone/>
            </a:pPr>
            <a:r>
              <a:rPr lang="en-US" sz="1200" dirty="0">
                <a:solidFill>
                  <a:srgbClr val="000000"/>
                </a:solidFill>
                <a:latin typeface="Arial" charset="0"/>
              </a:rPr>
              <a:t>Allegheny College</a:t>
            </a:r>
          </a:p>
          <a:p>
            <a:pPr>
              <a:lnSpc>
                <a:spcPct val="80000"/>
              </a:lnSpc>
              <a:spcBef>
                <a:spcPts val="0"/>
              </a:spcBef>
              <a:buNone/>
            </a:pPr>
            <a:r>
              <a:rPr lang="en-US" sz="1200" dirty="0">
                <a:solidFill>
                  <a:srgbClr val="000000"/>
                </a:solidFill>
                <a:latin typeface="Arial" charset="0"/>
              </a:rPr>
              <a:t>American University of Beirut</a:t>
            </a:r>
          </a:p>
          <a:p>
            <a:pPr>
              <a:lnSpc>
                <a:spcPct val="80000"/>
              </a:lnSpc>
              <a:spcBef>
                <a:spcPts val="0"/>
              </a:spcBef>
              <a:buNone/>
            </a:pPr>
            <a:r>
              <a:rPr lang="en-US" sz="1200" dirty="0">
                <a:solidFill>
                  <a:srgbClr val="000000"/>
                </a:solidFill>
                <a:latin typeface="Arial" charset="0"/>
              </a:rPr>
              <a:t>Arizona State University</a:t>
            </a:r>
          </a:p>
          <a:p>
            <a:pPr>
              <a:lnSpc>
                <a:spcPct val="80000"/>
              </a:lnSpc>
              <a:spcBef>
                <a:spcPts val="0"/>
              </a:spcBef>
              <a:buNone/>
            </a:pPr>
            <a:r>
              <a:rPr lang="en-US" sz="1200" dirty="0">
                <a:solidFill>
                  <a:srgbClr val="000000"/>
                </a:solidFill>
                <a:latin typeface="Arial" charset="0"/>
              </a:rPr>
              <a:t>Baylor University</a:t>
            </a:r>
          </a:p>
          <a:p>
            <a:pPr>
              <a:lnSpc>
                <a:spcPct val="80000"/>
              </a:lnSpc>
              <a:spcBef>
                <a:spcPts val="0"/>
              </a:spcBef>
              <a:buNone/>
            </a:pPr>
            <a:r>
              <a:rPr lang="en-US" sz="1200" dirty="0">
                <a:solidFill>
                  <a:srgbClr val="000000"/>
                </a:solidFill>
                <a:latin typeface="Arial" charset="0"/>
              </a:rPr>
              <a:t>Boston College</a:t>
            </a:r>
          </a:p>
          <a:p>
            <a:pPr>
              <a:lnSpc>
                <a:spcPct val="80000"/>
              </a:lnSpc>
              <a:spcBef>
                <a:spcPts val="0"/>
              </a:spcBef>
              <a:buNone/>
            </a:pPr>
            <a:r>
              <a:rPr lang="en-US" sz="1200" dirty="0">
                <a:solidFill>
                  <a:srgbClr val="000000"/>
                </a:solidFill>
                <a:latin typeface="Arial" charset="0"/>
              </a:rPr>
              <a:t>Boston University</a:t>
            </a:r>
          </a:p>
          <a:p>
            <a:pPr>
              <a:lnSpc>
                <a:spcPct val="80000"/>
              </a:lnSpc>
              <a:spcBef>
                <a:spcPts val="0"/>
              </a:spcBef>
              <a:buNone/>
            </a:pPr>
            <a:r>
              <a:rPr lang="en-US" sz="1200" dirty="0">
                <a:solidFill>
                  <a:srgbClr val="000000"/>
                </a:solidFill>
                <a:latin typeface="Arial" charset="0"/>
              </a:rPr>
              <a:t>Brandeis University</a:t>
            </a:r>
          </a:p>
          <a:p>
            <a:pPr>
              <a:lnSpc>
                <a:spcPct val="80000"/>
              </a:lnSpc>
              <a:spcBef>
                <a:spcPts val="0"/>
              </a:spcBef>
              <a:buNone/>
            </a:pPr>
            <a:r>
              <a:rPr lang="en-US" sz="1200" dirty="0">
                <a:solidFill>
                  <a:srgbClr val="000000"/>
                </a:solidFill>
                <a:latin typeface="Arial" charset="0"/>
              </a:rPr>
              <a:t>Brown University</a:t>
            </a:r>
          </a:p>
          <a:p>
            <a:pPr>
              <a:lnSpc>
                <a:spcPct val="80000"/>
              </a:lnSpc>
              <a:spcBef>
                <a:spcPts val="0"/>
              </a:spcBef>
              <a:buNone/>
            </a:pPr>
            <a:r>
              <a:rPr lang="en-US" sz="1200" dirty="0">
                <a:solidFill>
                  <a:srgbClr val="000000"/>
                </a:solidFill>
                <a:latin typeface="Arial" charset="0"/>
              </a:rPr>
              <a:t>Carnegie Mellon University</a:t>
            </a:r>
          </a:p>
          <a:p>
            <a:pPr>
              <a:lnSpc>
                <a:spcPct val="80000"/>
              </a:lnSpc>
              <a:spcBef>
                <a:spcPts val="0"/>
              </a:spcBef>
              <a:buNone/>
            </a:pPr>
            <a:r>
              <a:rPr lang="en-US" sz="1200" dirty="0">
                <a:solidFill>
                  <a:srgbClr val="000000"/>
                </a:solidFill>
                <a:latin typeface="Arial" charset="0"/>
              </a:rPr>
              <a:t>Case Western Reserve</a:t>
            </a:r>
          </a:p>
          <a:p>
            <a:pPr>
              <a:lnSpc>
                <a:spcPct val="80000"/>
              </a:lnSpc>
              <a:spcBef>
                <a:spcPts val="0"/>
              </a:spcBef>
              <a:buNone/>
            </a:pPr>
            <a:r>
              <a:rPr lang="en-US" sz="1200" dirty="0">
                <a:solidFill>
                  <a:srgbClr val="000000"/>
                </a:solidFill>
                <a:latin typeface="Arial" charset="0"/>
              </a:rPr>
              <a:t>Colby College</a:t>
            </a:r>
          </a:p>
          <a:p>
            <a:pPr>
              <a:lnSpc>
                <a:spcPct val="80000"/>
              </a:lnSpc>
              <a:spcBef>
                <a:spcPts val="0"/>
              </a:spcBef>
              <a:buNone/>
            </a:pPr>
            <a:r>
              <a:rPr lang="en-US" sz="1200" dirty="0">
                <a:solidFill>
                  <a:srgbClr val="000000"/>
                </a:solidFill>
                <a:latin typeface="Arial" charset="0"/>
              </a:rPr>
              <a:t>Columbia University</a:t>
            </a:r>
          </a:p>
          <a:p>
            <a:pPr>
              <a:lnSpc>
                <a:spcPct val="80000"/>
              </a:lnSpc>
              <a:spcBef>
                <a:spcPts val="0"/>
              </a:spcBef>
              <a:buNone/>
            </a:pPr>
            <a:r>
              <a:rPr lang="en-US" sz="1200" dirty="0">
                <a:solidFill>
                  <a:srgbClr val="000000"/>
                </a:solidFill>
                <a:latin typeface="Arial" charset="0"/>
              </a:rPr>
              <a:t>Cornell University</a:t>
            </a:r>
          </a:p>
          <a:p>
            <a:pPr>
              <a:lnSpc>
                <a:spcPct val="80000"/>
              </a:lnSpc>
              <a:spcBef>
                <a:spcPts val="0"/>
              </a:spcBef>
              <a:buNone/>
            </a:pPr>
            <a:r>
              <a:rPr lang="en-US" sz="1200" dirty="0">
                <a:solidFill>
                  <a:srgbClr val="000000"/>
                </a:solidFill>
                <a:latin typeface="Arial" charset="0"/>
              </a:rPr>
              <a:t>Dartmouth College</a:t>
            </a:r>
          </a:p>
          <a:p>
            <a:pPr>
              <a:lnSpc>
                <a:spcPct val="80000"/>
              </a:lnSpc>
              <a:spcBef>
                <a:spcPts val="0"/>
              </a:spcBef>
              <a:buNone/>
            </a:pPr>
            <a:r>
              <a:rPr lang="en-US" sz="1200" dirty="0">
                <a:solidFill>
                  <a:srgbClr val="000000"/>
                </a:solidFill>
                <a:latin typeface="Arial" charset="0"/>
              </a:rPr>
              <a:t>Duke University</a:t>
            </a:r>
          </a:p>
          <a:p>
            <a:pPr>
              <a:lnSpc>
                <a:spcPct val="80000"/>
              </a:lnSpc>
              <a:spcBef>
                <a:spcPts val="0"/>
              </a:spcBef>
              <a:buNone/>
            </a:pPr>
            <a:r>
              <a:rPr lang="en-US" sz="1200" dirty="0">
                <a:solidFill>
                  <a:srgbClr val="000000"/>
                </a:solidFill>
                <a:latin typeface="Arial" charset="0"/>
              </a:rPr>
              <a:t>Emory University</a:t>
            </a:r>
          </a:p>
          <a:p>
            <a:pPr>
              <a:lnSpc>
                <a:spcPct val="80000"/>
              </a:lnSpc>
              <a:spcBef>
                <a:spcPts val="0"/>
              </a:spcBef>
              <a:buNone/>
            </a:pPr>
            <a:r>
              <a:rPr lang="en-US" sz="1200" dirty="0">
                <a:solidFill>
                  <a:srgbClr val="000000"/>
                </a:solidFill>
                <a:latin typeface="Arial" charset="0"/>
              </a:rPr>
              <a:t>Florida State University </a:t>
            </a:r>
          </a:p>
          <a:p>
            <a:pPr>
              <a:lnSpc>
                <a:spcPct val="80000"/>
              </a:lnSpc>
              <a:spcBef>
                <a:spcPts val="0"/>
              </a:spcBef>
              <a:buNone/>
            </a:pPr>
            <a:r>
              <a:rPr lang="en-US" sz="1200" dirty="0">
                <a:solidFill>
                  <a:srgbClr val="000000"/>
                </a:solidFill>
                <a:latin typeface="Arial" charset="0"/>
              </a:rPr>
              <a:t>Getty Research Institute</a:t>
            </a:r>
          </a:p>
          <a:p>
            <a:pPr>
              <a:lnSpc>
                <a:spcPct val="80000"/>
              </a:lnSpc>
              <a:spcBef>
                <a:spcPts val="0"/>
              </a:spcBef>
              <a:buNone/>
            </a:pPr>
            <a:r>
              <a:rPr lang="en-US" sz="1200" dirty="0">
                <a:solidFill>
                  <a:srgbClr val="000000"/>
                </a:solidFill>
                <a:latin typeface="Arial" charset="0"/>
              </a:rPr>
              <a:t>Georgetown University</a:t>
            </a:r>
          </a:p>
          <a:p>
            <a:pPr>
              <a:lnSpc>
                <a:spcPct val="80000"/>
              </a:lnSpc>
              <a:spcBef>
                <a:spcPts val="0"/>
              </a:spcBef>
              <a:buNone/>
            </a:pPr>
            <a:r>
              <a:rPr lang="en-US" sz="1200" dirty="0">
                <a:solidFill>
                  <a:srgbClr val="000000"/>
                </a:solidFill>
                <a:latin typeface="Arial" charset="0"/>
              </a:rPr>
              <a:t>Georgia Tech</a:t>
            </a:r>
          </a:p>
          <a:p>
            <a:pPr>
              <a:lnSpc>
                <a:spcPct val="80000"/>
              </a:lnSpc>
              <a:spcBef>
                <a:spcPts val="0"/>
              </a:spcBef>
              <a:buNone/>
            </a:pPr>
            <a:r>
              <a:rPr lang="en-US" sz="1200" dirty="0">
                <a:solidFill>
                  <a:srgbClr val="000000"/>
                </a:solidFill>
                <a:latin typeface="Arial" charset="0"/>
              </a:rPr>
              <a:t>Harvard University Library</a:t>
            </a:r>
          </a:p>
          <a:p>
            <a:pPr>
              <a:lnSpc>
                <a:spcPct val="80000"/>
              </a:lnSpc>
              <a:spcBef>
                <a:spcPts val="0"/>
              </a:spcBef>
              <a:buNone/>
            </a:pPr>
            <a:r>
              <a:rPr lang="en-US" sz="1200" dirty="0">
                <a:solidFill>
                  <a:srgbClr val="000000"/>
                </a:solidFill>
                <a:latin typeface="Arial" charset="0"/>
              </a:rPr>
              <a:t>Indiana University</a:t>
            </a:r>
          </a:p>
          <a:p>
            <a:pPr>
              <a:lnSpc>
                <a:spcPct val="80000"/>
              </a:lnSpc>
              <a:spcBef>
                <a:spcPts val="0"/>
              </a:spcBef>
              <a:buNone/>
            </a:pPr>
            <a:r>
              <a:rPr lang="en-US" sz="1200" dirty="0">
                <a:solidFill>
                  <a:srgbClr val="000000"/>
                </a:solidFill>
                <a:latin typeface="Arial" charset="0"/>
              </a:rPr>
              <a:t>Iowa State University</a:t>
            </a:r>
          </a:p>
          <a:p>
            <a:pPr>
              <a:lnSpc>
                <a:spcPct val="80000"/>
              </a:lnSpc>
              <a:spcBef>
                <a:spcPts val="0"/>
              </a:spcBef>
              <a:buNone/>
            </a:pPr>
            <a:r>
              <a:rPr lang="en-US" sz="1200" dirty="0">
                <a:solidFill>
                  <a:srgbClr val="000000"/>
                </a:solidFill>
                <a:latin typeface="Arial" charset="0"/>
              </a:rPr>
              <a:t>Johns Hopkins University</a:t>
            </a:r>
          </a:p>
          <a:p>
            <a:pPr>
              <a:lnSpc>
                <a:spcPct val="80000"/>
              </a:lnSpc>
              <a:spcBef>
                <a:spcPts val="0"/>
              </a:spcBef>
              <a:buNone/>
            </a:pPr>
            <a:r>
              <a:rPr lang="en-US" sz="1200" dirty="0">
                <a:solidFill>
                  <a:srgbClr val="000000"/>
                </a:solidFill>
                <a:latin typeface="Arial" charset="0"/>
              </a:rPr>
              <a:t>Kansas State University</a:t>
            </a:r>
          </a:p>
          <a:p>
            <a:pPr>
              <a:lnSpc>
                <a:spcPct val="80000"/>
              </a:lnSpc>
              <a:spcBef>
                <a:spcPts val="0"/>
              </a:spcBef>
              <a:buNone/>
            </a:pPr>
            <a:r>
              <a:rPr lang="en-US" sz="1200" dirty="0">
                <a:solidFill>
                  <a:srgbClr val="000000"/>
                </a:solidFill>
                <a:latin typeface="Arial" charset="0"/>
              </a:rPr>
              <a:t>Lafayette College</a:t>
            </a:r>
          </a:p>
          <a:p>
            <a:pPr>
              <a:lnSpc>
                <a:spcPct val="80000"/>
              </a:lnSpc>
              <a:spcBef>
                <a:spcPts val="0"/>
              </a:spcBef>
              <a:buNone/>
            </a:pPr>
            <a:r>
              <a:rPr lang="en-US" sz="1200" dirty="0">
                <a:solidFill>
                  <a:srgbClr val="000000"/>
                </a:solidFill>
                <a:latin typeface="Arial" charset="0"/>
              </a:rPr>
              <a:t>Library of Congress</a:t>
            </a:r>
          </a:p>
          <a:p>
            <a:pPr>
              <a:lnSpc>
                <a:spcPct val="80000"/>
              </a:lnSpc>
              <a:spcBef>
                <a:spcPts val="0"/>
              </a:spcBef>
              <a:buNone/>
            </a:pPr>
            <a:r>
              <a:rPr lang="en-US" sz="1200" dirty="0">
                <a:solidFill>
                  <a:srgbClr val="000000"/>
                </a:solidFill>
                <a:latin typeface="Arial" charset="0"/>
              </a:rPr>
              <a:t>Massachusetts Institute of Technology</a:t>
            </a:r>
          </a:p>
          <a:p>
            <a:pPr>
              <a:lnSpc>
                <a:spcPct val="80000"/>
              </a:lnSpc>
              <a:spcBef>
                <a:spcPts val="0"/>
              </a:spcBef>
              <a:buNone/>
            </a:pPr>
            <a:r>
              <a:rPr lang="en-US" sz="1200" dirty="0">
                <a:solidFill>
                  <a:srgbClr val="000000"/>
                </a:solidFill>
                <a:latin typeface="Arial" charset="0"/>
              </a:rPr>
              <a:t>McGill University`</a:t>
            </a:r>
          </a:p>
          <a:p>
            <a:pPr>
              <a:lnSpc>
                <a:spcPct val="80000"/>
              </a:lnSpc>
              <a:spcBef>
                <a:spcPts val="0"/>
              </a:spcBef>
              <a:buNone/>
            </a:pPr>
            <a:r>
              <a:rPr lang="en-US" sz="1200" dirty="0">
                <a:solidFill>
                  <a:srgbClr val="000000"/>
                </a:solidFill>
                <a:latin typeface="Arial" charset="0"/>
              </a:rPr>
              <a:t>Michigan State University</a:t>
            </a:r>
          </a:p>
          <a:p>
            <a:pPr>
              <a:lnSpc>
                <a:spcPct val="80000"/>
              </a:lnSpc>
              <a:spcBef>
                <a:spcPts val="0"/>
              </a:spcBef>
              <a:buNone/>
            </a:pPr>
            <a:r>
              <a:rPr lang="en-US" sz="1200" dirty="0">
                <a:solidFill>
                  <a:srgbClr val="000000"/>
                </a:solidFill>
                <a:latin typeface="Arial" charset="0"/>
              </a:rPr>
              <a:t>Montana State University</a:t>
            </a:r>
          </a:p>
          <a:p>
            <a:pPr>
              <a:lnSpc>
                <a:spcPct val="80000"/>
              </a:lnSpc>
              <a:spcBef>
                <a:spcPts val="0"/>
              </a:spcBef>
              <a:buNone/>
            </a:pPr>
            <a:r>
              <a:rPr lang="en-US" sz="1200" dirty="0">
                <a:solidFill>
                  <a:srgbClr val="000000"/>
                </a:solidFill>
                <a:latin typeface="Arial" charset="0"/>
              </a:rPr>
              <a:t>Mount Holyoke College</a:t>
            </a:r>
          </a:p>
          <a:p>
            <a:pPr>
              <a:lnSpc>
                <a:spcPct val="80000"/>
              </a:lnSpc>
              <a:spcBef>
                <a:spcPts val="0"/>
              </a:spcBef>
              <a:buNone/>
            </a:pPr>
            <a:r>
              <a:rPr lang="en-US" sz="1200" dirty="0">
                <a:solidFill>
                  <a:srgbClr val="000000"/>
                </a:solidFill>
                <a:latin typeface="Arial" charset="0"/>
              </a:rPr>
              <a:t>New York Public Library</a:t>
            </a:r>
          </a:p>
          <a:p>
            <a:pPr>
              <a:lnSpc>
                <a:spcPct val="80000"/>
              </a:lnSpc>
              <a:spcBef>
                <a:spcPts val="0"/>
              </a:spcBef>
              <a:buNone/>
            </a:pPr>
            <a:r>
              <a:rPr lang="en-US" sz="1200" dirty="0">
                <a:solidFill>
                  <a:srgbClr val="000000"/>
                </a:solidFill>
                <a:latin typeface="Arial" charset="0"/>
              </a:rPr>
              <a:t>New York University</a:t>
            </a:r>
          </a:p>
          <a:p>
            <a:pPr>
              <a:lnSpc>
                <a:spcPct val="80000"/>
              </a:lnSpc>
              <a:spcBef>
                <a:spcPts val="0"/>
              </a:spcBef>
              <a:buNone/>
            </a:pPr>
            <a:r>
              <a:rPr lang="en-US" sz="1200" dirty="0">
                <a:solidFill>
                  <a:srgbClr val="000000"/>
                </a:solidFill>
                <a:latin typeface="Arial" charset="0"/>
              </a:rPr>
              <a:t>North Carolina Central University</a:t>
            </a:r>
          </a:p>
        </p:txBody>
      </p:sp>
      <p:sp>
        <p:nvSpPr>
          <p:cNvPr id="9220" name="Rectangle 13"/>
          <p:cNvSpPr>
            <a:spLocks noGrp="1"/>
          </p:cNvSpPr>
          <p:nvPr>
            <p:ph type="body" sz="half" idx="4294967295"/>
          </p:nvPr>
        </p:nvSpPr>
        <p:spPr>
          <a:xfrm>
            <a:off x="3429000" y="152400"/>
            <a:ext cx="1981200" cy="7620000"/>
          </a:xfrm>
        </p:spPr>
        <p:txBody>
          <a:bodyPr>
            <a:noAutofit/>
          </a:bodyPr>
          <a:lstStyle/>
          <a:p>
            <a:pPr>
              <a:lnSpc>
                <a:spcPct val="80000"/>
              </a:lnSpc>
              <a:spcBef>
                <a:spcPts val="0"/>
              </a:spcBef>
              <a:buNone/>
            </a:pPr>
            <a:r>
              <a:rPr lang="en-US" sz="1200" dirty="0">
                <a:solidFill>
                  <a:srgbClr val="000000"/>
                </a:solidFill>
                <a:latin typeface="Arial" charset="0"/>
              </a:rPr>
              <a:t>North Carolina State University</a:t>
            </a:r>
          </a:p>
          <a:p>
            <a:pPr>
              <a:lnSpc>
                <a:spcPct val="80000"/>
              </a:lnSpc>
              <a:spcBef>
                <a:spcPts val="0"/>
              </a:spcBef>
              <a:buNone/>
            </a:pPr>
            <a:r>
              <a:rPr lang="en-US" sz="1200" dirty="0">
                <a:solidFill>
                  <a:srgbClr val="000000"/>
                </a:solidFill>
                <a:latin typeface="Arial" charset="0"/>
              </a:rPr>
              <a:t>Northeastern University</a:t>
            </a:r>
          </a:p>
          <a:p>
            <a:pPr>
              <a:lnSpc>
                <a:spcPct val="80000"/>
              </a:lnSpc>
              <a:spcBef>
                <a:spcPts val="0"/>
              </a:spcBef>
              <a:buNone/>
            </a:pPr>
            <a:r>
              <a:rPr lang="en-US" sz="1200" dirty="0">
                <a:solidFill>
                  <a:srgbClr val="000000"/>
                </a:solidFill>
                <a:latin typeface="Arial" charset="0"/>
              </a:rPr>
              <a:t>Northwestern University</a:t>
            </a:r>
          </a:p>
          <a:p>
            <a:pPr>
              <a:lnSpc>
                <a:spcPct val="80000"/>
              </a:lnSpc>
              <a:spcBef>
                <a:spcPts val="0"/>
              </a:spcBef>
              <a:buNone/>
            </a:pPr>
            <a:r>
              <a:rPr lang="en-US" sz="1200" dirty="0">
                <a:solidFill>
                  <a:srgbClr val="000000"/>
                </a:solidFill>
                <a:latin typeface="Arial" charset="0"/>
              </a:rPr>
              <a:t>Oklahoma State University</a:t>
            </a:r>
          </a:p>
          <a:p>
            <a:pPr>
              <a:lnSpc>
                <a:spcPct val="80000"/>
              </a:lnSpc>
              <a:spcBef>
                <a:spcPts val="0"/>
              </a:spcBef>
              <a:buNone/>
            </a:pPr>
            <a:r>
              <a:rPr lang="en-US" sz="1200" dirty="0">
                <a:solidFill>
                  <a:srgbClr val="000000"/>
                </a:solidFill>
                <a:latin typeface="Arial" charset="0"/>
              </a:rPr>
              <a:t>The Ohio State University</a:t>
            </a:r>
          </a:p>
          <a:p>
            <a:pPr>
              <a:lnSpc>
                <a:spcPct val="80000"/>
              </a:lnSpc>
              <a:spcBef>
                <a:spcPts val="0"/>
              </a:spcBef>
              <a:buNone/>
            </a:pPr>
            <a:r>
              <a:rPr lang="en-US" sz="1200" dirty="0">
                <a:solidFill>
                  <a:srgbClr val="000000"/>
                </a:solidFill>
                <a:latin typeface="Arial" charset="0"/>
              </a:rPr>
              <a:t>The Pennsylvania State University</a:t>
            </a:r>
          </a:p>
          <a:p>
            <a:pPr>
              <a:lnSpc>
                <a:spcPct val="80000"/>
              </a:lnSpc>
              <a:spcBef>
                <a:spcPts val="0"/>
              </a:spcBef>
              <a:buNone/>
            </a:pPr>
            <a:r>
              <a:rPr lang="en-US" sz="1200" dirty="0">
                <a:solidFill>
                  <a:srgbClr val="000000"/>
                </a:solidFill>
                <a:latin typeface="Arial" charset="0"/>
              </a:rPr>
              <a:t>Princeton University</a:t>
            </a:r>
          </a:p>
          <a:p>
            <a:pPr>
              <a:lnSpc>
                <a:spcPct val="80000"/>
              </a:lnSpc>
              <a:spcBef>
                <a:spcPts val="0"/>
              </a:spcBef>
              <a:buNone/>
            </a:pPr>
            <a:r>
              <a:rPr lang="en-US" sz="1200" dirty="0">
                <a:solidFill>
                  <a:srgbClr val="000000"/>
                </a:solidFill>
                <a:latin typeface="Arial" charset="0"/>
              </a:rPr>
              <a:t>Purdue University</a:t>
            </a:r>
          </a:p>
          <a:p>
            <a:pPr>
              <a:lnSpc>
                <a:spcPct val="80000"/>
              </a:lnSpc>
              <a:spcBef>
                <a:spcPts val="0"/>
              </a:spcBef>
              <a:buNone/>
            </a:pPr>
            <a:r>
              <a:rPr lang="en-US" sz="1200" dirty="0">
                <a:solidFill>
                  <a:srgbClr val="000000"/>
                </a:solidFill>
                <a:latin typeface="Arial" charset="0"/>
              </a:rPr>
              <a:t>Rutgers University</a:t>
            </a:r>
          </a:p>
          <a:p>
            <a:pPr>
              <a:lnSpc>
                <a:spcPct val="80000"/>
              </a:lnSpc>
              <a:spcBef>
                <a:spcPts val="0"/>
              </a:spcBef>
              <a:buNone/>
            </a:pPr>
            <a:r>
              <a:rPr lang="en-US" sz="1200" dirty="0">
                <a:solidFill>
                  <a:srgbClr val="000000"/>
                </a:solidFill>
                <a:latin typeface="Arial" charset="0"/>
              </a:rPr>
              <a:t>Stanford University</a:t>
            </a:r>
          </a:p>
          <a:p>
            <a:pPr>
              <a:lnSpc>
                <a:spcPct val="80000"/>
              </a:lnSpc>
              <a:spcBef>
                <a:spcPts val="0"/>
              </a:spcBef>
              <a:buNone/>
            </a:pPr>
            <a:r>
              <a:rPr lang="en-US" sz="1200" dirty="0">
                <a:solidFill>
                  <a:srgbClr val="000000"/>
                </a:solidFill>
                <a:latin typeface="Arial" charset="0"/>
              </a:rPr>
              <a:t>State University System of Florida</a:t>
            </a:r>
          </a:p>
          <a:p>
            <a:pPr>
              <a:lnSpc>
                <a:spcPct val="80000"/>
              </a:lnSpc>
              <a:spcBef>
                <a:spcPts val="0"/>
              </a:spcBef>
              <a:buNone/>
            </a:pPr>
            <a:r>
              <a:rPr lang="en-US" sz="1200" dirty="0">
                <a:solidFill>
                  <a:srgbClr val="000000"/>
                </a:solidFill>
                <a:latin typeface="Arial" charset="0"/>
              </a:rPr>
              <a:t>Syracuse University</a:t>
            </a:r>
          </a:p>
          <a:p>
            <a:pPr>
              <a:lnSpc>
                <a:spcPct val="80000"/>
              </a:lnSpc>
              <a:spcBef>
                <a:spcPts val="0"/>
              </a:spcBef>
              <a:buNone/>
            </a:pPr>
            <a:r>
              <a:rPr lang="en-US" sz="1200" dirty="0">
                <a:solidFill>
                  <a:srgbClr val="000000"/>
                </a:solidFill>
                <a:latin typeface="Arial" charset="0"/>
              </a:rPr>
              <a:t>Temple University</a:t>
            </a:r>
          </a:p>
          <a:p>
            <a:pPr>
              <a:lnSpc>
                <a:spcPct val="80000"/>
              </a:lnSpc>
              <a:spcBef>
                <a:spcPts val="0"/>
              </a:spcBef>
              <a:buNone/>
            </a:pPr>
            <a:r>
              <a:rPr lang="en-US" sz="1200" dirty="0">
                <a:solidFill>
                  <a:srgbClr val="000000"/>
                </a:solidFill>
                <a:latin typeface="Arial" charset="0"/>
              </a:rPr>
              <a:t>Texas A&amp;M University</a:t>
            </a:r>
          </a:p>
          <a:p>
            <a:pPr>
              <a:lnSpc>
                <a:spcPct val="80000"/>
              </a:lnSpc>
              <a:spcBef>
                <a:spcPts val="0"/>
              </a:spcBef>
              <a:buNone/>
            </a:pPr>
            <a:r>
              <a:rPr lang="en-US" sz="1200" dirty="0">
                <a:solidFill>
                  <a:srgbClr val="000000"/>
                </a:solidFill>
                <a:latin typeface="Arial" charset="0"/>
              </a:rPr>
              <a:t>Texas Tech University</a:t>
            </a:r>
          </a:p>
          <a:p>
            <a:pPr>
              <a:lnSpc>
                <a:spcPct val="80000"/>
              </a:lnSpc>
              <a:spcBef>
                <a:spcPts val="0"/>
              </a:spcBef>
              <a:buNone/>
            </a:pPr>
            <a:r>
              <a:rPr lang="en-US" sz="1200" dirty="0">
                <a:solidFill>
                  <a:srgbClr val="000000"/>
                </a:solidFill>
                <a:latin typeface="Arial" charset="0"/>
              </a:rPr>
              <a:t>Tufts University</a:t>
            </a:r>
          </a:p>
          <a:p>
            <a:pPr>
              <a:lnSpc>
                <a:spcPct val="80000"/>
              </a:lnSpc>
              <a:spcBef>
                <a:spcPts val="0"/>
              </a:spcBef>
              <a:buNone/>
            </a:pPr>
            <a:r>
              <a:rPr lang="en-US" sz="1200" dirty="0">
                <a:solidFill>
                  <a:srgbClr val="000000"/>
                </a:solidFill>
                <a:latin typeface="Arial" charset="0"/>
              </a:rPr>
              <a:t>Universidad </a:t>
            </a:r>
            <a:r>
              <a:rPr lang="en-US" sz="1200" dirty="0" err="1">
                <a:solidFill>
                  <a:srgbClr val="000000"/>
                </a:solidFill>
                <a:latin typeface="Arial" charset="0"/>
              </a:rPr>
              <a:t>Complutense</a:t>
            </a:r>
            <a:r>
              <a:rPr lang="en-US" sz="1200" dirty="0">
                <a:solidFill>
                  <a:srgbClr val="000000"/>
                </a:solidFill>
                <a:latin typeface="Arial" charset="0"/>
              </a:rPr>
              <a:t> de Madrid</a:t>
            </a:r>
          </a:p>
          <a:p>
            <a:pPr>
              <a:lnSpc>
                <a:spcPct val="80000"/>
              </a:lnSpc>
              <a:spcBef>
                <a:spcPts val="0"/>
              </a:spcBef>
              <a:buNone/>
            </a:pPr>
            <a:r>
              <a:rPr lang="en-US" sz="1200" dirty="0">
                <a:solidFill>
                  <a:srgbClr val="000000"/>
                </a:solidFill>
                <a:latin typeface="Arial" charset="0"/>
              </a:rPr>
              <a:t>University of Alabama</a:t>
            </a:r>
          </a:p>
          <a:p>
            <a:pPr>
              <a:lnSpc>
                <a:spcPct val="80000"/>
              </a:lnSpc>
              <a:spcBef>
                <a:spcPts val="0"/>
              </a:spcBef>
              <a:buNone/>
            </a:pPr>
            <a:r>
              <a:rPr lang="en-US" sz="1200" dirty="0">
                <a:solidFill>
                  <a:srgbClr val="000000"/>
                </a:solidFill>
                <a:latin typeface="Arial" charset="0"/>
              </a:rPr>
              <a:t>University of Alberta</a:t>
            </a:r>
          </a:p>
          <a:p>
            <a:pPr>
              <a:lnSpc>
                <a:spcPct val="80000"/>
              </a:lnSpc>
              <a:spcBef>
                <a:spcPts val="0"/>
              </a:spcBef>
              <a:buNone/>
            </a:pPr>
            <a:r>
              <a:rPr lang="en-US" sz="1200" dirty="0">
                <a:solidFill>
                  <a:srgbClr val="000000"/>
                </a:solidFill>
                <a:latin typeface="Arial" charset="0"/>
                <a:cs typeface="Arial" charset="0"/>
              </a:rPr>
              <a:t>University of Arizona</a:t>
            </a:r>
          </a:p>
          <a:p>
            <a:pPr>
              <a:lnSpc>
                <a:spcPct val="80000"/>
              </a:lnSpc>
              <a:spcBef>
                <a:spcPts val="0"/>
              </a:spcBef>
              <a:buNone/>
            </a:pPr>
            <a:r>
              <a:rPr lang="en-US" sz="1200" dirty="0">
                <a:solidFill>
                  <a:srgbClr val="000000"/>
                </a:solidFill>
                <a:latin typeface="Arial" charset="0"/>
                <a:cs typeface="Arial" charset="0"/>
              </a:rPr>
              <a:t>University of British Columbia</a:t>
            </a:r>
          </a:p>
          <a:p>
            <a:pPr>
              <a:lnSpc>
                <a:spcPct val="80000"/>
              </a:lnSpc>
              <a:spcBef>
                <a:spcPts val="0"/>
              </a:spcBef>
              <a:buNone/>
            </a:pPr>
            <a:r>
              <a:rPr lang="en-US" sz="1200" dirty="0">
                <a:solidFill>
                  <a:srgbClr val="000000"/>
                </a:solidFill>
                <a:latin typeface="Arial" charset="0"/>
                <a:cs typeface="Arial" charset="0"/>
              </a:rPr>
              <a:t>University of Calgary</a:t>
            </a:r>
            <a:endParaRPr lang="en-US" sz="1200" dirty="0">
              <a:solidFill>
                <a:srgbClr val="000000"/>
              </a:solidFill>
              <a:latin typeface="Arial" charset="0"/>
            </a:endParaRPr>
          </a:p>
          <a:p>
            <a:pPr>
              <a:lnSpc>
                <a:spcPct val="80000"/>
              </a:lnSpc>
              <a:spcBef>
                <a:spcPts val="0"/>
              </a:spcBef>
              <a:buNone/>
            </a:pPr>
            <a:r>
              <a:rPr lang="en-US" sz="1200" b="1" dirty="0">
                <a:solidFill>
                  <a:srgbClr val="000000"/>
                </a:solidFill>
                <a:latin typeface="Arial" charset="0"/>
              </a:rPr>
              <a:t>University of California</a:t>
            </a:r>
          </a:p>
          <a:p>
            <a:pPr>
              <a:lnSpc>
                <a:spcPct val="80000"/>
              </a:lnSpc>
              <a:spcBef>
                <a:spcPts val="0"/>
              </a:spcBef>
              <a:buNone/>
            </a:pPr>
            <a:r>
              <a:rPr lang="en-US" sz="1200" b="1" dirty="0">
                <a:solidFill>
                  <a:srgbClr val="000000"/>
                </a:solidFill>
                <a:latin typeface="Arial" charset="0"/>
              </a:rPr>
              <a:t>	Berkeley</a:t>
            </a:r>
          </a:p>
          <a:p>
            <a:pPr>
              <a:lnSpc>
                <a:spcPct val="80000"/>
              </a:lnSpc>
              <a:spcBef>
                <a:spcPts val="0"/>
              </a:spcBef>
              <a:buNone/>
            </a:pPr>
            <a:r>
              <a:rPr lang="en-US" sz="1200" b="1" dirty="0">
                <a:solidFill>
                  <a:srgbClr val="000000"/>
                </a:solidFill>
                <a:latin typeface="Arial" charset="0"/>
              </a:rPr>
              <a:t>	Davis</a:t>
            </a:r>
          </a:p>
          <a:p>
            <a:pPr>
              <a:lnSpc>
                <a:spcPct val="80000"/>
              </a:lnSpc>
              <a:spcBef>
                <a:spcPts val="0"/>
              </a:spcBef>
              <a:buNone/>
            </a:pPr>
            <a:r>
              <a:rPr lang="en-US" sz="1200" b="1" dirty="0">
                <a:solidFill>
                  <a:srgbClr val="000000"/>
                </a:solidFill>
                <a:latin typeface="Arial" charset="0"/>
              </a:rPr>
              <a:t>	Irvine</a:t>
            </a:r>
          </a:p>
          <a:p>
            <a:pPr>
              <a:lnSpc>
                <a:spcPct val="80000"/>
              </a:lnSpc>
              <a:spcBef>
                <a:spcPts val="0"/>
              </a:spcBef>
              <a:buNone/>
            </a:pPr>
            <a:r>
              <a:rPr lang="en-US" sz="1200" b="1" dirty="0">
                <a:solidFill>
                  <a:srgbClr val="000000"/>
                </a:solidFill>
                <a:latin typeface="Arial" charset="0"/>
              </a:rPr>
              <a:t>	Los Angeles</a:t>
            </a:r>
          </a:p>
          <a:p>
            <a:pPr>
              <a:lnSpc>
                <a:spcPct val="80000"/>
              </a:lnSpc>
              <a:spcBef>
                <a:spcPts val="0"/>
              </a:spcBef>
              <a:buNone/>
            </a:pPr>
            <a:r>
              <a:rPr lang="en-US" sz="1200" b="1" dirty="0">
                <a:solidFill>
                  <a:srgbClr val="000000"/>
                </a:solidFill>
                <a:latin typeface="Arial" charset="0"/>
              </a:rPr>
              <a:t>	Merced</a:t>
            </a:r>
          </a:p>
          <a:p>
            <a:pPr>
              <a:lnSpc>
                <a:spcPct val="80000"/>
              </a:lnSpc>
              <a:spcBef>
                <a:spcPts val="0"/>
              </a:spcBef>
              <a:buNone/>
            </a:pPr>
            <a:r>
              <a:rPr lang="en-US" sz="1200" b="1" dirty="0">
                <a:solidFill>
                  <a:srgbClr val="000000"/>
                </a:solidFill>
                <a:latin typeface="Arial" charset="0"/>
              </a:rPr>
              <a:t>	Riverside</a:t>
            </a:r>
          </a:p>
          <a:p>
            <a:pPr>
              <a:lnSpc>
                <a:spcPct val="80000"/>
              </a:lnSpc>
              <a:spcBef>
                <a:spcPts val="0"/>
              </a:spcBef>
              <a:buNone/>
            </a:pPr>
            <a:r>
              <a:rPr lang="en-US" sz="1200" b="1" dirty="0">
                <a:solidFill>
                  <a:srgbClr val="000000"/>
                </a:solidFill>
                <a:latin typeface="Arial" charset="0"/>
              </a:rPr>
              <a:t>	San Diego</a:t>
            </a:r>
          </a:p>
          <a:p>
            <a:pPr>
              <a:lnSpc>
                <a:spcPct val="80000"/>
              </a:lnSpc>
              <a:spcBef>
                <a:spcPts val="0"/>
              </a:spcBef>
              <a:buNone/>
            </a:pPr>
            <a:r>
              <a:rPr lang="en-US" sz="1200" b="1" dirty="0">
                <a:solidFill>
                  <a:srgbClr val="000000"/>
                </a:solidFill>
                <a:latin typeface="Arial" charset="0"/>
              </a:rPr>
              <a:t>	San Francisco</a:t>
            </a:r>
          </a:p>
          <a:p>
            <a:pPr>
              <a:lnSpc>
                <a:spcPct val="80000"/>
              </a:lnSpc>
              <a:spcBef>
                <a:spcPts val="0"/>
              </a:spcBef>
              <a:buNone/>
            </a:pPr>
            <a:r>
              <a:rPr lang="en-US" sz="1200" b="1" dirty="0">
                <a:solidFill>
                  <a:srgbClr val="000000"/>
                </a:solidFill>
                <a:latin typeface="Arial" charset="0"/>
              </a:rPr>
              <a:t>	Santa Barbara</a:t>
            </a:r>
          </a:p>
          <a:p>
            <a:pPr>
              <a:lnSpc>
                <a:spcPct val="80000"/>
              </a:lnSpc>
              <a:spcBef>
                <a:spcPts val="0"/>
              </a:spcBef>
              <a:buNone/>
            </a:pPr>
            <a:r>
              <a:rPr lang="en-US" sz="1200" b="1" dirty="0">
                <a:solidFill>
                  <a:srgbClr val="000000"/>
                </a:solidFill>
                <a:latin typeface="Arial" charset="0"/>
              </a:rPr>
              <a:t>	Santa Cruz</a:t>
            </a:r>
          </a:p>
          <a:p>
            <a:pPr>
              <a:lnSpc>
                <a:spcPct val="80000"/>
              </a:lnSpc>
              <a:spcBef>
                <a:spcPts val="0"/>
              </a:spcBef>
              <a:buNone/>
            </a:pPr>
            <a:r>
              <a:rPr lang="en-US" sz="1200" b="1" dirty="0">
                <a:solidFill>
                  <a:srgbClr val="000000"/>
                </a:solidFill>
                <a:latin typeface="Arial" charset="0"/>
              </a:rPr>
              <a:t>	California Digital Library</a:t>
            </a:r>
            <a:endParaRPr lang="en-US" sz="1200" b="1" dirty="0">
              <a:latin typeface="Calibri" charset="0"/>
            </a:endParaRPr>
          </a:p>
          <a:p>
            <a:pPr marL="0" indent="0">
              <a:lnSpc>
                <a:spcPct val="80000"/>
              </a:lnSpc>
              <a:spcBef>
                <a:spcPts val="0"/>
              </a:spcBef>
              <a:buNone/>
            </a:pPr>
            <a:r>
              <a:rPr lang="en-US" sz="1200" dirty="0">
                <a:solidFill>
                  <a:srgbClr val="000000"/>
                </a:solidFill>
                <a:latin typeface="Arial" charset="0"/>
                <a:cs typeface="Arial" charset="0"/>
              </a:rPr>
              <a:t>The University of Chicago</a:t>
            </a:r>
          </a:p>
          <a:p>
            <a:pPr marL="0" indent="0">
              <a:lnSpc>
                <a:spcPct val="80000"/>
              </a:lnSpc>
              <a:spcBef>
                <a:spcPts val="0"/>
              </a:spcBef>
              <a:buNone/>
            </a:pPr>
            <a:r>
              <a:rPr lang="en-US" sz="1200" dirty="0">
                <a:solidFill>
                  <a:srgbClr val="000000"/>
                </a:solidFill>
                <a:latin typeface="Arial" charset="0"/>
                <a:cs typeface="Arial" charset="0"/>
              </a:rPr>
              <a:t>University of Connecticut</a:t>
            </a:r>
          </a:p>
          <a:p>
            <a:pPr marL="0" indent="0">
              <a:lnSpc>
                <a:spcPct val="80000"/>
              </a:lnSpc>
              <a:buNone/>
            </a:pPr>
            <a:endParaRPr lang="en-US" sz="1200" dirty="0">
              <a:solidFill>
                <a:srgbClr val="000000"/>
              </a:solidFill>
              <a:latin typeface="Arial" charset="0"/>
              <a:cs typeface="Arial" charset="0"/>
            </a:endParaRPr>
          </a:p>
          <a:p>
            <a:pPr marL="0" indent="0">
              <a:lnSpc>
                <a:spcPct val="80000"/>
              </a:lnSpc>
              <a:buNone/>
            </a:pPr>
            <a:endParaRPr lang="en-US" sz="1200" dirty="0">
              <a:solidFill>
                <a:srgbClr val="000000"/>
              </a:solidFill>
              <a:latin typeface="Arial" charset="0"/>
              <a:cs typeface="Arial" charset="0"/>
            </a:endParaRPr>
          </a:p>
          <a:p>
            <a:pPr marL="0" indent="0">
              <a:lnSpc>
                <a:spcPct val="80000"/>
              </a:lnSpc>
              <a:spcBef>
                <a:spcPts val="0"/>
              </a:spcBef>
              <a:buNone/>
            </a:pPr>
            <a:endParaRPr lang="en-US" sz="1200" dirty="0">
              <a:solidFill>
                <a:srgbClr val="000000"/>
              </a:solidFill>
              <a:latin typeface="Arial" charset="0"/>
              <a:cs typeface="Arial" charset="0"/>
            </a:endParaRPr>
          </a:p>
        </p:txBody>
      </p:sp>
      <p:sp>
        <p:nvSpPr>
          <p:cNvPr id="9221" name="Rectangle 13"/>
          <p:cNvSpPr txBox="1">
            <a:spLocks/>
          </p:cNvSpPr>
          <p:nvPr/>
        </p:nvSpPr>
        <p:spPr bwMode="auto">
          <a:xfrm>
            <a:off x="5715000" y="330705"/>
            <a:ext cx="1981199" cy="812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80000"/>
              </a:lnSpc>
            </a:pPr>
            <a:r>
              <a:rPr lang="en-US" sz="1200" dirty="0">
                <a:solidFill>
                  <a:srgbClr val="000000"/>
                </a:solidFill>
                <a:latin typeface="Arial" charset="0"/>
                <a:cs typeface="Arial" charset="0"/>
              </a:rPr>
              <a:t>University of Delaware</a:t>
            </a:r>
          </a:p>
          <a:p>
            <a:pPr>
              <a:lnSpc>
                <a:spcPct val="80000"/>
              </a:lnSpc>
            </a:pPr>
            <a:r>
              <a:rPr lang="en-US" sz="1200" dirty="0">
                <a:solidFill>
                  <a:srgbClr val="000000"/>
                </a:solidFill>
                <a:latin typeface="Arial" charset="0"/>
                <a:cs typeface="Arial" charset="0"/>
              </a:rPr>
              <a:t>University of Houston</a:t>
            </a:r>
          </a:p>
          <a:p>
            <a:pPr>
              <a:lnSpc>
                <a:spcPct val="80000"/>
              </a:lnSpc>
            </a:pPr>
            <a:r>
              <a:rPr lang="en-US" sz="1200" dirty="0">
                <a:solidFill>
                  <a:srgbClr val="000000"/>
                </a:solidFill>
                <a:latin typeface="Arial" charset="0"/>
                <a:cs typeface="Arial" charset="0"/>
              </a:rPr>
              <a:t>University of Illinois</a:t>
            </a:r>
          </a:p>
          <a:p>
            <a:pPr>
              <a:lnSpc>
                <a:spcPct val="80000"/>
              </a:lnSpc>
            </a:pPr>
            <a:r>
              <a:rPr lang="en-US" sz="1200" dirty="0">
                <a:solidFill>
                  <a:srgbClr val="000000"/>
                </a:solidFill>
                <a:latin typeface="Arial" charset="0"/>
                <a:cs typeface="Arial" charset="0"/>
              </a:rPr>
              <a:t>University of Illinois at Chicago</a:t>
            </a:r>
          </a:p>
          <a:p>
            <a:pPr>
              <a:lnSpc>
                <a:spcPct val="80000"/>
              </a:lnSpc>
            </a:pPr>
            <a:r>
              <a:rPr lang="en-US" sz="1200" dirty="0">
                <a:solidFill>
                  <a:srgbClr val="000000"/>
                </a:solidFill>
                <a:latin typeface="Arial" charset="0"/>
                <a:cs typeface="Arial" charset="0"/>
              </a:rPr>
              <a:t>The University of Iowa</a:t>
            </a:r>
          </a:p>
          <a:p>
            <a:pPr>
              <a:lnSpc>
                <a:spcPct val="80000"/>
              </a:lnSpc>
            </a:pPr>
            <a:r>
              <a:rPr lang="en-US" sz="1200" dirty="0">
                <a:solidFill>
                  <a:srgbClr val="000000"/>
                </a:solidFill>
                <a:latin typeface="Arial" charset="0"/>
                <a:cs typeface="Arial" charset="0"/>
              </a:rPr>
              <a:t>University of Kansas</a:t>
            </a:r>
          </a:p>
          <a:p>
            <a:pPr>
              <a:lnSpc>
                <a:spcPct val="80000"/>
              </a:lnSpc>
            </a:pPr>
            <a:r>
              <a:rPr lang="en-US" sz="1200" dirty="0">
                <a:solidFill>
                  <a:srgbClr val="000000"/>
                </a:solidFill>
                <a:latin typeface="Arial" charset="0"/>
                <a:cs typeface="Arial" charset="0"/>
              </a:rPr>
              <a:t>University of Maine</a:t>
            </a:r>
          </a:p>
          <a:p>
            <a:pPr>
              <a:lnSpc>
                <a:spcPct val="80000"/>
              </a:lnSpc>
            </a:pPr>
            <a:r>
              <a:rPr lang="en-US" sz="1200" dirty="0">
                <a:solidFill>
                  <a:srgbClr val="000000"/>
                </a:solidFill>
                <a:latin typeface="Arial" charset="0"/>
                <a:cs typeface="Arial" charset="0"/>
              </a:rPr>
              <a:t>University of Maryland</a:t>
            </a:r>
          </a:p>
          <a:p>
            <a:pPr>
              <a:lnSpc>
                <a:spcPct val="80000"/>
              </a:lnSpc>
            </a:pPr>
            <a:r>
              <a:rPr lang="en-US" sz="1200" dirty="0">
                <a:solidFill>
                  <a:srgbClr val="000000"/>
                </a:solidFill>
                <a:latin typeface="Arial" charset="0"/>
                <a:cs typeface="Arial" charset="0"/>
              </a:rPr>
              <a:t>University of Massachusetts, 	Amherst</a:t>
            </a:r>
          </a:p>
          <a:p>
            <a:pPr>
              <a:lnSpc>
                <a:spcPct val="80000"/>
              </a:lnSpc>
            </a:pPr>
            <a:r>
              <a:rPr lang="en-US" sz="1200" dirty="0">
                <a:solidFill>
                  <a:srgbClr val="000000"/>
                </a:solidFill>
                <a:latin typeface="Arial" charset="0"/>
                <a:cs typeface="Arial" charset="0"/>
              </a:rPr>
              <a:t>University of Miami</a:t>
            </a:r>
          </a:p>
          <a:p>
            <a:pPr>
              <a:lnSpc>
                <a:spcPct val="80000"/>
              </a:lnSpc>
            </a:pPr>
            <a:r>
              <a:rPr lang="en-US" sz="1200" dirty="0">
                <a:solidFill>
                  <a:srgbClr val="000000"/>
                </a:solidFill>
                <a:latin typeface="Arial" charset="0"/>
                <a:cs typeface="Arial" charset="0"/>
              </a:rPr>
              <a:t>University of Michigan</a:t>
            </a:r>
          </a:p>
          <a:p>
            <a:pPr>
              <a:lnSpc>
                <a:spcPct val="80000"/>
              </a:lnSpc>
            </a:pPr>
            <a:r>
              <a:rPr lang="en-US" sz="1200" dirty="0">
                <a:solidFill>
                  <a:srgbClr val="000000"/>
                </a:solidFill>
                <a:latin typeface="Arial" charset="0"/>
                <a:cs typeface="Arial" charset="0"/>
              </a:rPr>
              <a:t>University of Minnesota</a:t>
            </a:r>
          </a:p>
          <a:p>
            <a:pPr>
              <a:lnSpc>
                <a:spcPct val="80000"/>
              </a:lnSpc>
            </a:pPr>
            <a:r>
              <a:rPr lang="en-US" sz="1200" dirty="0">
                <a:solidFill>
                  <a:srgbClr val="000000"/>
                </a:solidFill>
                <a:latin typeface="Arial" charset="0"/>
                <a:cs typeface="Arial" charset="0"/>
              </a:rPr>
              <a:t>University of Missouri</a:t>
            </a:r>
          </a:p>
          <a:p>
            <a:pPr>
              <a:lnSpc>
                <a:spcPct val="80000"/>
              </a:lnSpc>
            </a:pPr>
            <a:r>
              <a:rPr lang="en-US" sz="1200" dirty="0">
                <a:solidFill>
                  <a:srgbClr val="000000"/>
                </a:solidFill>
                <a:latin typeface="Arial" charset="0"/>
                <a:cs typeface="Arial" charset="0"/>
              </a:rPr>
              <a:t>University of Nebraska-Lincoln</a:t>
            </a:r>
          </a:p>
          <a:p>
            <a:pPr>
              <a:lnSpc>
                <a:spcPct val="80000"/>
              </a:lnSpc>
            </a:pPr>
            <a:r>
              <a:rPr lang="en-US" sz="1200" dirty="0">
                <a:solidFill>
                  <a:srgbClr val="000000"/>
                </a:solidFill>
                <a:latin typeface="Arial" charset="0"/>
                <a:cs typeface="Arial" charset="0"/>
              </a:rPr>
              <a:t>University of New Mexico</a:t>
            </a:r>
          </a:p>
          <a:p>
            <a:pPr>
              <a:lnSpc>
                <a:spcPct val="80000"/>
              </a:lnSpc>
            </a:pPr>
            <a:r>
              <a:rPr lang="en-US" sz="1200" dirty="0">
                <a:solidFill>
                  <a:srgbClr val="000000"/>
                </a:solidFill>
                <a:latin typeface="Arial" charset="0"/>
                <a:cs typeface="Arial" charset="0"/>
              </a:rPr>
              <a:t>The University of North</a:t>
            </a:r>
          </a:p>
          <a:p>
            <a:pPr>
              <a:lnSpc>
                <a:spcPct val="80000"/>
              </a:lnSpc>
            </a:pPr>
            <a:r>
              <a:rPr lang="en-US" sz="1200" dirty="0">
                <a:solidFill>
                  <a:srgbClr val="000000"/>
                </a:solidFill>
                <a:latin typeface="Arial" charset="0"/>
                <a:cs typeface="Arial" charset="0"/>
              </a:rPr>
              <a:t>	Carolina at Chapel Hill</a:t>
            </a:r>
          </a:p>
          <a:p>
            <a:pPr>
              <a:lnSpc>
                <a:spcPct val="80000"/>
              </a:lnSpc>
            </a:pPr>
            <a:r>
              <a:rPr lang="en-US" sz="1200" dirty="0">
                <a:solidFill>
                  <a:srgbClr val="000000"/>
                </a:solidFill>
                <a:latin typeface="Arial" charset="0"/>
                <a:cs typeface="Arial" charset="0"/>
              </a:rPr>
              <a:t>University of Notre Dame</a:t>
            </a:r>
          </a:p>
          <a:p>
            <a:pPr>
              <a:lnSpc>
                <a:spcPct val="80000"/>
              </a:lnSpc>
            </a:pPr>
            <a:r>
              <a:rPr lang="en-US" sz="1200" dirty="0">
                <a:solidFill>
                  <a:srgbClr val="000000"/>
                </a:solidFill>
                <a:latin typeface="Arial" charset="0"/>
                <a:cs typeface="Arial" charset="0"/>
              </a:rPr>
              <a:t>University of Oklahoma</a:t>
            </a:r>
          </a:p>
          <a:p>
            <a:pPr>
              <a:lnSpc>
                <a:spcPct val="80000"/>
              </a:lnSpc>
            </a:pPr>
            <a:r>
              <a:rPr lang="en-US" sz="1200" dirty="0">
                <a:solidFill>
                  <a:srgbClr val="000000"/>
                </a:solidFill>
                <a:latin typeface="Arial" charset="0"/>
                <a:cs typeface="Arial" charset="0"/>
              </a:rPr>
              <a:t>University of Pennsylvania</a:t>
            </a:r>
          </a:p>
          <a:p>
            <a:pPr>
              <a:lnSpc>
                <a:spcPct val="80000"/>
              </a:lnSpc>
            </a:pPr>
            <a:r>
              <a:rPr lang="en-US" sz="1200" dirty="0">
                <a:solidFill>
                  <a:srgbClr val="000000"/>
                </a:solidFill>
                <a:latin typeface="Arial" charset="0"/>
                <a:cs typeface="Arial" charset="0"/>
              </a:rPr>
              <a:t>University of Pittsburgh</a:t>
            </a:r>
          </a:p>
          <a:p>
            <a:pPr>
              <a:lnSpc>
                <a:spcPct val="80000"/>
              </a:lnSpc>
            </a:pPr>
            <a:r>
              <a:rPr lang="en-US" sz="1200" dirty="0">
                <a:solidFill>
                  <a:srgbClr val="000000"/>
                </a:solidFill>
                <a:latin typeface="Arial" charset="0"/>
                <a:cs typeface="Arial" charset="0"/>
              </a:rPr>
              <a:t>University of Queensland</a:t>
            </a:r>
          </a:p>
          <a:p>
            <a:pPr>
              <a:lnSpc>
                <a:spcPct val="80000"/>
              </a:lnSpc>
            </a:pPr>
            <a:r>
              <a:rPr lang="en-US" sz="1200" dirty="0">
                <a:solidFill>
                  <a:srgbClr val="000000"/>
                </a:solidFill>
                <a:latin typeface="Arial" charset="0"/>
                <a:cs typeface="Arial" charset="0"/>
              </a:rPr>
              <a:t>University of Tennessee, Knoxville</a:t>
            </a:r>
          </a:p>
          <a:p>
            <a:pPr>
              <a:lnSpc>
                <a:spcPct val="80000"/>
              </a:lnSpc>
            </a:pPr>
            <a:r>
              <a:rPr lang="en-US" sz="1200" dirty="0">
                <a:solidFill>
                  <a:srgbClr val="000000"/>
                </a:solidFill>
                <a:latin typeface="Arial" charset="0"/>
                <a:cs typeface="Arial" charset="0"/>
              </a:rPr>
              <a:t>University of Texas</a:t>
            </a:r>
          </a:p>
          <a:p>
            <a:pPr>
              <a:lnSpc>
                <a:spcPct val="80000"/>
              </a:lnSpc>
            </a:pPr>
            <a:r>
              <a:rPr lang="en-US" sz="1200" dirty="0">
                <a:solidFill>
                  <a:srgbClr val="000000"/>
                </a:solidFill>
                <a:latin typeface="Arial" charset="0"/>
                <a:cs typeface="Arial" charset="0"/>
              </a:rPr>
              <a:t>University of Utah</a:t>
            </a:r>
          </a:p>
          <a:p>
            <a:pPr>
              <a:lnSpc>
                <a:spcPct val="80000"/>
              </a:lnSpc>
            </a:pPr>
            <a:r>
              <a:rPr lang="en-US" sz="1200" dirty="0">
                <a:solidFill>
                  <a:srgbClr val="000000"/>
                </a:solidFill>
                <a:latin typeface="Arial" charset="0"/>
                <a:cs typeface="Arial" charset="0"/>
              </a:rPr>
              <a:t>University of Vermont</a:t>
            </a:r>
          </a:p>
          <a:p>
            <a:pPr>
              <a:lnSpc>
                <a:spcPct val="80000"/>
              </a:lnSpc>
            </a:pPr>
            <a:r>
              <a:rPr lang="en-US" sz="1200" dirty="0">
                <a:solidFill>
                  <a:srgbClr val="000000"/>
                </a:solidFill>
                <a:latin typeface="Arial" charset="0"/>
                <a:cs typeface="Arial" charset="0"/>
              </a:rPr>
              <a:t>University of Virginia</a:t>
            </a:r>
          </a:p>
          <a:p>
            <a:pPr>
              <a:lnSpc>
                <a:spcPct val="80000"/>
              </a:lnSpc>
            </a:pPr>
            <a:r>
              <a:rPr lang="en-US" sz="1200" dirty="0">
                <a:solidFill>
                  <a:srgbClr val="000000"/>
                </a:solidFill>
                <a:latin typeface="Arial" charset="0"/>
                <a:cs typeface="Arial" charset="0"/>
              </a:rPr>
              <a:t>University of Washington</a:t>
            </a:r>
          </a:p>
          <a:p>
            <a:pPr>
              <a:lnSpc>
                <a:spcPct val="80000"/>
              </a:lnSpc>
            </a:pPr>
            <a:r>
              <a:rPr lang="en-US" sz="1200" dirty="0">
                <a:solidFill>
                  <a:srgbClr val="000000"/>
                </a:solidFill>
                <a:latin typeface="Arial" charset="0"/>
                <a:cs typeface="Arial" charset="0"/>
              </a:rPr>
              <a:t>University of Wisconsin-Madison</a:t>
            </a:r>
          </a:p>
          <a:p>
            <a:pPr>
              <a:lnSpc>
                <a:spcPct val="80000"/>
              </a:lnSpc>
            </a:pPr>
            <a:r>
              <a:rPr lang="en-US" sz="1200" dirty="0">
                <a:solidFill>
                  <a:srgbClr val="000000"/>
                </a:solidFill>
                <a:latin typeface="Arial" charset="0"/>
                <a:cs typeface="Arial" charset="0"/>
              </a:rPr>
              <a:t>Utah State University</a:t>
            </a:r>
          </a:p>
          <a:p>
            <a:pPr>
              <a:lnSpc>
                <a:spcPct val="80000"/>
              </a:lnSpc>
            </a:pPr>
            <a:r>
              <a:rPr lang="en-US" sz="1200" dirty="0">
                <a:solidFill>
                  <a:srgbClr val="000000"/>
                </a:solidFill>
                <a:latin typeface="Arial" charset="0"/>
                <a:cs typeface="Arial" charset="0"/>
              </a:rPr>
              <a:t>Vanderbilt University</a:t>
            </a:r>
          </a:p>
          <a:p>
            <a:pPr>
              <a:lnSpc>
                <a:spcPct val="80000"/>
              </a:lnSpc>
            </a:pPr>
            <a:r>
              <a:rPr lang="en-US" sz="1200" dirty="0">
                <a:solidFill>
                  <a:srgbClr val="000000"/>
                </a:solidFill>
                <a:latin typeface="Arial" charset="0"/>
                <a:cs typeface="Arial" charset="0"/>
              </a:rPr>
              <a:t>Virginia Tech</a:t>
            </a:r>
          </a:p>
          <a:p>
            <a:pPr>
              <a:lnSpc>
                <a:spcPct val="80000"/>
              </a:lnSpc>
            </a:pPr>
            <a:r>
              <a:rPr lang="en-US" sz="1200" dirty="0">
                <a:solidFill>
                  <a:srgbClr val="000000"/>
                </a:solidFill>
                <a:latin typeface="Arial" charset="0"/>
                <a:cs typeface="Arial" charset="0"/>
              </a:rPr>
              <a:t>Wake Forest University</a:t>
            </a:r>
          </a:p>
          <a:p>
            <a:pPr>
              <a:lnSpc>
                <a:spcPct val="80000"/>
              </a:lnSpc>
            </a:pPr>
            <a:r>
              <a:rPr lang="en-US" sz="1200" dirty="0">
                <a:solidFill>
                  <a:srgbClr val="000000"/>
                </a:solidFill>
                <a:latin typeface="Arial" charset="0"/>
                <a:cs typeface="Arial" charset="0"/>
              </a:rPr>
              <a:t>Washington University</a:t>
            </a:r>
          </a:p>
          <a:p>
            <a:pPr>
              <a:lnSpc>
                <a:spcPct val="80000"/>
              </a:lnSpc>
            </a:pPr>
            <a:r>
              <a:rPr lang="en-US" sz="1200" dirty="0">
                <a:solidFill>
                  <a:srgbClr val="000000"/>
                </a:solidFill>
                <a:latin typeface="Arial" charset="0"/>
                <a:cs typeface="Arial" charset="0"/>
              </a:rPr>
              <a:t>Yale University Library</a:t>
            </a:r>
            <a:endParaRPr lang="en-US" sz="1200" dirty="0">
              <a:latin typeface="Arial" charset="0"/>
              <a:cs typeface="Arial" charset="0"/>
            </a:endParaRPr>
          </a:p>
        </p:txBody>
      </p:sp>
      <p:sp>
        <p:nvSpPr>
          <p:cNvPr id="3" name="Slide Number Placeholder 2"/>
          <p:cNvSpPr>
            <a:spLocks noGrp="1"/>
          </p:cNvSpPr>
          <p:nvPr>
            <p:ph type="sldNum" sz="quarter" idx="12"/>
          </p:nvPr>
        </p:nvSpPr>
        <p:spPr/>
        <p:txBody>
          <a:bodyPr/>
          <a:lstStyle/>
          <a:p>
            <a:fld id="{06246388-FCA3-3A4D-838D-1DC3EC2D82D2}" type="slidenum">
              <a:rPr lang="en-US" smtClean="0"/>
              <a:t>7</a:t>
            </a:fld>
            <a:endParaRPr lang="en-US" dirty="0"/>
          </a:p>
        </p:txBody>
      </p:sp>
      <p:sp>
        <p:nvSpPr>
          <p:cNvPr id="5" name="Date Placeholder 4"/>
          <p:cNvSpPr>
            <a:spLocks noGrp="1"/>
          </p:cNvSpPr>
          <p:nvPr>
            <p:ph type="dt" sz="half" idx="10"/>
          </p:nvPr>
        </p:nvSpPr>
        <p:spPr/>
        <p:txBody>
          <a:bodyPr/>
          <a:lstStyle/>
          <a:p>
            <a:r>
              <a:rPr lang="en-US" smtClean="0"/>
              <a:t>16 April 2015</a:t>
            </a:r>
            <a:endParaRPr lang="en-US" dirty="0"/>
          </a:p>
        </p:txBody>
      </p:sp>
    </p:spTree>
    <p:extLst>
      <p:ext uri="{BB962C8B-B14F-4D97-AF65-F5344CB8AC3E}">
        <p14:creationId xmlns:p14="http://schemas.microsoft.com/office/powerpoint/2010/main" val="55372303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1143000"/>
          </a:xfrm>
        </p:spPr>
        <p:txBody>
          <a:bodyPr>
            <a:normAutofit/>
          </a:bodyPr>
          <a:lstStyle/>
          <a:p>
            <a:r>
              <a:rPr lang="en-US" sz="3600" dirty="0" smtClean="0">
                <a:solidFill>
                  <a:srgbClr val="073779"/>
                </a:solidFill>
              </a:rPr>
              <a:t>UC Libraries’ leadership &amp; engagement</a:t>
            </a:r>
            <a:endParaRPr lang="en-US" sz="3600" dirty="0">
              <a:solidFill>
                <a:srgbClr val="073779"/>
              </a:solidFill>
            </a:endParaRPr>
          </a:p>
        </p:txBody>
      </p:sp>
      <p:sp>
        <p:nvSpPr>
          <p:cNvPr id="3" name="Content Placeholder 2"/>
          <p:cNvSpPr>
            <a:spLocks noGrp="1"/>
          </p:cNvSpPr>
          <p:nvPr>
            <p:ph idx="1"/>
          </p:nvPr>
        </p:nvSpPr>
        <p:spPr>
          <a:xfrm>
            <a:off x="609600" y="1066800"/>
            <a:ext cx="7848600" cy="5562600"/>
          </a:xfrm>
        </p:spPr>
        <p:txBody>
          <a:bodyPr>
            <a:normAutofit fontScale="70000" lnSpcReduction="20000"/>
          </a:bodyPr>
          <a:lstStyle/>
          <a:p>
            <a:r>
              <a:rPr lang="en-US" b="1" dirty="0"/>
              <a:t>Board of Governors</a:t>
            </a:r>
          </a:p>
          <a:p>
            <a:pPr lvl="1"/>
            <a:r>
              <a:rPr lang="en-US" dirty="0" err="1"/>
              <a:t>Laine</a:t>
            </a:r>
            <a:r>
              <a:rPr lang="en-US" dirty="0"/>
              <a:t> Farley (CDL), Brian </a:t>
            </a:r>
            <a:r>
              <a:rPr lang="en-US" dirty="0" err="1"/>
              <a:t>Schottlaender</a:t>
            </a:r>
            <a:r>
              <a:rPr lang="en-US" dirty="0"/>
              <a:t> (UCSD)</a:t>
            </a:r>
          </a:p>
          <a:p>
            <a:r>
              <a:rPr lang="en-US" b="1" dirty="0"/>
              <a:t>Program Steering Committee</a:t>
            </a:r>
          </a:p>
          <a:p>
            <a:pPr lvl="1"/>
            <a:r>
              <a:rPr lang="en-US" dirty="0"/>
              <a:t>Martha </a:t>
            </a:r>
            <a:r>
              <a:rPr lang="en-US" dirty="0" err="1"/>
              <a:t>Hruska</a:t>
            </a:r>
            <a:r>
              <a:rPr lang="en-US" dirty="0"/>
              <a:t> (</a:t>
            </a:r>
            <a:r>
              <a:rPr lang="en-US" dirty="0" smtClean="0"/>
              <a:t>UCSD), Todd </a:t>
            </a:r>
            <a:r>
              <a:rPr lang="en-US" dirty="0" err="1"/>
              <a:t>Grappone</a:t>
            </a:r>
            <a:r>
              <a:rPr lang="en-US" dirty="0"/>
              <a:t> (UCLA</a:t>
            </a:r>
            <a:r>
              <a:rPr lang="en-US" dirty="0" smtClean="0"/>
              <a:t>), Ivy </a:t>
            </a:r>
            <a:r>
              <a:rPr lang="en-US" dirty="0"/>
              <a:t>Anderson (CDL</a:t>
            </a:r>
            <a:r>
              <a:rPr lang="en-US" dirty="0" smtClean="0"/>
              <a:t>)</a:t>
            </a:r>
          </a:p>
          <a:p>
            <a:r>
              <a:rPr lang="en-US" b="1" dirty="0" smtClean="0"/>
              <a:t>Collections Committee</a:t>
            </a:r>
          </a:p>
          <a:p>
            <a:pPr lvl="1"/>
            <a:r>
              <a:rPr lang="en-US" dirty="0" smtClean="0"/>
              <a:t>Sharon </a:t>
            </a:r>
            <a:r>
              <a:rPr lang="en-US" dirty="0" err="1" smtClean="0"/>
              <a:t>Farb</a:t>
            </a:r>
            <a:r>
              <a:rPr lang="en-US" dirty="0" smtClean="0"/>
              <a:t> (UCLA), Ivy Anderson (CDL)</a:t>
            </a:r>
          </a:p>
          <a:p>
            <a:r>
              <a:rPr lang="en-US" b="1" dirty="0" smtClean="0"/>
              <a:t>Rights &amp; Access Working Group</a:t>
            </a:r>
          </a:p>
          <a:p>
            <a:pPr lvl="1"/>
            <a:r>
              <a:rPr lang="en-US" dirty="0" smtClean="0"/>
              <a:t>Sharon </a:t>
            </a:r>
            <a:r>
              <a:rPr lang="en-US" dirty="0" err="1" smtClean="0"/>
              <a:t>Farb</a:t>
            </a:r>
            <a:r>
              <a:rPr lang="en-US" dirty="0" smtClean="0"/>
              <a:t> (UCLA)</a:t>
            </a:r>
          </a:p>
          <a:p>
            <a:r>
              <a:rPr lang="en-US" b="1" dirty="0" smtClean="0"/>
              <a:t>Government </a:t>
            </a:r>
            <a:r>
              <a:rPr lang="en-US" b="1" dirty="0"/>
              <a:t>Documents Initiative Planning and Advisory </a:t>
            </a:r>
            <a:r>
              <a:rPr lang="en-US" b="1" dirty="0" smtClean="0"/>
              <a:t>Group</a:t>
            </a:r>
          </a:p>
          <a:p>
            <a:pPr lvl="1"/>
            <a:r>
              <a:rPr lang="en-US" dirty="0" smtClean="0"/>
              <a:t>Elizabeth </a:t>
            </a:r>
            <a:r>
              <a:rPr lang="en-US" dirty="0" err="1" smtClean="0"/>
              <a:t>Cowell</a:t>
            </a:r>
            <a:r>
              <a:rPr lang="en-US" dirty="0" smtClean="0"/>
              <a:t> (UCSC), Ivy Anderson (CDL)</a:t>
            </a:r>
          </a:p>
          <a:p>
            <a:r>
              <a:rPr lang="en-US" b="1" dirty="0"/>
              <a:t>Print Monographs Archive Planning Task </a:t>
            </a:r>
            <a:r>
              <a:rPr lang="en-US" b="1" dirty="0" smtClean="0"/>
              <a:t>Force</a:t>
            </a:r>
          </a:p>
          <a:p>
            <a:pPr lvl="1"/>
            <a:r>
              <a:rPr lang="en-US" dirty="0" smtClean="0"/>
              <a:t>Erik Mitchell (UCB), Emily </a:t>
            </a:r>
            <a:r>
              <a:rPr lang="en-US" dirty="0" err="1" smtClean="0"/>
              <a:t>Stambaugh</a:t>
            </a:r>
            <a:r>
              <a:rPr lang="en-US" dirty="0" smtClean="0"/>
              <a:t> (CDL)</a:t>
            </a:r>
          </a:p>
          <a:p>
            <a:r>
              <a:rPr lang="en-US" b="1" dirty="0" smtClean="0"/>
              <a:t>User Support Working Group</a:t>
            </a:r>
          </a:p>
          <a:p>
            <a:pPr lvl="1"/>
            <a:r>
              <a:rPr lang="en-US" dirty="0" smtClean="0"/>
              <a:t>Becky Culbertson (UCSD)</a:t>
            </a:r>
          </a:p>
          <a:p>
            <a:r>
              <a:rPr lang="en-US" b="1" dirty="0"/>
              <a:t>CRMS Project</a:t>
            </a:r>
          </a:p>
          <a:p>
            <a:pPr lvl="1"/>
            <a:r>
              <a:rPr lang="en-US" dirty="0"/>
              <a:t>teams at UCI, UCLA, UCSF, and CDL</a:t>
            </a:r>
          </a:p>
          <a:p>
            <a:pPr lvl="1"/>
            <a:endParaRPr lang="en-US" dirty="0"/>
          </a:p>
          <a:p>
            <a:endParaRPr lang="en-US" b="1" dirty="0"/>
          </a:p>
          <a:p>
            <a:endParaRPr lang="en-US" dirty="0"/>
          </a:p>
          <a:p>
            <a:endParaRPr lang="en-US" dirty="0"/>
          </a:p>
        </p:txBody>
      </p:sp>
    </p:spTree>
    <p:extLst>
      <p:ext uri="{BB962C8B-B14F-4D97-AF65-F5344CB8AC3E}">
        <p14:creationId xmlns:p14="http://schemas.microsoft.com/office/powerpoint/2010/main" val="255354887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1026"/>
          <p:cNvSpPr>
            <a:spLocks noGrp="1" noChangeArrowheads="1"/>
          </p:cNvSpPr>
          <p:nvPr>
            <p:ph type="title"/>
          </p:nvPr>
        </p:nvSpPr>
        <p:spPr>
          <a:xfrm>
            <a:off x="685800" y="0"/>
            <a:ext cx="7772400" cy="914400"/>
          </a:xfrm>
        </p:spPr>
        <p:txBody>
          <a:bodyPr>
            <a:noAutofit/>
          </a:bodyPr>
          <a:lstStyle/>
          <a:p>
            <a:pPr algn="l" eaLnBrk="1" hangingPunct="1">
              <a:defRPr/>
            </a:pPr>
            <a:r>
              <a:rPr lang="en-US" sz="3200" dirty="0" smtClean="0">
                <a:solidFill>
                  <a:srgbClr val="073779"/>
                </a:solidFill>
              </a:rPr>
              <a:t>CDL Technical development &amp; operations</a:t>
            </a:r>
          </a:p>
        </p:txBody>
      </p:sp>
      <p:sp>
        <p:nvSpPr>
          <p:cNvPr id="669700" name="Rectangle 1028"/>
          <p:cNvSpPr>
            <a:spLocks noGrp="1" noChangeArrowheads="1"/>
          </p:cNvSpPr>
          <p:nvPr>
            <p:ph type="body" sz="half" idx="1"/>
          </p:nvPr>
        </p:nvSpPr>
        <p:spPr>
          <a:xfrm>
            <a:off x="228600" y="914400"/>
            <a:ext cx="6096000" cy="5715000"/>
          </a:xfrm>
        </p:spPr>
        <p:txBody>
          <a:bodyPr>
            <a:normAutofit fontScale="85000" lnSpcReduction="20000"/>
          </a:bodyPr>
          <a:lstStyle/>
          <a:p>
            <a:pPr>
              <a:lnSpc>
                <a:spcPct val="90000"/>
              </a:lnSpc>
              <a:defRPr/>
            </a:pPr>
            <a:r>
              <a:rPr lang="en-US" sz="2400" b="1" dirty="0" smtClean="0"/>
              <a:t>Development of standards and process to transfer </a:t>
            </a:r>
            <a:r>
              <a:rPr lang="en-US" sz="2400" b="1" dirty="0"/>
              <a:t>d</a:t>
            </a:r>
            <a:r>
              <a:rPr lang="en-US" sz="2400" b="1" dirty="0" smtClean="0"/>
              <a:t>igitized volumes into HathiTrust from both Google &amp; the Internet Archive</a:t>
            </a:r>
          </a:p>
          <a:p>
            <a:pPr lvl="1">
              <a:lnSpc>
                <a:spcPct val="90000"/>
              </a:lnSpc>
              <a:defRPr/>
            </a:pPr>
            <a:r>
              <a:rPr lang="en-US" sz="2000" dirty="0" smtClean="0"/>
              <a:t>Choosing appropriate file format for balance of function and cost (TIFF G4 + JPEG 2000 mix)</a:t>
            </a:r>
          </a:p>
          <a:p>
            <a:pPr lvl="1">
              <a:lnSpc>
                <a:spcPct val="90000"/>
              </a:lnSpc>
              <a:defRPr/>
            </a:pPr>
            <a:r>
              <a:rPr lang="en-US" sz="2000" dirty="0" smtClean="0"/>
              <a:t>Ensuring data is present to support full functionality (discovery, access, preservation)</a:t>
            </a:r>
          </a:p>
          <a:p>
            <a:pPr lvl="1">
              <a:lnSpc>
                <a:spcPct val="90000"/>
              </a:lnSpc>
              <a:defRPr/>
            </a:pPr>
            <a:r>
              <a:rPr lang="en-US" sz="2000" dirty="0" smtClean="0"/>
              <a:t>Enabling download and coordinating with Google, Michigan, and other partners</a:t>
            </a:r>
          </a:p>
          <a:p>
            <a:pPr lvl="1">
              <a:lnSpc>
                <a:spcPct val="90000"/>
              </a:lnSpc>
              <a:defRPr/>
            </a:pPr>
            <a:r>
              <a:rPr lang="en-US" sz="2000" dirty="0" smtClean="0"/>
              <a:t>Specifying reporting requirements</a:t>
            </a:r>
          </a:p>
          <a:p>
            <a:pPr>
              <a:lnSpc>
                <a:spcPct val="90000"/>
              </a:lnSpc>
              <a:defRPr/>
            </a:pPr>
            <a:endParaRPr lang="en-US" sz="2400" b="1" dirty="0"/>
          </a:p>
          <a:p>
            <a:pPr>
              <a:lnSpc>
                <a:spcPct val="90000"/>
              </a:lnSpc>
              <a:defRPr/>
            </a:pPr>
            <a:r>
              <a:rPr lang="en-US" sz="2400" b="1" dirty="0" smtClean="0"/>
              <a:t>Development for access</a:t>
            </a:r>
          </a:p>
          <a:p>
            <a:pPr lvl="1">
              <a:lnSpc>
                <a:spcPct val="90000"/>
              </a:lnSpc>
              <a:defRPr/>
            </a:pPr>
            <a:r>
              <a:rPr lang="en-US" sz="2000" dirty="0" smtClean="0"/>
              <a:t>HathiTrust “</a:t>
            </a:r>
            <a:r>
              <a:rPr lang="en-US" sz="2000" dirty="0" err="1" smtClean="0"/>
              <a:t>Pageturner</a:t>
            </a:r>
            <a:r>
              <a:rPr lang="en-US" sz="2000" dirty="0" smtClean="0"/>
              <a:t>” interface</a:t>
            </a:r>
          </a:p>
          <a:p>
            <a:pPr lvl="1">
              <a:lnSpc>
                <a:spcPct val="90000"/>
              </a:lnSpc>
              <a:defRPr/>
            </a:pPr>
            <a:r>
              <a:rPr lang="en-US" sz="2000" dirty="0" smtClean="0"/>
              <a:t>Link resolver “target”</a:t>
            </a:r>
          </a:p>
          <a:p>
            <a:pPr lvl="1">
              <a:lnSpc>
                <a:spcPct val="90000"/>
              </a:lnSpc>
              <a:defRPr/>
            </a:pPr>
            <a:r>
              <a:rPr lang="en-US" sz="2000" dirty="0" smtClean="0"/>
              <a:t>Search widget</a:t>
            </a:r>
          </a:p>
          <a:p>
            <a:pPr lvl="1">
              <a:lnSpc>
                <a:spcPct val="90000"/>
              </a:lnSpc>
              <a:defRPr/>
            </a:pPr>
            <a:endParaRPr lang="en-US" sz="2000" dirty="0" smtClean="0"/>
          </a:p>
          <a:p>
            <a:pPr>
              <a:lnSpc>
                <a:spcPct val="90000"/>
              </a:lnSpc>
              <a:defRPr/>
            </a:pPr>
            <a:r>
              <a:rPr lang="en-US" sz="2400" b="1" dirty="0" err="1" smtClean="0">
                <a:solidFill>
                  <a:srgbClr val="1782BF"/>
                </a:solidFill>
              </a:rPr>
              <a:t>Zephir</a:t>
            </a:r>
            <a:r>
              <a:rPr lang="en-US" sz="2400" b="1" dirty="0" smtClean="0">
                <a:solidFill>
                  <a:srgbClr val="1782BF"/>
                </a:solidFill>
              </a:rPr>
              <a:t> HathiTrust Metadata Management System</a:t>
            </a:r>
          </a:p>
          <a:p>
            <a:pPr lvl="1"/>
            <a:r>
              <a:rPr lang="en-US" sz="2000" dirty="0"/>
              <a:t>Launched Nov 2013</a:t>
            </a:r>
          </a:p>
          <a:p>
            <a:pPr lvl="1"/>
            <a:r>
              <a:rPr lang="en-US" sz="2000" dirty="0"/>
              <a:t>19.2 million item records in </a:t>
            </a:r>
            <a:r>
              <a:rPr lang="en-US" sz="2000" dirty="0" err="1"/>
              <a:t>Zephir</a:t>
            </a:r>
            <a:endParaRPr lang="en-US" sz="2000" dirty="0"/>
          </a:p>
          <a:p>
            <a:pPr lvl="1"/>
            <a:r>
              <a:rPr lang="en-US" sz="2000" dirty="0"/>
              <a:t>Clustered into 7.2 million bibliographic records</a:t>
            </a:r>
          </a:p>
          <a:p>
            <a:pPr lvl="1"/>
            <a:r>
              <a:rPr lang="en-US" sz="2000" dirty="0"/>
              <a:t>There are 40 different contributor sources represented by 63 source collections</a:t>
            </a:r>
          </a:p>
          <a:p>
            <a:pPr lvl="1"/>
            <a:r>
              <a:rPr lang="en-US" sz="2000" dirty="0"/>
              <a:t>2.74 million new or updated records loaded in 2014 (first full year of production)</a:t>
            </a:r>
          </a:p>
          <a:p>
            <a:pPr>
              <a:lnSpc>
                <a:spcPct val="90000"/>
              </a:lnSpc>
              <a:defRPr/>
            </a:pPr>
            <a:endParaRPr lang="en-US" sz="2400" dirty="0" smtClean="0">
              <a:solidFill>
                <a:schemeClr val="accent1"/>
              </a:solidFill>
            </a:endParaRPr>
          </a:p>
          <a:p>
            <a:pPr eaLnBrk="1" hangingPunct="1">
              <a:lnSpc>
                <a:spcPct val="90000"/>
              </a:lnSpc>
              <a:defRPr/>
            </a:pPr>
            <a:endParaRPr lang="en-US" sz="2400" dirty="0" smtClean="0"/>
          </a:p>
          <a:p>
            <a:pPr eaLnBrk="1" hangingPunct="1">
              <a:lnSpc>
                <a:spcPct val="90000"/>
              </a:lnSpc>
              <a:defRPr/>
            </a:pPr>
            <a:endParaRPr lang="en-US" sz="2400" dirty="0" smtClean="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677728"/>
            <a:ext cx="2529365" cy="346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317291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mporaryPhotoAlbum">
  <a:themeElements>
    <a:clrScheme name="Custom 10">
      <a:dk1>
        <a:srgbClr val="FFFFFF"/>
      </a:dk1>
      <a:lt1>
        <a:sysClr val="window" lastClr="FFFFFF"/>
      </a:lt1>
      <a:dk2>
        <a:srgbClr val="1782BF"/>
      </a:dk2>
      <a:lt2>
        <a:srgbClr val="F9FFF9"/>
      </a:lt2>
      <a:accent1>
        <a:srgbClr val="073779"/>
      </a:accent1>
      <a:accent2>
        <a:srgbClr val="8FD9FB"/>
      </a:accent2>
      <a:accent3>
        <a:srgbClr val="FFCC00"/>
      </a:accent3>
      <a:accent4>
        <a:srgbClr val="FFFFFF"/>
      </a:accent4>
      <a:accent5>
        <a:srgbClr val="FFFFFF"/>
      </a:accent5>
      <a:accent6>
        <a:srgbClr val="FFFFFF"/>
      </a:accent6>
      <a:hlink>
        <a:srgbClr val="FFDE26"/>
      </a:hlink>
      <a:folHlink>
        <a:srgbClr val="DEBE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Contemporary Photo Album.potx</Template>
  <TotalTime>0</TotalTime>
  <Words>2875</Words>
  <Application>Microsoft Office PowerPoint</Application>
  <PresentationFormat>Letter Paper (8.5x11 in)</PresentationFormat>
  <Paragraphs>524</Paragraphs>
  <Slides>52</Slides>
  <Notes>28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ContemporaryPhotoAlbum</vt:lpstr>
      <vt:lpstr>Acrobat Document</vt:lpstr>
      <vt:lpstr>PowerPoint Presentation</vt:lpstr>
      <vt:lpstr>PowerPoint Presentation</vt:lpstr>
      <vt:lpstr>UC Libraries’ Mass Digitized Volumes</vt:lpstr>
      <vt:lpstr>Today’s presentation</vt:lpstr>
      <vt:lpstr>HathiTrust</vt:lpstr>
      <vt:lpstr>HathiTrust Mission</vt:lpstr>
      <vt:lpstr>PowerPoint Presentation</vt:lpstr>
      <vt:lpstr>UC Libraries’ leadership &amp; engagement</vt:lpstr>
      <vt:lpstr>CDL Technical development &amp; operations</vt:lpstr>
      <vt:lpstr>HathiTrust Digital Library includes</vt:lpstr>
      <vt:lpstr>Contributions by Library April 2015 byy Library, Apr 2015</vt:lpstr>
      <vt:lpstr>PowerPoint Presentation</vt:lpstr>
      <vt:lpstr>PowerPoint Presentation</vt:lpstr>
      <vt:lpstr>PowerPoint Presentation</vt:lpstr>
      <vt:lpstr>PowerPoint Presentation</vt:lpstr>
      <vt:lpstr>Local Digitization – Path to HathiTrust</vt:lpstr>
      <vt:lpstr>HathiTrust Rights Status – Public Domain</vt:lpstr>
      <vt:lpstr>Public Domain Extension?</vt:lpstr>
      <vt:lpstr>HT CRMS (Copyright Review Management System)</vt:lpstr>
      <vt:lpstr>UC Rights Holders may open their publications in HathiTrust for public access</vt:lpstr>
      <vt:lpstr>Digital Preservation</vt:lpstr>
      <vt:lpstr>HathiTrust Services for Print Disabled</vt:lpstr>
      <vt:lpstr>Simple log in using existing university credentials via Shibboleth</vt:lpstr>
      <vt:lpstr>Limit HT Search Results to UC Volumes Only</vt:lpstr>
      <vt:lpstr>Limit Search Results to Volumes Held by Your Campus</vt:lpstr>
      <vt:lpstr>Collection Building: from a Book Page</vt:lpstr>
      <vt:lpstr> Collection Building: from Search Results</vt:lpstr>
      <vt:lpstr>Add Items to Your Collection</vt:lpstr>
      <vt:lpstr>Accessing and Sharing your collections</vt:lpstr>
      <vt:lpstr>            UCSF Collection Search Widget</vt:lpstr>
      <vt:lpstr>           UCSF Collection Search Widget</vt:lpstr>
      <vt:lpstr>            UCSF Collection Search Widget</vt:lpstr>
      <vt:lpstr>Download Open Access Books</vt:lpstr>
      <vt:lpstr>Downloading Open Access Text via Mobile Device</vt:lpstr>
      <vt:lpstr>PowerPoint Presentation</vt:lpstr>
      <vt:lpstr>PowerPoint Presentation</vt:lpstr>
      <vt:lpstr> HathiTrust Advanced Full-Text Search </vt:lpstr>
      <vt:lpstr>Refining Search Results</vt:lpstr>
      <vt:lpstr>HathiTrust Links in Melvyl (via OCLC)</vt:lpstr>
      <vt:lpstr>HT Links in UC Davis Catalog</vt:lpstr>
      <vt:lpstr>     HT Links in UCSD Catalog</vt:lpstr>
      <vt:lpstr>PowerPoint Presentation</vt:lpstr>
      <vt:lpstr>Example Projects Supported by HTRC</vt:lpstr>
      <vt:lpstr>HathiTrust Bookworm, as alternative search interface</vt:lpstr>
      <vt:lpstr>HathiTrust in DPLA</vt:lpstr>
      <vt:lpstr>PowerPoint Presentation</vt:lpstr>
      <vt:lpstr>PowerPoint Presentation</vt:lpstr>
      <vt:lpstr>Service &amp; Communications Qs</vt:lpstr>
      <vt:lpstr>Future HathiTrust Initiatives</vt:lpstr>
      <vt:lpstr>A NOTE OF THANKS</vt:lpstr>
      <vt:lpstr>PowerPoint Presentation</vt:lpstr>
      <vt:lpstr>Main points in Authors Guild v. HathiTrust decision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HathiTrust is Our Library: UC Libraries Webinar</dc:title>
  <dc:creator/>
  <cp:lastModifiedBy/>
  <cp:revision>1</cp:revision>
  <dcterms:created xsi:type="dcterms:W3CDTF">2010-02-01T21:31:06Z</dcterms:created>
  <dcterms:modified xsi:type="dcterms:W3CDTF">2015-06-16T20:32:52Z</dcterms:modified>
</cp:coreProperties>
</file>