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257" r:id="rId4"/>
    <p:sldId id="265" r:id="rId5"/>
    <p:sldId id="259" r:id="rId6"/>
    <p:sldId id="272" r:id="rId7"/>
    <p:sldId id="273" r:id="rId8"/>
    <p:sldId id="271" r:id="rId9"/>
    <p:sldId id="260" r:id="rId10"/>
    <p:sldId id="262" r:id="rId11"/>
    <p:sldId id="264" r:id="rId12"/>
    <p:sldId id="261" r:id="rId13"/>
    <p:sldId id="279" r:id="rId14"/>
    <p:sldId id="277" r:id="rId15"/>
    <p:sldId id="280" r:id="rId16"/>
    <p:sldId id="268" r:id="rId17"/>
    <p:sldId id="258" r:id="rId18"/>
    <p:sldId id="281" r:id="rId19"/>
    <p:sldId id="282" r:id="rId20"/>
    <p:sldId id="267" r:id="rId21"/>
    <p:sldId id="283" r:id="rId22"/>
    <p:sldId id="284" r:id="rId23"/>
    <p:sldId id="269" r:id="rId24"/>
    <p:sldId id="270" r:id="rId25"/>
    <p:sldId id="288" r:id="rId26"/>
    <p:sldId id="285" r:id="rId27"/>
    <p:sldId id="287" r:id="rId28"/>
    <p:sldId id="289" r:id="rId29"/>
    <p:sldId id="276" r:id="rId30"/>
    <p:sldId id="274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'Content Over Time'!$A$2</c:f>
              <c:strCache>
                <c:ptCount val="1"/>
                <c:pt idx="0">
                  <c:v>Michigan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Time'!$B$2:$N$2</c:f>
              <c:numCache>
                <c:formatCode>0%</c:formatCode>
                <c:ptCount val="13"/>
                <c:pt idx="0">
                  <c:v>0.9400000000000005</c:v>
                </c:pt>
                <c:pt idx="1">
                  <c:v>0.9400000000000005</c:v>
                </c:pt>
                <c:pt idx="2">
                  <c:v>0.81</c:v>
                </c:pt>
                <c:pt idx="3">
                  <c:v>0.69000000000000061</c:v>
                </c:pt>
                <c:pt idx="4">
                  <c:v>0.6500000000000008</c:v>
                </c:pt>
                <c:pt idx="5">
                  <c:v>0.63000000000000056</c:v>
                </c:pt>
                <c:pt idx="6">
                  <c:v>0.60000000000000053</c:v>
                </c:pt>
                <c:pt idx="7">
                  <c:v>0.60000000000000053</c:v>
                </c:pt>
                <c:pt idx="8">
                  <c:v>0.59000000000000019</c:v>
                </c:pt>
                <c:pt idx="9">
                  <c:v>0.57000000000000051</c:v>
                </c:pt>
                <c:pt idx="10">
                  <c:v>0.54</c:v>
                </c:pt>
                <c:pt idx="11">
                  <c:v>0.54</c:v>
                </c:pt>
                <c:pt idx="12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'Content Over Time'!$A$3</c:f>
              <c:strCache>
                <c:ptCount val="1"/>
                <c:pt idx="0">
                  <c:v>California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Time'!$B$3:$N$3</c:f>
              <c:numCache>
                <c:formatCode>General</c:formatCode>
                <c:ptCount val="13"/>
                <c:pt idx="2" formatCode="0%">
                  <c:v>0.13</c:v>
                </c:pt>
                <c:pt idx="3" formatCode="0%">
                  <c:v>0.21000000000000013</c:v>
                </c:pt>
                <c:pt idx="4" formatCode="0%">
                  <c:v>0.24000000000000013</c:v>
                </c:pt>
                <c:pt idx="5" formatCode="0%">
                  <c:v>0.27</c:v>
                </c:pt>
                <c:pt idx="6" formatCode="0%">
                  <c:v>0.26</c:v>
                </c:pt>
                <c:pt idx="7" formatCode="0%">
                  <c:v>0.26</c:v>
                </c:pt>
                <c:pt idx="8" formatCode="0%">
                  <c:v>0.26</c:v>
                </c:pt>
                <c:pt idx="9" formatCode="0%">
                  <c:v>0.26</c:v>
                </c:pt>
                <c:pt idx="10" formatCode="0%">
                  <c:v>0.26</c:v>
                </c:pt>
                <c:pt idx="11" formatCode="0%">
                  <c:v>0.26</c:v>
                </c:pt>
                <c:pt idx="12" formatCode="0%">
                  <c:v>0.28000000000000008</c:v>
                </c:pt>
              </c:numCache>
            </c:numRef>
          </c:val>
        </c:ser>
        <c:ser>
          <c:idx val="2"/>
          <c:order val="2"/>
          <c:tx>
            <c:strRef>
              <c:f>'Content Over Time'!$A$4</c:f>
              <c:strCache>
                <c:ptCount val="1"/>
                <c:pt idx="0">
                  <c:v>Wisconsin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Time'!$B$4:$N$4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6.0000000000000032E-2</c:v>
                </c:pt>
                <c:pt idx="4">
                  <c:v>6.0000000000000032E-2</c:v>
                </c:pt>
                <c:pt idx="5">
                  <c:v>6.0000000000000032E-2</c:v>
                </c:pt>
                <c:pt idx="6">
                  <c:v>6.0000000000000032E-2</c:v>
                </c:pt>
                <c:pt idx="7">
                  <c:v>6.0000000000000032E-2</c:v>
                </c:pt>
                <c:pt idx="8">
                  <c:v>6.0000000000000032E-2</c:v>
                </c:pt>
                <c:pt idx="9">
                  <c:v>5.0000000000000024E-2</c:v>
                </c:pt>
                <c:pt idx="10">
                  <c:v>5.0000000000000024E-2</c:v>
                </c:pt>
                <c:pt idx="11">
                  <c:v>5.0000000000000024E-2</c:v>
                </c:pt>
                <c:pt idx="12">
                  <c:v>5.0000000000000024E-2</c:v>
                </c:pt>
              </c:numCache>
            </c:numRef>
          </c:val>
        </c:ser>
        <c:ser>
          <c:idx val="3"/>
          <c:order val="3"/>
          <c:tx>
            <c:strRef>
              <c:f>'Content Over Time'!$A$5</c:f>
              <c:strCache>
                <c:ptCount val="1"/>
                <c:pt idx="0">
                  <c:v>Cornell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Time'!$B$5:$N$5</c:f>
              <c:numCache>
                <c:formatCode>General</c:formatCode>
                <c:ptCount val="13"/>
                <c:pt idx="8" formatCode="0%">
                  <c:v>1.0000000000000005E-2</c:v>
                </c:pt>
                <c:pt idx="9" formatCode="0%">
                  <c:v>1.0000000000000005E-2</c:v>
                </c:pt>
                <c:pt idx="10" formatCode="0%">
                  <c:v>3.0000000000000016E-2</c:v>
                </c:pt>
                <c:pt idx="11" formatCode="0%">
                  <c:v>3.0000000000000016E-2</c:v>
                </c:pt>
                <c:pt idx="12" formatCode="0%">
                  <c:v>3.0000000000000016E-2</c:v>
                </c:pt>
              </c:numCache>
            </c:numRef>
          </c:val>
        </c:ser>
        <c:ser>
          <c:idx val="4"/>
          <c:order val="4"/>
          <c:tx>
            <c:strRef>
              <c:f>'Content Over Time'!$A$6</c:f>
              <c:strCache>
                <c:ptCount val="1"/>
                <c:pt idx="0">
                  <c:v>NYPL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Time'!$B$6:$N$6</c:f>
              <c:numCache>
                <c:formatCode>General</c:formatCode>
                <c:ptCount val="13"/>
                <c:pt idx="6" formatCode="0%">
                  <c:v>3.0000000000000016E-2</c:v>
                </c:pt>
                <c:pt idx="7" formatCode="0%">
                  <c:v>3.0000000000000016E-2</c:v>
                </c:pt>
                <c:pt idx="8" formatCode="0%">
                  <c:v>4.0000000000000022E-2</c:v>
                </c:pt>
                <c:pt idx="9" formatCode="0%">
                  <c:v>3.0000000000000016E-2</c:v>
                </c:pt>
                <c:pt idx="10" formatCode="0%">
                  <c:v>3.0000000000000016E-2</c:v>
                </c:pt>
                <c:pt idx="11" formatCode="0%">
                  <c:v>3.0000000000000016E-2</c:v>
                </c:pt>
                <c:pt idx="12" formatCode="0%">
                  <c:v>3.0000000000000016E-2</c:v>
                </c:pt>
              </c:numCache>
            </c:numRef>
          </c:val>
        </c:ser>
        <c:ser>
          <c:idx val="5"/>
          <c:order val="5"/>
          <c:tx>
            <c:strRef>
              <c:f>'Content Over Time'!$A$7</c:f>
              <c:strCache>
                <c:ptCount val="1"/>
                <c:pt idx="0">
                  <c:v>Princeton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Time'!$B$7:$N$7</c:f>
              <c:numCache>
                <c:formatCode>General</c:formatCode>
                <c:ptCount val="13"/>
                <c:pt idx="8" formatCode="0%">
                  <c:v>3.0000000000000016E-2</c:v>
                </c:pt>
                <c:pt idx="9" formatCode="0%">
                  <c:v>3.0000000000000016E-2</c:v>
                </c:pt>
                <c:pt idx="10" formatCode="0%">
                  <c:v>3.0000000000000016E-2</c:v>
                </c:pt>
                <c:pt idx="11" formatCode="0%">
                  <c:v>3.0000000000000016E-2</c:v>
                </c:pt>
                <c:pt idx="12" formatCode="0%">
                  <c:v>3.0000000000000016E-2</c:v>
                </c:pt>
              </c:numCache>
            </c:numRef>
          </c:val>
        </c:ser>
        <c:ser>
          <c:idx val="6"/>
          <c:order val="6"/>
          <c:tx>
            <c:strRef>
              <c:f>'Content Over Time'!$A$8</c:f>
              <c:strCache>
                <c:ptCount val="1"/>
                <c:pt idx="0">
                  <c:v>Indiana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Time'!$B$8:$N$8</c:f>
              <c:numCache>
                <c:formatCode>General</c:formatCode>
                <c:ptCount val="13"/>
                <c:pt idx="2" formatCode="0%">
                  <c:v>0</c:v>
                </c:pt>
                <c:pt idx="3" formatCode="0%">
                  <c:v>3.0000000000000016E-2</c:v>
                </c:pt>
                <c:pt idx="4" formatCode="0%">
                  <c:v>3.0000000000000016E-2</c:v>
                </c:pt>
                <c:pt idx="5" formatCode="0%">
                  <c:v>3.0000000000000016E-2</c:v>
                </c:pt>
                <c:pt idx="6" formatCode="0%">
                  <c:v>3.0000000000000016E-2</c:v>
                </c:pt>
                <c:pt idx="7" formatCode="0%">
                  <c:v>3.0000000000000016E-2</c:v>
                </c:pt>
                <c:pt idx="8" formatCode="0%">
                  <c:v>3.0000000000000016E-2</c:v>
                </c:pt>
                <c:pt idx="9" formatCode="0%">
                  <c:v>2.0000000000000011E-2</c:v>
                </c:pt>
                <c:pt idx="10" formatCode="0%">
                  <c:v>2.0000000000000011E-2</c:v>
                </c:pt>
                <c:pt idx="11" formatCode="0%">
                  <c:v>2.0000000000000011E-2</c:v>
                </c:pt>
                <c:pt idx="12" formatCode="0%">
                  <c:v>2.0000000000000011E-2</c:v>
                </c:pt>
              </c:numCache>
            </c:numRef>
          </c:val>
        </c:ser>
        <c:ser>
          <c:idx val="7"/>
          <c:order val="7"/>
          <c:tx>
            <c:strRef>
              <c:f>'Content Over Time'!$A$9</c:f>
              <c:strCache>
                <c:ptCount val="1"/>
                <c:pt idx="0">
                  <c:v>Minnesota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Time'!$B$9:$N$9</c:f>
              <c:numCache>
                <c:formatCode>General</c:formatCode>
                <c:ptCount val="13"/>
                <c:pt idx="3" formatCode="0%">
                  <c:v>1.0000000000000005E-2</c:v>
                </c:pt>
                <c:pt idx="4" formatCode="0%">
                  <c:v>1.0000000000000005E-2</c:v>
                </c:pt>
                <c:pt idx="5" formatCode="0%">
                  <c:v>1.0000000000000005E-2</c:v>
                </c:pt>
                <c:pt idx="6" formatCode="0%">
                  <c:v>1.0000000000000005E-2</c:v>
                </c:pt>
                <c:pt idx="7" formatCode="0%">
                  <c:v>1.0000000000000005E-2</c:v>
                </c:pt>
                <c:pt idx="8" formatCode="0%">
                  <c:v>1.0000000000000005E-2</c:v>
                </c:pt>
                <c:pt idx="9" formatCode="0%">
                  <c:v>1.0000000000000005E-2</c:v>
                </c:pt>
                <c:pt idx="10" formatCode="0%">
                  <c:v>1.0000000000000005E-2</c:v>
                </c:pt>
                <c:pt idx="11" formatCode="0%">
                  <c:v>1.0000000000000005E-2</c:v>
                </c:pt>
                <c:pt idx="12" formatCode="0%">
                  <c:v>1.0000000000000005E-2</c:v>
                </c:pt>
              </c:numCache>
            </c:numRef>
          </c:val>
        </c:ser>
        <c:ser>
          <c:idx val="8"/>
          <c:order val="8"/>
          <c:tx>
            <c:strRef>
              <c:f>'Content Over Time'!$A$10</c:f>
              <c:strCache>
                <c:ptCount val="1"/>
                <c:pt idx="0">
                  <c:v>Harvard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Time'!$B$10:$N$10</c:f>
              <c:numCache>
                <c:formatCode>General</c:formatCode>
                <c:ptCount val="13"/>
              </c:numCache>
            </c:numRef>
          </c:val>
        </c:ser>
        <c:ser>
          <c:idx val="9"/>
          <c:order val="9"/>
          <c:tx>
            <c:strRef>
              <c:f>'Content Over Time'!$A$11</c:f>
              <c:strCache>
                <c:ptCount val="1"/>
                <c:pt idx="0">
                  <c:v>LoC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Time'!$B$11:$N$11</c:f>
              <c:numCache>
                <c:formatCode>General</c:formatCode>
                <c:ptCount val="13"/>
                <c:pt idx="12" formatCode="0%">
                  <c:v>1.0000000000000005E-2</c:v>
                </c:pt>
              </c:numCache>
            </c:numRef>
          </c:val>
        </c:ser>
        <c:ser>
          <c:idx val="10"/>
          <c:order val="10"/>
          <c:tx>
            <c:strRef>
              <c:f>'Content Over Time'!$A$12</c:f>
              <c:strCache>
                <c:ptCount val="1"/>
                <c:pt idx="0">
                  <c:v>Columbia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Time'!$B$12:$N$12</c:f>
              <c:numCache>
                <c:formatCode>General</c:formatCode>
                <c:ptCount val="13"/>
                <c:pt idx="5" formatCode="0%">
                  <c:v>1.0000000000000005E-2</c:v>
                </c:pt>
                <c:pt idx="6" formatCode="0%">
                  <c:v>1.0000000000000005E-2</c:v>
                </c:pt>
                <c:pt idx="7" formatCode="0%">
                  <c:v>1.0000000000000005E-2</c:v>
                </c:pt>
                <c:pt idx="8" formatCode="0%">
                  <c:v>1.0000000000000005E-2</c:v>
                </c:pt>
                <c:pt idx="9" formatCode="0%">
                  <c:v>1.0000000000000005E-2</c:v>
                </c:pt>
                <c:pt idx="10" formatCode="0%">
                  <c:v>1.0000000000000005E-2</c:v>
                </c:pt>
                <c:pt idx="11" formatCode="0%">
                  <c:v>1.0000000000000005E-2</c:v>
                </c:pt>
                <c:pt idx="12" formatCode="0%">
                  <c:v>1.0000000000000005E-2</c:v>
                </c:pt>
              </c:numCache>
            </c:numRef>
          </c:val>
        </c:ser>
        <c:ser>
          <c:idx val="11"/>
          <c:order val="11"/>
          <c:tx>
            <c:strRef>
              <c:f>'Content Over Time'!$A$13</c:f>
              <c:strCache>
                <c:ptCount val="1"/>
                <c:pt idx="0">
                  <c:v>Madrid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Time'!$B$13:$N$13</c:f>
              <c:numCache>
                <c:formatCode>General</c:formatCode>
                <c:ptCount val="13"/>
                <c:pt idx="11" formatCode="0%">
                  <c:v>1.0000000000000005E-2</c:v>
                </c:pt>
                <c:pt idx="12" formatCode="0%">
                  <c:v>1.0000000000000005E-2</c:v>
                </c:pt>
              </c:numCache>
            </c:numRef>
          </c:val>
        </c:ser>
        <c:ser>
          <c:idx val="12"/>
          <c:order val="12"/>
          <c:tx>
            <c:strRef>
              <c:f>'Content Over Time'!$A$14</c:f>
              <c:strCache>
                <c:ptCount val="1"/>
                <c:pt idx="0">
                  <c:v>Virginia</c:v>
                </c:pt>
              </c:strCache>
            </c:strRef>
          </c:tx>
          <c:cat>
            <c:numRef>
              <c:f>'Content Over Time'!$B$1:$N$1</c:f>
              <c:numCache>
                <c:formatCode>mmm\-yy</c:formatCode>
                <c:ptCount val="13"/>
                <c:pt idx="0">
                  <c:v>39722</c:v>
                </c:pt>
                <c:pt idx="1">
                  <c:v>39873</c:v>
                </c:pt>
                <c:pt idx="2">
                  <c:v>40087</c:v>
                </c:pt>
                <c:pt idx="3">
                  <c:v>40238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40554</c:v>
                </c:pt>
                <c:pt idx="11">
                  <c:v>40585</c:v>
                </c:pt>
                <c:pt idx="12">
                  <c:v>40603</c:v>
                </c:pt>
              </c:numCache>
            </c:numRef>
          </c:cat>
          <c:val>
            <c:numRef>
              <c:f>'Content Over Time'!$B$14:$N$14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75904"/>
        <c:axId val="148477440"/>
      </c:areaChart>
      <c:dateAx>
        <c:axId val="148475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8477440"/>
        <c:crosses val="autoZero"/>
        <c:auto val="1"/>
        <c:lblOffset val="100"/>
        <c:baseTimeUnit val="days"/>
      </c:dateAx>
      <c:valAx>
        <c:axId val="148477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8475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046830951686557"/>
          <c:y val="4.2779860417655705E-2"/>
          <c:w val="0.12712428307572701"/>
          <c:h val="0.8257359721926650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7175521978672E-2"/>
          <c:y val="1.5296170451454004E-2"/>
          <c:w val="0.88531496062991977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0.13585378367756901</c:v>
                </c:pt>
                <c:pt idx="1">
                  <c:v>0.14625967065520701</c:v>
                </c:pt>
                <c:pt idx="2">
                  <c:v>0.209472635428644</c:v>
                </c:pt>
                <c:pt idx="3">
                  <c:v>0.16549431126253811</c:v>
                </c:pt>
                <c:pt idx="4">
                  <c:v>0.16430534412371803</c:v>
                </c:pt>
                <c:pt idx="5">
                  <c:v>0.16716316850156804</c:v>
                </c:pt>
                <c:pt idx="6">
                  <c:v>0.33724564718991817</c:v>
                </c:pt>
                <c:pt idx="7">
                  <c:v>0.15903098032414609</c:v>
                </c:pt>
                <c:pt idx="8">
                  <c:v>0.16714642793576603</c:v>
                </c:pt>
                <c:pt idx="9">
                  <c:v>0.17618496512014301</c:v>
                </c:pt>
                <c:pt idx="10">
                  <c:v>0.14736507278736913</c:v>
                </c:pt>
                <c:pt idx="11">
                  <c:v>0.15460876393105794</c:v>
                </c:pt>
                <c:pt idx="12">
                  <c:v>0.20580008457151608</c:v>
                </c:pt>
                <c:pt idx="13">
                  <c:v>0.19923830828018604</c:v>
                </c:pt>
                <c:pt idx="14">
                  <c:v>0.19091792163346211</c:v>
                </c:pt>
                <c:pt idx="15">
                  <c:v>0.17469218884939516</c:v>
                </c:pt>
                <c:pt idx="16">
                  <c:v>0.16761833000906018</c:v>
                </c:pt>
                <c:pt idx="17">
                  <c:v>0.17081357600498592</c:v>
                </c:pt>
                <c:pt idx="18">
                  <c:v>0.16711410104998603</c:v>
                </c:pt>
                <c:pt idx="19">
                  <c:v>0.17790590005497808</c:v>
                </c:pt>
                <c:pt idx="20">
                  <c:v>0.19642579213539618</c:v>
                </c:pt>
                <c:pt idx="21">
                  <c:v>0.19400062854796604</c:v>
                </c:pt>
                <c:pt idx="22">
                  <c:v>0.18191921870829417</c:v>
                </c:pt>
                <c:pt idx="23">
                  <c:v>0.18251177686824704</c:v>
                </c:pt>
                <c:pt idx="24">
                  <c:v>7.5872914382971529E-2</c:v>
                </c:pt>
                <c:pt idx="25">
                  <c:v>0.17068210058463001</c:v>
                </c:pt>
                <c:pt idx="26">
                  <c:v>0.17783931244266413</c:v>
                </c:pt>
                <c:pt idx="27">
                  <c:v>0.16724788641149427</c:v>
                </c:pt>
                <c:pt idx="28">
                  <c:v>0.21874525923524613</c:v>
                </c:pt>
                <c:pt idx="29">
                  <c:v>0.19400993939187311</c:v>
                </c:pt>
                <c:pt idx="30">
                  <c:v>0.20322299336928201</c:v>
                </c:pt>
                <c:pt idx="31">
                  <c:v>0.16106831080296219</c:v>
                </c:pt>
                <c:pt idx="32">
                  <c:v>0.15179298068986216</c:v>
                </c:pt>
                <c:pt idx="33">
                  <c:v>0.16452007901111002</c:v>
                </c:pt>
                <c:pt idx="34">
                  <c:v>0.1682713994246251</c:v>
                </c:pt>
                <c:pt idx="35">
                  <c:v>0.23087749231994301</c:v>
                </c:pt>
                <c:pt idx="36">
                  <c:v>0.14825655561935797</c:v>
                </c:pt>
                <c:pt idx="37">
                  <c:v>0.1985766537679621</c:v>
                </c:pt>
                <c:pt idx="38">
                  <c:v>0.1827089391671462</c:v>
                </c:pt>
                <c:pt idx="39">
                  <c:v>0.21553020459687916</c:v>
                </c:pt>
                <c:pt idx="40">
                  <c:v>0.11910073617693508</c:v>
                </c:pt>
                <c:pt idx="41">
                  <c:v>0.18927581069056101</c:v>
                </c:pt>
                <c:pt idx="42">
                  <c:v>0.21192875993413901</c:v>
                </c:pt>
                <c:pt idx="43">
                  <c:v>0.21594473269083916</c:v>
                </c:pt>
                <c:pt idx="44">
                  <c:v>0.20222804888338008</c:v>
                </c:pt>
                <c:pt idx="45">
                  <c:v>0.20309461584079208</c:v>
                </c:pt>
                <c:pt idx="46">
                  <c:v>0.17997228241420413</c:v>
                </c:pt>
                <c:pt idx="47">
                  <c:v>0.24443305656661712</c:v>
                </c:pt>
                <c:pt idx="48">
                  <c:v>0.17062218270610607</c:v>
                </c:pt>
                <c:pt idx="49">
                  <c:v>0.19773102033865195</c:v>
                </c:pt>
                <c:pt idx="50">
                  <c:v>0.21583878104047016</c:v>
                </c:pt>
                <c:pt idx="51">
                  <c:v>0.18664763292206513</c:v>
                </c:pt>
                <c:pt idx="52">
                  <c:v>0.188655667431357</c:v>
                </c:pt>
                <c:pt idx="53">
                  <c:v>0.19607808363616411</c:v>
                </c:pt>
                <c:pt idx="54">
                  <c:v>0.24739434175888508</c:v>
                </c:pt>
                <c:pt idx="55">
                  <c:v>0.18501482795447607</c:v>
                </c:pt>
                <c:pt idx="56">
                  <c:v>0.22680031521410396</c:v>
                </c:pt>
                <c:pt idx="57">
                  <c:v>0.12186364540771909</c:v>
                </c:pt>
                <c:pt idx="58">
                  <c:v>0.20162369409706107</c:v>
                </c:pt>
                <c:pt idx="59">
                  <c:v>0.24488143692302808</c:v>
                </c:pt>
                <c:pt idx="60">
                  <c:v>0.24183778747778709</c:v>
                </c:pt>
                <c:pt idx="61">
                  <c:v>0.233779727250161</c:v>
                </c:pt>
                <c:pt idx="62">
                  <c:v>0.21220359546839412</c:v>
                </c:pt>
                <c:pt idx="63">
                  <c:v>0.20804097138573208</c:v>
                </c:pt>
                <c:pt idx="64">
                  <c:v>0.18684356582880801</c:v>
                </c:pt>
                <c:pt idx="65">
                  <c:v>0.16952451624249004</c:v>
                </c:pt>
                <c:pt idx="66">
                  <c:v>0.12444572606653709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0.17802918630498601</c:v>
                </c:pt>
                <c:pt idx="70">
                  <c:v>0.21879289115395209</c:v>
                </c:pt>
                <c:pt idx="71">
                  <c:v>0.21197730771423709</c:v>
                </c:pt>
                <c:pt idx="72">
                  <c:v>0.19228459928480995</c:v>
                </c:pt>
                <c:pt idx="73">
                  <c:v>0.20342328760148709</c:v>
                </c:pt>
                <c:pt idx="74">
                  <c:v>0.23555229118455301</c:v>
                </c:pt>
                <c:pt idx="75">
                  <c:v>9.9386055355445244E-2</c:v>
                </c:pt>
                <c:pt idx="76">
                  <c:v>0.183758978088089</c:v>
                </c:pt>
                <c:pt idx="77">
                  <c:v>0.25622831471490715</c:v>
                </c:pt>
                <c:pt idx="78">
                  <c:v>0.14777959195681301</c:v>
                </c:pt>
                <c:pt idx="79">
                  <c:v>0.24691689985982423</c:v>
                </c:pt>
                <c:pt idx="80">
                  <c:v>0.21855799588516717</c:v>
                </c:pt>
                <c:pt idx="81">
                  <c:v>0.23796106845993809</c:v>
                </c:pt>
                <c:pt idx="82">
                  <c:v>0.17951452913396004</c:v>
                </c:pt>
                <c:pt idx="83">
                  <c:v>0.23591605761050707</c:v>
                </c:pt>
                <c:pt idx="84">
                  <c:v>0.18811200107163009</c:v>
                </c:pt>
                <c:pt idx="85">
                  <c:v>0.1984090113025031</c:v>
                </c:pt>
                <c:pt idx="86">
                  <c:v>0.219692818386552</c:v>
                </c:pt>
                <c:pt idx="87">
                  <c:v>0.21774773370795616</c:v>
                </c:pt>
                <c:pt idx="88">
                  <c:v>0.21471080721952301</c:v>
                </c:pt>
                <c:pt idx="89">
                  <c:v>0.12387869925693802</c:v>
                </c:pt>
                <c:pt idx="90">
                  <c:v>0.18951346549443923</c:v>
                </c:pt>
                <c:pt idx="91">
                  <c:v>0.17644172579882109</c:v>
                </c:pt>
                <c:pt idx="92">
                  <c:v>0.2237914024606461</c:v>
                </c:pt>
                <c:pt idx="93">
                  <c:v>0.1928019838859151</c:v>
                </c:pt>
                <c:pt idx="94">
                  <c:v>0.20688992825792601</c:v>
                </c:pt>
                <c:pt idx="95">
                  <c:v>0.20642786366493701</c:v>
                </c:pt>
                <c:pt idx="96">
                  <c:v>0.21361504948324209</c:v>
                </c:pt>
                <c:pt idx="97">
                  <c:v>0.25460129194361508</c:v>
                </c:pt>
                <c:pt idx="98">
                  <c:v>0.21357390629595097</c:v>
                </c:pt>
                <c:pt idx="99">
                  <c:v>0.260530077531412</c:v>
                </c:pt>
                <c:pt idx="100">
                  <c:v>0.19025962949462102</c:v>
                </c:pt>
                <c:pt idx="101">
                  <c:v>0.18835674571630609</c:v>
                </c:pt>
                <c:pt idx="102">
                  <c:v>0.20024812721253007</c:v>
                </c:pt>
                <c:pt idx="103">
                  <c:v>0.23139092932907293</c:v>
                </c:pt>
                <c:pt idx="104">
                  <c:v>0.19473005657784018</c:v>
                </c:pt>
                <c:pt idx="105">
                  <c:v>0.23675318117241817</c:v>
                </c:pt>
                <c:pt idx="106">
                  <c:v>0.19842341224975796</c:v>
                </c:pt>
                <c:pt idx="107">
                  <c:v>0.19765926712993004</c:v>
                </c:pt>
                <c:pt idx="108">
                  <c:v>0.26085105313005502</c:v>
                </c:pt>
                <c:pt idx="109">
                  <c:v>0.20358334080336613</c:v>
                </c:pt>
                <c:pt idx="110">
                  <c:v>0.16274006663975896</c:v>
                </c:pt>
                <c:pt idx="111">
                  <c:v>0.185586618923993</c:v>
                </c:pt>
                <c:pt idx="112">
                  <c:v>0.27838082416837118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0.2224629928824082</c:v>
                </c:pt>
                <c:pt idx="1">
                  <c:v>0.24482954287386904</c:v>
                </c:pt>
                <c:pt idx="2">
                  <c:v>0.32414067752051318</c:v>
                </c:pt>
                <c:pt idx="3">
                  <c:v>0.28407074888447031</c:v>
                </c:pt>
                <c:pt idx="4">
                  <c:v>0.33561634555823416</c:v>
                </c:pt>
                <c:pt idx="5">
                  <c:v>0.28562494764660318</c:v>
                </c:pt>
                <c:pt idx="6">
                  <c:v>0.50042596306622367</c:v>
                </c:pt>
                <c:pt idx="7">
                  <c:v>0.25560919447106284</c:v>
                </c:pt>
                <c:pt idx="8">
                  <c:v>0.27937271067115615</c:v>
                </c:pt>
                <c:pt idx="9">
                  <c:v>0.28640787407813101</c:v>
                </c:pt>
                <c:pt idx="10">
                  <c:v>0.2465951608360602</c:v>
                </c:pt>
                <c:pt idx="11">
                  <c:v>0.22218907039514202</c:v>
                </c:pt>
                <c:pt idx="12">
                  <c:v>0.31668005342771915</c:v>
                </c:pt>
                <c:pt idx="13">
                  <c:v>0.33519119153096816</c:v>
                </c:pt>
                <c:pt idx="14">
                  <c:v>0.30640733800612585</c:v>
                </c:pt>
                <c:pt idx="15">
                  <c:v>0.29886608317387242</c:v>
                </c:pt>
                <c:pt idx="16">
                  <c:v>0.27893197927068725</c:v>
                </c:pt>
                <c:pt idx="17">
                  <c:v>0.28706374500021414</c:v>
                </c:pt>
                <c:pt idx="18">
                  <c:v>0.29624668600867315</c:v>
                </c:pt>
                <c:pt idx="19">
                  <c:v>0.29307821406869516</c:v>
                </c:pt>
                <c:pt idx="20">
                  <c:v>0.31815540923266433</c:v>
                </c:pt>
                <c:pt idx="21">
                  <c:v>0.30640128245732401</c:v>
                </c:pt>
                <c:pt idx="22">
                  <c:v>0.302044018353191</c:v>
                </c:pt>
                <c:pt idx="23">
                  <c:v>0.28943674382892914</c:v>
                </c:pt>
                <c:pt idx="24">
                  <c:v>0.25546622084004417</c:v>
                </c:pt>
                <c:pt idx="25">
                  <c:v>0.25124306718638983</c:v>
                </c:pt>
                <c:pt idx="26">
                  <c:v>0.26999806865916715</c:v>
                </c:pt>
                <c:pt idx="27">
                  <c:v>0.280494304437237</c:v>
                </c:pt>
                <c:pt idx="28">
                  <c:v>0.33518442165030732</c:v>
                </c:pt>
                <c:pt idx="29">
                  <c:v>0.30713154854113267</c:v>
                </c:pt>
                <c:pt idx="30">
                  <c:v>0.31434608736035741</c:v>
                </c:pt>
                <c:pt idx="31">
                  <c:v>0.26237643555759615</c:v>
                </c:pt>
                <c:pt idx="32">
                  <c:v>0.23300987775032808</c:v>
                </c:pt>
                <c:pt idx="33">
                  <c:v>0.3138582268977434</c:v>
                </c:pt>
                <c:pt idx="34">
                  <c:v>0.27192153046328799</c:v>
                </c:pt>
                <c:pt idx="35">
                  <c:v>0.35127407213834116</c:v>
                </c:pt>
                <c:pt idx="36">
                  <c:v>0.24675127056966409</c:v>
                </c:pt>
                <c:pt idx="37">
                  <c:v>0.31939157701637416</c:v>
                </c:pt>
                <c:pt idx="38">
                  <c:v>0.29389792267822201</c:v>
                </c:pt>
                <c:pt idx="39">
                  <c:v>0.33976651361134225</c:v>
                </c:pt>
                <c:pt idx="40">
                  <c:v>0.21940120274888808</c:v>
                </c:pt>
                <c:pt idx="41">
                  <c:v>0.29788178852030517</c:v>
                </c:pt>
                <c:pt idx="42">
                  <c:v>0.32812201645424932</c:v>
                </c:pt>
                <c:pt idx="43">
                  <c:v>0.3288124522442164</c:v>
                </c:pt>
                <c:pt idx="44">
                  <c:v>0.30768167392475643</c:v>
                </c:pt>
                <c:pt idx="45">
                  <c:v>0.32783257940393717</c:v>
                </c:pt>
                <c:pt idx="46">
                  <c:v>0.28721483521226232</c:v>
                </c:pt>
                <c:pt idx="47">
                  <c:v>0.36592502682258116</c:v>
                </c:pt>
                <c:pt idx="48">
                  <c:v>0.27558650379343924</c:v>
                </c:pt>
                <c:pt idx="49">
                  <c:v>0.31268932041185815</c:v>
                </c:pt>
                <c:pt idx="50">
                  <c:v>0.32581696039466673</c:v>
                </c:pt>
                <c:pt idx="51">
                  <c:v>0.30153302232144802</c:v>
                </c:pt>
                <c:pt idx="52">
                  <c:v>0.29341592624246632</c:v>
                </c:pt>
                <c:pt idx="53">
                  <c:v>0.31565305620134393</c:v>
                </c:pt>
                <c:pt idx="54">
                  <c:v>0.36835142647826902</c:v>
                </c:pt>
                <c:pt idx="55">
                  <c:v>0.30429483565492815</c:v>
                </c:pt>
                <c:pt idx="56">
                  <c:v>0.35939640475918916</c:v>
                </c:pt>
                <c:pt idx="57">
                  <c:v>0.21197633167360008</c:v>
                </c:pt>
                <c:pt idx="58">
                  <c:v>0.31605745972929916</c:v>
                </c:pt>
                <c:pt idx="59">
                  <c:v>0.35068461409853402</c:v>
                </c:pt>
                <c:pt idx="60">
                  <c:v>0.35395662600714417</c:v>
                </c:pt>
                <c:pt idx="61">
                  <c:v>0.36341224772516617</c:v>
                </c:pt>
                <c:pt idx="62">
                  <c:v>0.33398436188382952</c:v>
                </c:pt>
                <c:pt idx="63">
                  <c:v>0.31284242598544942</c:v>
                </c:pt>
                <c:pt idx="64">
                  <c:v>0.27472842966492117</c:v>
                </c:pt>
                <c:pt idx="65">
                  <c:v>0.28097830142550817</c:v>
                </c:pt>
                <c:pt idx="66">
                  <c:v>0.18686845585530124</c:v>
                </c:pt>
                <c:pt idx="67">
                  <c:v>0.3164065132606475</c:v>
                </c:pt>
                <c:pt idx="68">
                  <c:v>0.36392476569264859</c:v>
                </c:pt>
                <c:pt idx="69">
                  <c:v>0.2889829293705134</c:v>
                </c:pt>
                <c:pt idx="70">
                  <c:v>0.33117239475854832</c:v>
                </c:pt>
                <c:pt idx="71">
                  <c:v>0.32393922116426432</c:v>
                </c:pt>
                <c:pt idx="72">
                  <c:v>0.3119864712062525</c:v>
                </c:pt>
                <c:pt idx="73">
                  <c:v>0.31540871420802324</c:v>
                </c:pt>
                <c:pt idx="74">
                  <c:v>0.34961488234053523</c:v>
                </c:pt>
                <c:pt idx="75">
                  <c:v>0.1755834817423452</c:v>
                </c:pt>
                <c:pt idx="76">
                  <c:v>0.29004775556150886</c:v>
                </c:pt>
                <c:pt idx="77">
                  <c:v>0.37569804055273687</c:v>
                </c:pt>
                <c:pt idx="78">
                  <c:v>0.29007415252505908</c:v>
                </c:pt>
                <c:pt idx="79">
                  <c:v>0.37712049442160417</c:v>
                </c:pt>
                <c:pt idx="80">
                  <c:v>0.34431429584626938</c:v>
                </c:pt>
                <c:pt idx="81">
                  <c:v>0.36626520877202401</c:v>
                </c:pt>
                <c:pt idx="82">
                  <c:v>0.28175377032825516</c:v>
                </c:pt>
                <c:pt idx="83">
                  <c:v>0.36042647974146741</c:v>
                </c:pt>
                <c:pt idx="84">
                  <c:v>0.28045654580626417</c:v>
                </c:pt>
                <c:pt idx="85">
                  <c:v>0.33644928488789533</c:v>
                </c:pt>
                <c:pt idx="86">
                  <c:v>0.33279000598652608</c:v>
                </c:pt>
                <c:pt idx="87">
                  <c:v>0.32444282830838117</c:v>
                </c:pt>
                <c:pt idx="88">
                  <c:v>0.32971249883548331</c:v>
                </c:pt>
                <c:pt idx="89">
                  <c:v>0.22048441560119511</c:v>
                </c:pt>
                <c:pt idx="90">
                  <c:v>0.30162608283518616</c:v>
                </c:pt>
                <c:pt idx="91">
                  <c:v>0.29208856801189831</c:v>
                </c:pt>
                <c:pt idx="92">
                  <c:v>0.35188146002696025</c:v>
                </c:pt>
                <c:pt idx="93">
                  <c:v>0.30414004265753786</c:v>
                </c:pt>
                <c:pt idx="94">
                  <c:v>0.32000086436234343</c:v>
                </c:pt>
                <c:pt idx="95">
                  <c:v>0.31715588608201917</c:v>
                </c:pt>
                <c:pt idx="96">
                  <c:v>0.33424499204874325</c:v>
                </c:pt>
                <c:pt idx="97">
                  <c:v>0.37064948309904333</c:v>
                </c:pt>
                <c:pt idx="98">
                  <c:v>0.32365827041161616</c:v>
                </c:pt>
                <c:pt idx="99">
                  <c:v>0.38962142206845718</c:v>
                </c:pt>
                <c:pt idx="100">
                  <c:v>0.31442251072540339</c:v>
                </c:pt>
                <c:pt idx="101">
                  <c:v>0.29305462242348002</c:v>
                </c:pt>
                <c:pt idx="102">
                  <c:v>0.31797963164568832</c:v>
                </c:pt>
                <c:pt idx="103">
                  <c:v>0.34502126283104922</c:v>
                </c:pt>
                <c:pt idx="104">
                  <c:v>0.30229035984845615</c:v>
                </c:pt>
                <c:pt idx="105">
                  <c:v>0.36357807252141117</c:v>
                </c:pt>
                <c:pt idx="106">
                  <c:v>0.3372808952971334</c:v>
                </c:pt>
                <c:pt idx="107">
                  <c:v>0.30406893310552724</c:v>
                </c:pt>
                <c:pt idx="108">
                  <c:v>0.38583282346137415</c:v>
                </c:pt>
                <c:pt idx="109">
                  <c:v>0.30543488295240839</c:v>
                </c:pt>
                <c:pt idx="110">
                  <c:v>0.268789200941559</c:v>
                </c:pt>
                <c:pt idx="111">
                  <c:v>0.29657910492947931</c:v>
                </c:pt>
                <c:pt idx="112" formatCode="General">
                  <c:v>0.40758779952919216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097280"/>
        <c:axId val="150103552"/>
      </c:scatterChart>
      <c:valAx>
        <c:axId val="150097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103552"/>
        <c:crosses val="autoZero"/>
        <c:crossBetween val="midCat"/>
      </c:valAx>
      <c:valAx>
        <c:axId val="150103552"/>
        <c:scaling>
          <c:orientation val="minMax"/>
          <c:max val="0.6000000000000013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>
            <c:manualLayout>
              <c:xMode val="edge"/>
              <c:yMode val="edge"/>
              <c:x val="0"/>
              <c:y val="0.2488656917468930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500972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81430926765888E-2"/>
          <c:y val="9.9293905208045014E-2"/>
          <c:w val="0.87207186787699253"/>
          <c:h val="0.81479188126629853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Public </a:t>
                    </a:r>
                    <a:r>
                      <a:rPr lang="en-US" smtClean="0"/>
                      <a:t>Domain (worldwide)</a:t>
                    </a:r>
                    <a:r>
                      <a:rPr lang="en-US"/>
                      <a:t>
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218228511985982"/>
                  <c:y val="5.0324660215101173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27%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US Gov Docs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6944622.0000000009</c:v>
                </c:pt>
                <c:pt idx="1">
                  <c:v>1292225</c:v>
                </c:pt>
                <c:pt idx="2" formatCode="General">
                  <c:v>324606</c:v>
                </c:pt>
                <c:pt idx="3" formatCode="General">
                  <c:v>969019</c:v>
                </c:pt>
                <c:pt idx="4">
                  <c:v>7187</c:v>
                </c:pt>
                <c:pt idx="5">
                  <c:v>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81430926765922E-2"/>
          <c:y val="9.9293905208045027E-2"/>
          <c:w val="0.87207186787699265"/>
          <c:h val="0.8147918812662986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Public </a:t>
                    </a:r>
                    <a:r>
                      <a:rPr lang="en-US" smtClean="0"/>
                      <a:t>Domain (worldwide)</a:t>
                    </a:r>
                    <a:r>
                      <a:rPr lang="en-US"/>
                      <a:t>
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218228511985985"/>
                  <c:y val="5.0324660215101187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27%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US Gov Docs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6944622.0000000009</c:v>
                </c:pt>
                <c:pt idx="1">
                  <c:v>1292225</c:v>
                </c:pt>
                <c:pt idx="2" formatCode="General">
                  <c:v>324606</c:v>
                </c:pt>
                <c:pt idx="3" formatCode="General">
                  <c:v>969019</c:v>
                </c:pt>
                <c:pt idx="4">
                  <c:v>7187</c:v>
                </c:pt>
                <c:pt idx="5">
                  <c:v>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4DC0D-CD41-4E17-87D4-2CFCF3F2814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075B9A8-030B-45D7-BE1E-7190B028CADA}">
      <dgm:prSet phldrT="[Text]"/>
      <dgm:spPr/>
      <dgm:t>
        <a:bodyPr/>
        <a:lstStyle/>
        <a:p>
          <a:r>
            <a:rPr lang="en-US" b="1" dirty="0" smtClean="0"/>
            <a:t>Executive Committee </a:t>
          </a:r>
        </a:p>
        <a:p>
          <a:r>
            <a:rPr lang="en-US" b="1" dirty="0" smtClean="0"/>
            <a:t>(5 Members) </a:t>
          </a:r>
          <a:endParaRPr lang="en-US" b="1" dirty="0"/>
        </a:p>
      </dgm:t>
    </dgm:pt>
    <dgm:pt modelId="{BB99F651-BDFC-4C82-825E-4B20BCA0B832}" type="parTrans" cxnId="{707FE00C-2380-44EE-8494-97A2FFD42C0D}">
      <dgm:prSet/>
      <dgm:spPr/>
      <dgm:t>
        <a:bodyPr/>
        <a:lstStyle/>
        <a:p>
          <a:endParaRPr lang="en-US"/>
        </a:p>
      </dgm:t>
    </dgm:pt>
    <dgm:pt modelId="{44B7CAA6-B828-4D64-B416-F873C91D179E}" type="sibTrans" cxnId="{707FE00C-2380-44EE-8494-97A2FFD42C0D}">
      <dgm:prSet/>
      <dgm:spPr/>
      <dgm:t>
        <a:bodyPr/>
        <a:lstStyle/>
        <a:p>
          <a:endParaRPr lang="en-US"/>
        </a:p>
      </dgm:t>
    </dgm:pt>
    <dgm:pt modelId="{F45C1C1C-A53D-41C9-ABEB-25B6783E2CF3}">
      <dgm:prSet phldrT="[Text]"/>
      <dgm:spPr/>
      <dgm:t>
        <a:bodyPr/>
        <a:lstStyle/>
        <a:p>
          <a:r>
            <a:rPr lang="en-US" b="1" dirty="0" smtClean="0"/>
            <a:t>Board of Governors </a:t>
          </a:r>
        </a:p>
        <a:p>
          <a:r>
            <a:rPr lang="en-US" b="1" dirty="0" smtClean="0"/>
            <a:t>(13 Members)</a:t>
          </a:r>
        </a:p>
        <a:p>
          <a:r>
            <a:rPr lang="en-US" b="1" dirty="0" smtClean="0"/>
            <a:t>(2 permanent UC seats)</a:t>
          </a:r>
          <a:endParaRPr lang="en-US" b="1" dirty="0"/>
        </a:p>
      </dgm:t>
    </dgm:pt>
    <dgm:pt modelId="{FDF571CF-F46C-4378-9229-487D215BD7D7}" type="parTrans" cxnId="{173423FB-B545-40F5-A1CB-3CD044693E0D}">
      <dgm:prSet/>
      <dgm:spPr/>
      <dgm:t>
        <a:bodyPr/>
        <a:lstStyle/>
        <a:p>
          <a:endParaRPr lang="en-US"/>
        </a:p>
      </dgm:t>
    </dgm:pt>
    <dgm:pt modelId="{600C1C39-C562-4985-8D86-DE99A262B2A6}" type="sibTrans" cxnId="{173423FB-B545-40F5-A1CB-3CD044693E0D}">
      <dgm:prSet/>
      <dgm:spPr/>
      <dgm:t>
        <a:bodyPr/>
        <a:lstStyle/>
        <a:p>
          <a:endParaRPr lang="en-US"/>
        </a:p>
      </dgm:t>
    </dgm:pt>
    <dgm:pt modelId="{6F602CB8-F73B-41DC-A43B-1E677E4516AC}">
      <dgm:prSet phldrT="[Text]"/>
      <dgm:spPr/>
      <dgm:t>
        <a:bodyPr/>
        <a:lstStyle/>
        <a:p>
          <a:r>
            <a:rPr lang="en-US" b="1" dirty="0" smtClean="0"/>
            <a:t>Committees and Working Groups</a:t>
          </a:r>
          <a:endParaRPr lang="en-US" b="1" dirty="0"/>
        </a:p>
      </dgm:t>
    </dgm:pt>
    <dgm:pt modelId="{24AB592D-9027-4C3E-A572-478EE0F9209C}" type="parTrans" cxnId="{05F0D05C-6F13-45C4-A04D-16584A5BCA21}">
      <dgm:prSet/>
      <dgm:spPr/>
      <dgm:t>
        <a:bodyPr/>
        <a:lstStyle/>
        <a:p>
          <a:endParaRPr lang="en-US"/>
        </a:p>
      </dgm:t>
    </dgm:pt>
    <dgm:pt modelId="{86884E2B-3972-4A16-8A67-2B5A53B7E7D2}" type="sibTrans" cxnId="{05F0D05C-6F13-45C4-A04D-16584A5BCA21}">
      <dgm:prSet/>
      <dgm:spPr/>
      <dgm:t>
        <a:bodyPr/>
        <a:lstStyle/>
        <a:p>
          <a:endParaRPr lang="en-US"/>
        </a:p>
      </dgm:t>
    </dgm:pt>
    <dgm:pt modelId="{6C7EBA63-7583-4DDA-A4E0-E71C586C8ECE}" type="pres">
      <dgm:prSet presAssocID="{7B94DC0D-CD41-4E17-87D4-2CFCF3F28141}" presName="compositeShape" presStyleCnt="0">
        <dgm:presLayoutVars>
          <dgm:dir/>
          <dgm:resizeHandles/>
        </dgm:presLayoutVars>
      </dgm:prSet>
      <dgm:spPr/>
    </dgm:pt>
    <dgm:pt modelId="{DA0A1ED0-4B8D-4744-9E3D-D186B9A28A6E}" type="pres">
      <dgm:prSet presAssocID="{7B94DC0D-CD41-4E17-87D4-2CFCF3F28141}" presName="pyramid" presStyleLbl="node1" presStyleIdx="0" presStyleCnt="1"/>
      <dgm:spPr/>
    </dgm:pt>
    <dgm:pt modelId="{5502909E-839F-43B1-9D4E-3E7C22ABC580}" type="pres">
      <dgm:prSet presAssocID="{7B94DC0D-CD41-4E17-87D4-2CFCF3F28141}" presName="theList" presStyleCnt="0"/>
      <dgm:spPr/>
    </dgm:pt>
    <dgm:pt modelId="{2F83F853-4093-4AA4-A31E-EF091EC4AE85}" type="pres">
      <dgm:prSet presAssocID="{B075B9A8-030B-45D7-BE1E-7190B028CAD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884E0-4053-4E63-89A7-28D7987F5B30}" type="pres">
      <dgm:prSet presAssocID="{B075B9A8-030B-45D7-BE1E-7190B028CADA}" presName="aSpace" presStyleCnt="0"/>
      <dgm:spPr/>
    </dgm:pt>
    <dgm:pt modelId="{C7980AA5-B171-47C3-A606-D2E85F1EB94C}" type="pres">
      <dgm:prSet presAssocID="{F45C1C1C-A53D-41C9-ABEB-25B6783E2CF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7EF17-B94F-47D7-A776-5B52B356F0F3}" type="pres">
      <dgm:prSet presAssocID="{F45C1C1C-A53D-41C9-ABEB-25B6783E2CF3}" presName="aSpace" presStyleCnt="0"/>
      <dgm:spPr/>
    </dgm:pt>
    <dgm:pt modelId="{7F15B020-F68F-45F0-9457-8EB28B9D0B9A}" type="pres">
      <dgm:prSet presAssocID="{6F602CB8-F73B-41DC-A43B-1E677E4516A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B69AC-3884-41F1-AE16-FA9810798F7E}" type="pres">
      <dgm:prSet presAssocID="{6F602CB8-F73B-41DC-A43B-1E677E4516AC}" presName="aSpace" presStyleCnt="0"/>
      <dgm:spPr/>
    </dgm:pt>
  </dgm:ptLst>
  <dgm:cxnLst>
    <dgm:cxn modelId="{4AEDB3FA-79DA-41C8-99E8-AAE2F249CBF5}" type="presOf" srcId="{7B94DC0D-CD41-4E17-87D4-2CFCF3F28141}" destId="{6C7EBA63-7583-4DDA-A4E0-E71C586C8ECE}" srcOrd="0" destOrd="0" presId="urn:microsoft.com/office/officeart/2005/8/layout/pyramid2"/>
    <dgm:cxn modelId="{FE9BF633-1487-470D-B98A-D331D7CE7946}" type="presOf" srcId="{F45C1C1C-A53D-41C9-ABEB-25B6783E2CF3}" destId="{C7980AA5-B171-47C3-A606-D2E85F1EB94C}" srcOrd="0" destOrd="0" presId="urn:microsoft.com/office/officeart/2005/8/layout/pyramid2"/>
    <dgm:cxn modelId="{173423FB-B545-40F5-A1CB-3CD044693E0D}" srcId="{7B94DC0D-CD41-4E17-87D4-2CFCF3F28141}" destId="{F45C1C1C-A53D-41C9-ABEB-25B6783E2CF3}" srcOrd="1" destOrd="0" parTransId="{FDF571CF-F46C-4378-9229-487D215BD7D7}" sibTransId="{600C1C39-C562-4985-8D86-DE99A262B2A6}"/>
    <dgm:cxn modelId="{707FE00C-2380-44EE-8494-97A2FFD42C0D}" srcId="{7B94DC0D-CD41-4E17-87D4-2CFCF3F28141}" destId="{B075B9A8-030B-45D7-BE1E-7190B028CADA}" srcOrd="0" destOrd="0" parTransId="{BB99F651-BDFC-4C82-825E-4B20BCA0B832}" sibTransId="{44B7CAA6-B828-4D64-B416-F873C91D179E}"/>
    <dgm:cxn modelId="{05F0D05C-6F13-45C4-A04D-16584A5BCA21}" srcId="{7B94DC0D-CD41-4E17-87D4-2CFCF3F28141}" destId="{6F602CB8-F73B-41DC-A43B-1E677E4516AC}" srcOrd="2" destOrd="0" parTransId="{24AB592D-9027-4C3E-A572-478EE0F9209C}" sibTransId="{86884E2B-3972-4A16-8A67-2B5A53B7E7D2}"/>
    <dgm:cxn modelId="{98ADDF0A-0590-4BF7-AC11-0A5ECE428EC2}" type="presOf" srcId="{B075B9A8-030B-45D7-BE1E-7190B028CADA}" destId="{2F83F853-4093-4AA4-A31E-EF091EC4AE85}" srcOrd="0" destOrd="0" presId="urn:microsoft.com/office/officeart/2005/8/layout/pyramid2"/>
    <dgm:cxn modelId="{EEBCD716-6CB6-42A9-9F12-345BDF0D3A3E}" type="presOf" srcId="{6F602CB8-F73B-41DC-A43B-1E677E4516AC}" destId="{7F15B020-F68F-45F0-9457-8EB28B9D0B9A}" srcOrd="0" destOrd="0" presId="urn:microsoft.com/office/officeart/2005/8/layout/pyramid2"/>
    <dgm:cxn modelId="{49A2C0AC-8339-4DF4-BF20-F80813B843AE}" type="presParOf" srcId="{6C7EBA63-7583-4DDA-A4E0-E71C586C8ECE}" destId="{DA0A1ED0-4B8D-4744-9E3D-D186B9A28A6E}" srcOrd="0" destOrd="0" presId="urn:microsoft.com/office/officeart/2005/8/layout/pyramid2"/>
    <dgm:cxn modelId="{94C476CF-F2C7-416F-8329-7BBA2154C1C0}" type="presParOf" srcId="{6C7EBA63-7583-4DDA-A4E0-E71C586C8ECE}" destId="{5502909E-839F-43B1-9D4E-3E7C22ABC580}" srcOrd="1" destOrd="0" presId="urn:microsoft.com/office/officeart/2005/8/layout/pyramid2"/>
    <dgm:cxn modelId="{99E57201-998E-43F9-A840-7F6AA0B8C0A6}" type="presParOf" srcId="{5502909E-839F-43B1-9D4E-3E7C22ABC580}" destId="{2F83F853-4093-4AA4-A31E-EF091EC4AE85}" srcOrd="0" destOrd="0" presId="urn:microsoft.com/office/officeart/2005/8/layout/pyramid2"/>
    <dgm:cxn modelId="{860C70CC-C2FA-4178-A8EA-1A456DF6B04E}" type="presParOf" srcId="{5502909E-839F-43B1-9D4E-3E7C22ABC580}" destId="{517884E0-4053-4E63-89A7-28D7987F5B30}" srcOrd="1" destOrd="0" presId="urn:microsoft.com/office/officeart/2005/8/layout/pyramid2"/>
    <dgm:cxn modelId="{9140E901-39DF-44BC-AC35-BF98A1D96D2A}" type="presParOf" srcId="{5502909E-839F-43B1-9D4E-3E7C22ABC580}" destId="{C7980AA5-B171-47C3-A606-D2E85F1EB94C}" srcOrd="2" destOrd="0" presId="urn:microsoft.com/office/officeart/2005/8/layout/pyramid2"/>
    <dgm:cxn modelId="{6BAA3E5A-2031-47F3-A5EA-2DCFE882D9FD}" type="presParOf" srcId="{5502909E-839F-43B1-9D4E-3E7C22ABC580}" destId="{B597EF17-B94F-47D7-A776-5B52B356F0F3}" srcOrd="3" destOrd="0" presId="urn:microsoft.com/office/officeart/2005/8/layout/pyramid2"/>
    <dgm:cxn modelId="{B7F42164-969D-4DCA-BEC5-AE0851AD08FA}" type="presParOf" srcId="{5502909E-839F-43B1-9D4E-3E7C22ABC580}" destId="{7F15B020-F68F-45F0-9457-8EB28B9D0B9A}" srcOrd="4" destOrd="0" presId="urn:microsoft.com/office/officeart/2005/8/layout/pyramid2"/>
    <dgm:cxn modelId="{09C6421F-812A-45DE-A420-C0FC22526D6F}" type="presParOf" srcId="{5502909E-839F-43B1-9D4E-3E7C22ABC580}" destId="{B16B69AC-3884-41F1-AE16-FA9810798F7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A1ED0-4B8D-4744-9E3D-D186B9A28A6E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3F853-4093-4AA4-A31E-EF091EC4AE85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Executive Committee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(5 Members) </a:t>
          </a:r>
          <a:endParaRPr lang="en-US" sz="1600" b="1" kern="1200" dirty="0"/>
        </a:p>
      </dsp:txBody>
      <dsp:txXfrm>
        <a:off x="3827652" y="507327"/>
        <a:ext cx="2837275" cy="966780"/>
      </dsp:txXfrm>
    </dsp:sp>
    <dsp:sp modelId="{C7980AA5-B171-47C3-A606-D2E85F1EB94C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Board of Governors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(13 Members)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(2 permanent UC seats)</a:t>
          </a:r>
          <a:endParaRPr lang="en-US" sz="1600" b="1" kern="1200" dirty="0"/>
        </a:p>
      </dsp:txBody>
      <dsp:txXfrm>
        <a:off x="3827652" y="1712630"/>
        <a:ext cx="2837275" cy="966780"/>
      </dsp:txXfrm>
    </dsp:sp>
    <dsp:sp modelId="{7F15B020-F68F-45F0-9457-8EB28B9D0B9A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Committees and Working Groups</a:t>
          </a:r>
          <a:endParaRPr lang="en-US" sz="1600" b="1" kern="1200" dirty="0"/>
        </a:p>
      </dsp:txBody>
      <dsp:txXfrm>
        <a:off x="3827652" y="2917932"/>
        <a:ext cx="2837275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9ABE-87A1-46FA-8DA0-44F0F7A12EE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E13E1-D69C-48E0-878A-BA8A422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en-US" sz="1200" dirty="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28344" indent="-3747118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1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3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4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6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5BDF116-C2C1-9847-90C0-83FF83EEAE84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16C05BD0-35BE-B14F-B2E4-C31E3C192403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53E0A4CA-E94A-4D43-9A77-42F0367C2533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19460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19461" name="Rectangle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61A8815F-5886-F340-8C6C-75205B4ECA79}" type="slidenum">
              <a:rPr lang="en-US" sz="1200">
                <a:latin typeface="Calibri" charset="0"/>
              </a:rPr>
              <a:pPr algn="r"/>
              <a:t>9</a:t>
            </a:fld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en-US" sz="1200" dirty="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3DD8095-12E3-0C46-8324-6EB93D9A964D}" type="slidenum">
              <a:rPr lang="en-US" sz="1200"/>
              <a:pPr algn="r"/>
              <a:t>17</a:t>
            </a:fld>
            <a:endParaRPr lang="en-US" sz="1200" dirty="0"/>
          </a:p>
        </p:txBody>
      </p:sp>
      <p:sp>
        <p:nvSpPr>
          <p:cNvPr id="2150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691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3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A047-DE26-420C-9E56-CA0E46A16AB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3EF6-EA84-4614-BB5F-269C9347F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c.net/Home/Projects/Library/BookSearch/Govdoc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b.umich.edu/imls-national-leadership-grant-cr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ib.umich.edu/orphan-work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athitrust.worldcat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widge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.hathitrust.org/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hathitrust-research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thitrust.org/constitutional_convention201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Next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err="1" smtClean="0"/>
              <a:t>HathiTrust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75" y="14351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Print Monographs Archive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“Resolved,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That the scope of activities supported through membership in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HathiTrust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shall include the creation and maintenance of a distributed archive of print monographs […] corresponding to the content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HathiTrust’s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digital collections”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Planning process to develop cost and service model </a:t>
            </a:r>
            <a:br>
              <a:rPr lang="en-US" dirty="0" smtClean="0"/>
            </a:br>
            <a:r>
              <a:rPr lang="en-US" dirty="0" smtClean="0"/>
              <a:t>(à la WEST) </a:t>
            </a:r>
          </a:p>
          <a:p>
            <a:pPr lvl="1"/>
            <a:r>
              <a:rPr lang="en-US" dirty="0" smtClean="0"/>
              <a:t>Timetable:   </a:t>
            </a:r>
            <a:r>
              <a:rPr lang="en-US" dirty="0" err="1" smtClean="0"/>
              <a:t>tbd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Government Documents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071335"/>
              </p:ext>
            </p:extLst>
          </p:nvPr>
        </p:nvGraphicFramePr>
        <p:xfrm>
          <a:off x="330589" y="1860870"/>
          <a:ext cx="8673917" cy="408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39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Resolved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that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HathiTrust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facilitate collective action to create a comprehensive digital corpus of U.S. federal publications including those issued by GPO and other federal agencies.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Extension of existing CIC project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http://www.cic.net/Home/Projects/Library/BookSearch/Govdocs.aspx</a:t>
            </a:r>
            <a:r>
              <a:rPr lang="en-US" sz="2400" dirty="0" smtClean="0"/>
              <a:t> </a:t>
            </a:r>
            <a:r>
              <a:rPr lang="en-US" sz="2900" dirty="0" smtClean="0"/>
              <a:t> </a:t>
            </a:r>
            <a:br>
              <a:rPr lang="en-US" sz="2900" dirty="0" smtClean="0"/>
            </a:br>
            <a:endParaRPr lang="en-US" dirty="0" smtClean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Planning process to develop operational plan and business model</a:t>
            </a:r>
          </a:p>
          <a:p>
            <a:pPr lvl="1"/>
            <a:r>
              <a:rPr lang="en-US" dirty="0" smtClean="0"/>
              <a:t>Digitization and born-digital documents</a:t>
            </a:r>
          </a:p>
          <a:p>
            <a:pPr lvl="1"/>
            <a:r>
              <a:rPr lang="en-US" dirty="0" smtClean="0"/>
              <a:t>Enhance access (i.e. cataloging / metadata)</a:t>
            </a:r>
          </a:p>
          <a:p>
            <a:pPr lvl="1"/>
            <a:r>
              <a:rPr lang="en-US" dirty="0" smtClean="0"/>
              <a:t>Timetable:  </a:t>
            </a:r>
            <a:r>
              <a:rPr lang="en-US" dirty="0" err="1" smtClean="0"/>
              <a:t>tbd</a:t>
            </a:r>
            <a:r>
              <a:rPr lang="en-US" dirty="0" smtClean="0"/>
              <a:t>  (build on existing CIC project)</a:t>
            </a:r>
          </a:p>
          <a:p>
            <a:pPr lvl="1"/>
            <a:r>
              <a:rPr lang="en-US" dirty="0" smtClean="0"/>
              <a:t>Synergy with UC-GILS shared print project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Copyright Review Management System (CRMS)</a:t>
            </a:r>
          </a:p>
          <a:p>
            <a:r>
              <a:rPr lang="en-US" dirty="0" smtClean="0"/>
              <a:t>Working with rights holders to open up works</a:t>
            </a:r>
          </a:p>
          <a:p>
            <a:r>
              <a:rPr lang="en-US" dirty="0" smtClean="0"/>
              <a:t>Orphan works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048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24891"/>
              </p:ext>
            </p:extLst>
          </p:nvPr>
        </p:nvGraphicFramePr>
        <p:xfrm>
          <a:off x="736600" y="1549400"/>
          <a:ext cx="7351713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7343574" imgH="4276736" progId="Excel.Sheet.8">
                  <p:embed/>
                </p:oleObj>
              </mc:Choice>
              <mc:Fallback>
                <p:oleObj name="Worksheet" r:id="rId5" imgW="7343574" imgH="427673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549400"/>
                        <a:ext cx="7351713" cy="427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590537" y="4686300"/>
            <a:ext cx="391421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9,706,923 </a:t>
            </a:r>
            <a:r>
              <a:rPr lang="en-US" sz="2000" dirty="0"/>
              <a:t>Total volumes</a:t>
            </a:r>
          </a:p>
          <a:p>
            <a:pPr>
              <a:defRPr/>
            </a:pPr>
            <a:r>
              <a:rPr lang="en-US" sz="2000" dirty="0" smtClean="0"/>
              <a:t>2,636,483 “Public domain”</a:t>
            </a:r>
            <a:endParaRPr lang="en-US" sz="2000" dirty="0"/>
          </a:p>
          <a:p>
            <a:r>
              <a:rPr lang="en-US" sz="2000" dirty="0" smtClean="0"/>
              <a:t>5,153,036 </a:t>
            </a:r>
            <a:r>
              <a:rPr lang="en-US" sz="2000" dirty="0"/>
              <a:t>Book titles</a:t>
            </a:r>
          </a:p>
          <a:p>
            <a:r>
              <a:rPr lang="en-US" sz="2000" dirty="0" smtClean="0"/>
              <a:t>255,907 Serial </a:t>
            </a:r>
            <a:r>
              <a:rPr lang="en-US" sz="2000" dirty="0"/>
              <a:t>titles</a:t>
            </a:r>
          </a:p>
          <a:p>
            <a:endParaRPr lang="en-US" sz="20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8974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Content Distribution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071335"/>
              </p:ext>
            </p:extLst>
          </p:nvPr>
        </p:nvGraphicFramePr>
        <p:xfrm>
          <a:off x="330589" y="1860870"/>
          <a:ext cx="8673917" cy="408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39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CRMS Project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>
                <a:hlinkClick r:id="rId2"/>
              </a:rPr>
              <a:t>http://www.lib.umich.edu/imls-national-leadership-grant-crms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351" t="18520" r="9297" b="5717"/>
          <a:stretch>
            <a:fillRect/>
          </a:stretch>
        </p:blipFill>
        <p:spPr bwMode="auto">
          <a:xfrm>
            <a:off x="187960" y="1905000"/>
            <a:ext cx="8691880" cy="4724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We’re Growing Up!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creen shot 2011-05-01 at 5.39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895350"/>
            <a:ext cx="5386387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Breakdown of HathiTrust book corpus by publication date</a:t>
            </a:r>
          </a:p>
        </p:txBody>
      </p:sp>
    </p:spTree>
    <p:extLst>
      <p:ext uri="{BB962C8B-B14F-4D97-AF65-F5344CB8AC3E}">
        <p14:creationId xmlns:p14="http://schemas.microsoft.com/office/powerpoint/2010/main" val="2588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Up Works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58" t="20203" r="9297" b="5717"/>
          <a:stretch>
            <a:fillRect/>
          </a:stretch>
        </p:blipFill>
        <p:spPr bwMode="auto">
          <a:xfrm>
            <a:off x="169608" y="1905000"/>
            <a:ext cx="8785514" cy="4343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Orphan Works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>
                <a:hlinkClick r:id="rId2"/>
              </a:rPr>
              <a:t>http://www.lib.umich.edu/orphan-works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351" t="18520" r="7404" b="5717"/>
          <a:stretch>
            <a:fillRect/>
          </a:stretch>
        </p:blipFill>
        <p:spPr bwMode="auto">
          <a:xfrm>
            <a:off x="42608" y="1828800"/>
            <a:ext cx="9042400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SERVICES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Search services</a:t>
            </a:r>
          </a:p>
          <a:p>
            <a:pPr lvl="1"/>
            <a:r>
              <a:rPr lang="en-US" dirty="0" smtClean="0"/>
              <a:t>Bibliographic and Full-text search</a:t>
            </a:r>
            <a:endParaRPr lang="en-US" dirty="0"/>
          </a:p>
          <a:p>
            <a:pPr lvl="1"/>
            <a:r>
              <a:rPr lang="en-US" dirty="0" err="1" smtClean="0">
                <a:hlinkClick r:id="rId2"/>
              </a:rPr>
              <a:t>HathTrust</a:t>
            </a:r>
            <a:r>
              <a:rPr lang="en-US" dirty="0" smtClean="0">
                <a:hlinkClick r:id="rId2"/>
              </a:rPr>
              <a:t> catalog on </a:t>
            </a:r>
            <a:r>
              <a:rPr lang="en-US" dirty="0" err="1" smtClean="0">
                <a:hlinkClick r:id="rId2"/>
              </a:rPr>
              <a:t>WorldCat</a:t>
            </a:r>
            <a:r>
              <a:rPr lang="en-US" dirty="0" smtClean="0">
                <a:hlinkClick r:id="rId2"/>
              </a:rPr>
              <a:t> http://hathitrust.worldcat.org/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Full-text search via Summon, EBSCO, OCLC </a:t>
            </a:r>
            <a:r>
              <a:rPr lang="en-US" dirty="0" err="1" smtClean="0"/>
              <a:t>WorldCat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Integration tools</a:t>
            </a:r>
          </a:p>
          <a:p>
            <a:pPr lvl="1"/>
            <a:r>
              <a:rPr lang="en-US" dirty="0" smtClean="0"/>
              <a:t>APIs:   Bibliographic, Rights, Data</a:t>
            </a:r>
            <a:endParaRPr lang="en-US" dirty="0"/>
          </a:p>
          <a:p>
            <a:pPr lvl="1"/>
            <a:r>
              <a:rPr lang="en-US" dirty="0" err="1" smtClean="0"/>
              <a:t>HathiTrust</a:t>
            </a:r>
            <a:r>
              <a:rPr lang="en-US" dirty="0" smtClean="0"/>
              <a:t> </a:t>
            </a:r>
            <a:r>
              <a:rPr lang="en-US" dirty="0" err="1" smtClean="0"/>
              <a:t>searchbox</a:t>
            </a:r>
            <a:r>
              <a:rPr lang="en-US" dirty="0" smtClean="0"/>
              <a:t> widget (CDL-developed!)</a:t>
            </a:r>
          </a:p>
          <a:p>
            <a:pPr lvl="1"/>
            <a:r>
              <a:rPr lang="en-US" dirty="0" smtClean="0"/>
              <a:t>Mobile interface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(new!)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Collection builder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Section 108 uses</a:t>
            </a:r>
          </a:p>
          <a:p>
            <a:pPr lvl="1"/>
            <a:r>
              <a:rPr lang="en-US" dirty="0" smtClean="0"/>
              <a:t>Access for print-disabled users</a:t>
            </a:r>
          </a:p>
          <a:p>
            <a:pPr lvl="1"/>
            <a:r>
              <a:rPr lang="en-US" dirty="0" smtClean="0"/>
              <a:t>Print replacements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520" r="2671" b="5717"/>
          <a:stretch>
            <a:fillRect/>
          </a:stretch>
        </p:blipFill>
        <p:spPr bwMode="auto">
          <a:xfrm>
            <a:off x="198733" y="2209800"/>
            <a:ext cx="8705603" cy="3810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Embedding </a:t>
            </a:r>
            <a:r>
              <a:rPr lang="en-US" dirty="0" err="1" smtClean="0"/>
              <a:t>HathiTrust</a:t>
            </a:r>
            <a:r>
              <a:rPr lang="en-US" dirty="0" smtClean="0"/>
              <a:t> wherever users are working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203" r="65145" b="56226"/>
          <a:stretch>
            <a:fillRect/>
          </a:stretch>
        </p:blipFill>
        <p:spPr bwMode="auto">
          <a:xfrm>
            <a:off x="3213957" y="1905000"/>
            <a:ext cx="2805843" cy="10668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2983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http://www.hathitrust.org/widgets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20203" b="32655"/>
          <a:stretch>
            <a:fillRect/>
          </a:stretch>
        </p:blipFill>
        <p:spPr bwMode="auto">
          <a:xfrm>
            <a:off x="636715" y="3733800"/>
            <a:ext cx="805008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http://m.hathitrust.org/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Center </a:t>
            </a:r>
            <a:br>
              <a:rPr lang="en-US" dirty="0" smtClean="0"/>
            </a:br>
            <a:r>
              <a:rPr lang="en-US" dirty="0" smtClean="0"/>
              <a:t>for advanced non-consumptive research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</a:t>
            </a:r>
            <a:r>
              <a:rPr lang="en-US" sz="3100" dirty="0" smtClean="0">
                <a:hlinkClick r:id="rId2"/>
              </a:rPr>
              <a:t>http://www.hathitrust-research.org/</a:t>
            </a:r>
            <a:r>
              <a:rPr lang="en-US" sz="3100" dirty="0" smtClean="0"/>
              <a:t> 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04" t="18520" r="11190" b="4034"/>
          <a:stretch>
            <a:fillRect/>
          </a:stretch>
        </p:blipFill>
        <p:spPr bwMode="auto">
          <a:xfrm>
            <a:off x="145774" y="2057400"/>
            <a:ext cx="8832574" cy="4724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Mass Digitization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 to the </a:t>
            </a:r>
            <a:r>
              <a:rPr lang="en-US" dirty="0" err="1" smtClean="0"/>
              <a:t>ConCon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Mission &amp; Goals</a:t>
            </a:r>
          </a:p>
          <a:p>
            <a:r>
              <a:rPr lang="en-US" dirty="0" smtClean="0"/>
              <a:t>Development Process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Currently:  Closely tied to print</a:t>
            </a:r>
          </a:p>
          <a:p>
            <a:pPr lvl="1"/>
            <a:r>
              <a:rPr lang="en-US" dirty="0" smtClean="0"/>
              <a:t>“To build a reliable and increasingly comprehensive digital archive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library materials converted from print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Proposed addition:  Broader notion of digital assets</a:t>
            </a:r>
          </a:p>
          <a:p>
            <a:pPr lvl="1"/>
            <a:r>
              <a:rPr lang="en-US" dirty="0" smtClean="0"/>
              <a:t>“To </a:t>
            </a:r>
            <a:r>
              <a:rPr lang="en-US" dirty="0"/>
              <a:t>collaboratively develop cost-effective and meaningful infrastructure for ingesting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digital assets of intellectual value to university scholars and the research enterprise</a:t>
            </a:r>
            <a:r>
              <a:rPr lang="en-US" dirty="0" smtClean="0"/>
              <a:t>.”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Status:  </a:t>
            </a:r>
          </a:p>
          <a:p>
            <a:pPr lvl="1"/>
            <a:r>
              <a:rPr lang="en-US" dirty="0" smtClean="0"/>
              <a:t>Referred back to current Executive Board for refinement</a:t>
            </a:r>
          </a:p>
          <a:p>
            <a:pPr lvl="1"/>
            <a:r>
              <a:rPr lang="en-US" dirty="0" smtClean="0"/>
              <a:t>Support in principle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University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Cruz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Connecticut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5943600" y="1630169"/>
            <a:ext cx="2693636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Carolina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UC / Columbia / Cornell Proposal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Goals:  </a:t>
            </a:r>
          </a:p>
          <a:p>
            <a:pPr lvl="1"/>
            <a:r>
              <a:rPr lang="en-US" dirty="0" smtClean="0"/>
              <a:t>Broaden partner involvement in development decisions and planning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Create opportunities for a more distributed technical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Like the blind men and the elephant:</a:t>
            </a:r>
            <a:br>
              <a:rPr lang="en-US" dirty="0" smtClean="0">
                <a:solidFill>
                  <a:srgbClr val="404040"/>
                </a:solidFill>
                <a:latin typeface="Calibri" charset="0"/>
              </a:rPr>
            </a:br>
            <a:r>
              <a:rPr lang="en-US" dirty="0" err="1" smtClean="0">
                <a:solidFill>
                  <a:srgbClr val="404040"/>
                </a:solidFill>
                <a:latin typeface="Calibri" charset="0"/>
              </a:rPr>
              <a:t>HathiTrust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 can be what we want it to be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6" name="Picture 6" descr="http://www.gasolinealleyantiques.com/images/Records%20Page/lg-7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1192"/>
            <a:ext cx="4038600" cy="4083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Content over time</a:t>
            </a:r>
            <a:endParaRPr lang="en-US">
              <a:latin typeface="Calibri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97311229"/>
              </p:ext>
            </p:extLst>
          </p:nvPr>
        </p:nvGraphicFramePr>
        <p:xfrm>
          <a:off x="457200" y="1663700"/>
          <a:ext cx="82296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257800" y="6245225"/>
            <a:ext cx="298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8676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HathiTrust Content Growth</a:t>
            </a:r>
          </a:p>
        </p:txBody>
      </p:sp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31963"/>
          <a:ext cx="82296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5" imgW="8228920" imgH="4632577" progId="Excel.Sheet.8">
                  <p:embed/>
                </p:oleObj>
              </mc:Choice>
              <mc:Fallback>
                <p:oleObj name="Worksheet" r:id="rId5" imgW="8228920" imgH="4632577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1963"/>
                        <a:ext cx="8229600" cy="463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7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ConCon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Governance</a:t>
            </a:r>
          </a:p>
          <a:p>
            <a:r>
              <a:rPr lang="en-US" dirty="0" smtClean="0"/>
              <a:t>Collection Management</a:t>
            </a:r>
          </a:p>
          <a:p>
            <a:r>
              <a:rPr lang="en-US" dirty="0" smtClean="0"/>
              <a:t>Mission and Goals</a:t>
            </a:r>
          </a:p>
          <a:p>
            <a:r>
              <a:rPr lang="en-US" dirty="0" smtClean="0"/>
              <a:t>Development Process</a:t>
            </a:r>
          </a:p>
          <a:p>
            <a:endParaRPr lang="en-US" dirty="0" smtClean="0"/>
          </a:p>
          <a:p>
            <a:r>
              <a:rPr lang="en-US" sz="2600" dirty="0" smtClean="0">
                <a:hlinkClick r:id="rId2"/>
              </a:rPr>
              <a:t>http://www.hathitrust.org/constitutional_convention2011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Governance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Print Monographs Archive</a:t>
            </a:r>
          </a:p>
          <a:p>
            <a:r>
              <a:rPr lang="en-US" dirty="0" smtClean="0"/>
              <a:t>Government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3453333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613</Words>
  <Application>Microsoft Office PowerPoint</Application>
  <PresentationFormat>On-screen Show (4:3)</PresentationFormat>
  <Paragraphs>206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Worksheet</vt:lpstr>
      <vt:lpstr>What’s Next  for  HathiTrust?</vt:lpstr>
      <vt:lpstr>We’re Growing Up!</vt:lpstr>
      <vt:lpstr>Partnership</vt:lpstr>
      <vt:lpstr>Content over time</vt:lpstr>
      <vt:lpstr>HathiTrust Content Growth</vt:lpstr>
      <vt:lpstr>CONSTITUTIONAL CONVENTION “ConCon”</vt:lpstr>
      <vt:lpstr>New Governance Structure</vt:lpstr>
      <vt:lpstr>COLLECTION MANAGEMENT</vt:lpstr>
      <vt:lpstr> A global change in the library environment</vt:lpstr>
      <vt:lpstr>PowerPoint Presentation</vt:lpstr>
      <vt:lpstr>PowerPoint Presentation</vt:lpstr>
      <vt:lpstr>PowerPoint Presentation</vt:lpstr>
      <vt:lpstr>Distributed Print Monographs Archive Proposal</vt:lpstr>
      <vt:lpstr>Government Documents</vt:lpstr>
      <vt:lpstr>Government Documents</vt:lpstr>
      <vt:lpstr>RIGHTS</vt:lpstr>
      <vt:lpstr>Content Distribution</vt:lpstr>
      <vt:lpstr>Content Distribution</vt:lpstr>
      <vt:lpstr>CRMS Project  http://www.lib.umich.edu/imls-national-leadership-grant-crms </vt:lpstr>
      <vt:lpstr>PowerPoint Presentation</vt:lpstr>
      <vt:lpstr>Opening Up Works</vt:lpstr>
      <vt:lpstr>Orphan Works  http://www.lib.umich.edu/orphan-works </vt:lpstr>
      <vt:lpstr>RESEARCH SERVICES</vt:lpstr>
      <vt:lpstr>Services and Tools</vt:lpstr>
      <vt:lpstr>Collection Builder</vt:lpstr>
      <vt:lpstr>Embedding HathiTrust wherever users are working</vt:lpstr>
      <vt:lpstr>Research Center  for advanced non-consumptive research  http://www.hathitrust-research.org/ </vt:lpstr>
      <vt:lpstr>Beyond Mass Digitization</vt:lpstr>
      <vt:lpstr>Mission and Goals</vt:lpstr>
      <vt:lpstr>Development Process</vt:lpstr>
      <vt:lpstr>Like the blind men and the elephant: HathiTrust can be what we want it to be</vt:lpstr>
    </vt:vector>
  </TitlesOfParts>
  <Company>UCOP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Whither  HathiTrust</dc:title>
  <dc:creator>Ivy Anderson</dc:creator>
  <cp:lastModifiedBy>University of California</cp:lastModifiedBy>
  <cp:revision>78</cp:revision>
  <dcterms:created xsi:type="dcterms:W3CDTF">2011-11-04T03:50:21Z</dcterms:created>
  <dcterms:modified xsi:type="dcterms:W3CDTF">2014-04-10T16:27:47Z</dcterms:modified>
</cp:coreProperties>
</file>